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76" r:id="rId2"/>
    <p:sldId id="860" r:id="rId3"/>
    <p:sldId id="759" r:id="rId4"/>
    <p:sldId id="788" r:id="rId5"/>
    <p:sldId id="790" r:id="rId6"/>
    <p:sldId id="792" r:id="rId7"/>
    <p:sldId id="881" r:id="rId8"/>
    <p:sldId id="795" r:id="rId9"/>
    <p:sldId id="799" r:id="rId10"/>
    <p:sldId id="877" r:id="rId11"/>
    <p:sldId id="797" r:id="rId12"/>
    <p:sldId id="878" r:id="rId13"/>
    <p:sldId id="879" r:id="rId14"/>
    <p:sldId id="812" r:id="rId15"/>
    <p:sldId id="802" r:id="rId16"/>
    <p:sldId id="882" r:id="rId17"/>
    <p:sldId id="865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380DC-1A95-4458-80E3-84449D5C71EB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5E4D5-4CF8-4F3F-A8E9-B2FC07A5AF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42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x-none" b="0"/>
              <a:t>Cisco Networking Academy Program</a:t>
            </a:r>
          </a:p>
          <a:p>
            <a:pPr rtl="0">
              <a:buFontTx/>
              <a:buNone/>
            </a:pPr>
            <a:r>
              <a:rPr lang="x-none" b="0"/>
              <a:t>IT Essentials 7.0</a:t>
            </a:r>
          </a:p>
          <a:p>
            <a:pPr rtl="0">
              <a:buFontTx/>
              <a:buNone/>
            </a:pPr>
            <a:r>
              <a:rPr lang="x-none" sz="1200" b="0"/>
              <a:t>Capítulo 9: Virtualización y computación en la nube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/>
              <a:t>9 Virtualización y computación en la nube</a:t>
            </a:r>
          </a:p>
          <a:p>
            <a:pPr rtl="0"/>
            <a:r>
              <a:rPr lang="x-none"/>
              <a:t>9.1 Virtualización</a:t>
            </a:r>
          </a:p>
          <a:p>
            <a:pPr rtl="0"/>
            <a:r>
              <a:rPr lang="x-none"/>
              <a:t>9.1.2 Virtualización del lado del cliente</a:t>
            </a:r>
          </a:p>
          <a:p>
            <a:pPr rtl="0"/>
            <a:r>
              <a:rPr lang="x-none"/>
              <a:t>9.1.2.2: Hipervisores de tipo 1 y 2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9.1.2 Virtualización del lado del cliente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9.1.2.3 Requisitos de las máquinas virtuales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6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9.1.2 Virtualización del lado del cliente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9.1.2.3 Requisitos de las máquinas virtuales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48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9.1.2 Virtualización del lado del cliente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9.1.2.3 Requisitos de las máquinas virtuales (Cont.)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baseline="0">
                <a:latin typeface="Arial" charset="0"/>
              </a:rPr>
              <a:t>9.1.2.4 Verifique su comprensión: Terminología de virtualización</a:t>
            </a:r>
          </a:p>
        </p:txBody>
      </p:sp>
    </p:spTree>
    <p:extLst>
      <p:ext uri="{BB962C8B-B14F-4D97-AF65-F5344CB8AC3E}">
        <p14:creationId xmlns:p14="http://schemas.microsoft.com/office/powerpoint/2010/main" val="2054927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/>
              <a:t>9 Virtualización y computación en la nube</a:t>
            </a:r>
          </a:p>
          <a:p>
            <a:pPr rtl="0"/>
            <a:r>
              <a:rPr lang="x-none"/>
              <a:t>9.2 Computación en la nube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9.2.2 Servicios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9.2.2.1 Servicios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/>
              <a:t>9.2.2.2 ¿Qué conoce hasta ahora? Modelos de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/>
              <a:t>9.2.2.3 Verifique su comprensión: servicios en la nube y terminología del modelo de nube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8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9.2.2 Servicios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/>
              <a:t>9.2.2.4 Características de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/>
              <a:t>9.2.2.5: Verifique su comprensión: ajuste las características de la nube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45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17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x-none"/>
              <a:t>1.5: Resumen</a:t>
            </a:r>
          </a:p>
          <a:p>
            <a:pPr rtl="0"/>
            <a:r>
              <a:rPr lang="x-none"/>
              <a:t>1.5.1 </a:t>
            </a:r>
            <a:r>
              <a:rPr lang="x-non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32554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x-none" b="0"/>
              <a:t>Cisco Networking Academy Program</a:t>
            </a:r>
          </a:p>
          <a:p>
            <a:pPr rtl="0">
              <a:buFontTx/>
              <a:buNone/>
            </a:pPr>
            <a:r>
              <a:rPr lang="x-none" b="0"/>
              <a:t>IT Essentials 7.0</a:t>
            </a:r>
          </a:p>
          <a:p>
            <a:pPr rtl="0">
              <a:buFontTx/>
              <a:buNone/>
            </a:pPr>
            <a:r>
              <a:rPr lang="x-none" b="0"/>
              <a:t>Capítulo 9: Virtualización y computación en la nube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x-none" sz="1200" b="0"/>
              <a:t>9 Virtualización y computación en la nube</a:t>
            </a:r>
          </a:p>
          <a:p>
            <a:pPr rtl="0">
              <a:buFontTx/>
              <a:buNone/>
            </a:pPr>
            <a:r>
              <a:rPr lang="x-none" sz="1200" b="0"/>
              <a:t>9.1 Virtualización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9.1.1.2 – Computación en la nube y virtualización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9.1.1.3 Implementación de servidor tradicional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9.1.1.4 Virtualización de servidores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0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 Virtualización y computación en la nube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9.1.1 Virtualización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/>
              <a:t>9.1.1.5 Ventajas de la virtualización de servidores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x-none"/>
              <a:t>9.1.1.6 Verifique su comprensión: cuente con las ventajas de la virtualización</a:t>
            </a:r>
          </a:p>
        </p:txBody>
      </p:sp>
    </p:spTree>
    <p:extLst>
      <p:ext uri="{BB962C8B-B14F-4D97-AF65-F5344CB8AC3E}">
        <p14:creationId xmlns:p14="http://schemas.microsoft.com/office/powerpoint/2010/main" val="422269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/>
              <a:t>9 Virtualización y computación en la nube</a:t>
            </a:r>
          </a:p>
          <a:p>
            <a:pPr rtl="0"/>
            <a:r>
              <a:rPr lang="x-none"/>
              <a:t>9.1 Virtualización</a:t>
            </a:r>
          </a:p>
          <a:p>
            <a:pPr rtl="0"/>
            <a:r>
              <a:rPr lang="x-none"/>
              <a:t>9.1.2 Virtualización del lado del cliente</a:t>
            </a:r>
          </a:p>
          <a:p>
            <a:pPr rtl="0"/>
            <a:r>
              <a:rPr lang="x-none"/>
              <a:t>9.1.2.1 Virtualización del lado del cliente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/>
              <a:t>9 Virtualización y computación en la nube</a:t>
            </a:r>
          </a:p>
          <a:p>
            <a:pPr rtl="0"/>
            <a:r>
              <a:rPr lang="x-none"/>
              <a:t>9.1 Virtualización</a:t>
            </a:r>
          </a:p>
          <a:p>
            <a:pPr rtl="0"/>
            <a:r>
              <a:rPr lang="x-none"/>
              <a:t>9.1.2 Virtualización del lado del cliente</a:t>
            </a:r>
          </a:p>
          <a:p>
            <a:pPr rtl="0"/>
            <a:r>
              <a:rPr lang="x-none"/>
              <a:t>9.1.2.2: Hipervisores de tipo 1 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74F62-C03E-4958-A12F-94E68917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A38A82-A8E1-4A53-9C0F-F4BD11A8A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9F262-17F7-4FBE-B164-BA26F268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31C192-BF0D-4AD0-BB9D-01E17CA9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C8C43-36EF-4A56-95A5-3B93530F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75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014A-6C4B-497A-B989-C3AF0569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8FBD26-65AE-4B59-AB3B-D39EB83BC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15439-0EF0-4EFF-9FB9-F90B1F35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F0D3B6-C920-4B45-96D9-FA747890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A08FFD-2827-4673-800D-10E9EF95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72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CEA440-835D-49C5-BA92-2F693EDF0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781A87-C951-4820-AE9C-6CE7A8F4C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283E9-B23A-41B7-9C88-385507C2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F2A793-91DE-4696-84B0-9C1C96A7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8782A-17C9-4167-A1E6-4476E51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8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5995" y="5079369"/>
            <a:ext cx="5758807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625995" y="5399365"/>
            <a:ext cx="5758807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625995" y="5719361"/>
            <a:ext cx="5758807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7723" y="3829649"/>
            <a:ext cx="7900328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667" baseline="0">
                <a:solidFill>
                  <a:schemeClr val="bg2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67687" y="3067667"/>
            <a:ext cx="7940684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56167" y="527051"/>
            <a:ext cx="1062565" cy="565151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937055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7921" y="6605684"/>
            <a:ext cx="902547" cy="252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38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38">
                <a:defRPr/>
              </a:pPr>
              <a:t>‹Nº›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2087" y="1065260"/>
            <a:ext cx="11804381" cy="55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226478" indent="-22647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5191"/>
            <a:ext cx="12192000" cy="10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9428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11300125" y="6323876"/>
            <a:ext cx="345370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8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81430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sz="8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677386" y="6286929"/>
            <a:ext cx="453676" cy="241299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6778626" y="6322205"/>
            <a:ext cx="458874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8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y/o sus filiales. Todos los derechos reservados.</a:t>
            </a:r>
            <a:r>
              <a:rPr lang="en-US" sz="8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x-none" sz="8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Información confidencial de Cisco.</a:t>
            </a:r>
          </a:p>
        </p:txBody>
      </p:sp>
    </p:spTree>
    <p:extLst>
      <p:ext uri="{BB962C8B-B14F-4D97-AF65-F5344CB8AC3E}">
        <p14:creationId xmlns:p14="http://schemas.microsoft.com/office/powerpoint/2010/main" val="8519968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15CCA-7BF9-44FA-8DC7-828E8CFF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89B31-4902-4FD6-ABC0-DC5B16E4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DDE975-19F1-4EFF-866F-43657407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EE7618-96A9-4883-B187-527209C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25C79A-6BEB-4D21-9852-341B7637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1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0CA12-2736-4949-BBCE-340607F7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96184-F473-41D9-B1A1-5A242578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9AD98-FF01-4CF2-9D28-45D46E3E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2FE0F-38F8-405D-80B0-536A5D4A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45663-7F6D-4C16-A09D-5F879BE8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08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3AD30-6FEA-432D-A5A8-3D736977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72437-47AC-4D9A-A518-910F7A80D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E9B22-2EA8-440A-AB1F-F0796984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7B079-80CE-41B6-B24D-A9B326C0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5E65FB-5ECD-4247-9B9C-68298B19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417EC8-3EAD-4695-89E5-6A31CD25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6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DEED9-53D3-4D83-8D62-6CCC6431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0D3EFE-58C8-4197-9C23-3B46BB9C9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A4110B-925C-4BFB-8C17-6968B0CDC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CD3B5B-74E0-42FC-A207-A7EBFB3A3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B9BA7B-1034-464A-BE92-FAF7DC878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B6F63F-C70F-4CE4-B18F-5945E6A4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021A3A-C4C1-47D6-85B5-99ED1934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DFEAE3-7B51-4E3A-BA59-C524E4CC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71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C2BC9-F073-45BA-8904-2221DC8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770780-2D99-4E38-BD9A-7C5D9034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D7D0E6-9357-4F90-9183-D12FA9BB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EF163B-A179-4359-AFA5-8841A8DB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03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32391F-B4AF-41B1-A139-F35774A9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BC457A-BBC5-4E8B-9E17-04502514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5C7AD9-9342-41C2-87FF-943B654C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287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F6758-329F-4802-902F-65E8280A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EB790-D089-48A1-A4B1-7BD3B0CB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7F70FA-4D72-4E2C-9774-1182AEB66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614CCB-B57B-4E17-A001-E41BC4D9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480155-ED10-428C-BAF1-C9B369E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E1698-9EC2-4CA3-88A4-2969B4A9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586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47F41-5DCB-491C-B6FC-D7D08D68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EC0363-CEF7-4098-870F-7594E6702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08DEE8-21C6-476F-B831-26E7D7110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BB06B3-C3D3-4C3F-B37F-F292CAAF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0C1073-A812-4F1C-8784-CDBE57E8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4038C1-0CFD-4AA8-86D3-DD56C497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9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95BC91-1E08-4E48-BF56-BA9E2296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39D9BB-DF7C-4005-BE03-513D9621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185E06-BA28-443F-9626-48E315BE7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7832-7D7B-4A89-AD01-9476689184D4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A02A5-4726-433D-8002-81FDC6135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AB841-99EA-4B73-869E-76C5B766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862E-B100-4A00-AABC-FD5A449D63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02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5997" y="2305396"/>
            <a:ext cx="8174353" cy="1553424"/>
          </a:xfrm>
        </p:spPr>
        <p:txBody>
          <a:bodyPr/>
          <a:lstStyle/>
          <a:p>
            <a:pPr rtl="0"/>
            <a:r>
              <a:rPr lang="x-non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Capítulo 9: Virtualización y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x-non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computación en la nube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5996" y="5079368"/>
            <a:ext cx="3158605" cy="1202899"/>
          </a:xfrm>
        </p:spPr>
        <p:txBody>
          <a:bodyPr/>
          <a:lstStyle/>
          <a:p>
            <a:pPr rtl="0"/>
            <a:r>
              <a:rPr lang="x-none">
                <a:solidFill>
                  <a:schemeClr val="accent5">
                    <a:lumMod val="40000"/>
                    <a:lumOff val="60000"/>
                  </a:schemeClr>
                </a:solidFill>
              </a:rPr>
              <a:t>IT Essentials 7.0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sz="2133" dirty="0"/>
            </a:br>
            <a:r>
              <a:rPr lang="x-none"/>
              <a:t>Hipervisores de tipo 1 y 2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306" y="1145443"/>
            <a:ext cx="11895695" cy="2034533"/>
          </a:xfrm>
        </p:spPr>
        <p:txBody>
          <a:bodyPr/>
          <a:lstStyle/>
          <a:p>
            <a:pPr rtl="0"/>
            <a:r>
              <a:rPr lang="x-none" sz="2133" dirty="0"/>
              <a:t>Los hipervisores </a:t>
            </a:r>
            <a:r>
              <a:rPr lang="x-none" sz="2133" spc="-40" dirty="0"/>
              <a:t>de tipo 2 (alojados) se utilizan comúnmente con la virtualización del lado cliente.</a:t>
            </a:r>
          </a:p>
          <a:p>
            <a:pPr rtl="0"/>
            <a:r>
              <a:rPr lang="x-none" sz="2133" dirty="0"/>
              <a:t>Los hipervisores </a:t>
            </a:r>
            <a:r>
              <a:rPr lang="x-none" sz="2133" spc="-40" dirty="0"/>
              <a:t>de tipo 2 funcionan con la computadora host para crear y utilizar varias VM.</a:t>
            </a:r>
          </a:p>
          <a:p>
            <a:pPr rtl="0"/>
            <a:r>
              <a:rPr lang="x-none" sz="2133" dirty="0"/>
              <a:t>Los hipervisores </a:t>
            </a:r>
            <a:r>
              <a:rPr lang="x-none" sz="2133" spc="-40" dirty="0"/>
              <a:t>de tipo 2 incluyen VMware Workstation, Windows Hyper-V y Oracle VirtualBox.</a:t>
            </a:r>
          </a:p>
          <a:p>
            <a:pPr lvl="1"/>
            <a:endParaRPr lang="en-US" altLang="en-US" sz="2133" dirty="0"/>
          </a:p>
          <a:p>
            <a:pPr marL="0" indent="0">
              <a:buNone/>
            </a:pPr>
            <a:endParaRPr lang="en-CA" altLang="en-US" sz="2133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0994A-426E-412F-A895-E1DF23F8C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7" y="3377091"/>
            <a:ext cx="4011515" cy="3170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D7CE3-E613-4056-8B8A-C284711F2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40" y="3443137"/>
            <a:ext cx="4008832" cy="3038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2311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Requisitos de las máquinas virtuales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4B522F-23FA-4DD3-B2E0-C66CF274336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2540" y="1866500"/>
          <a:ext cx="10440000" cy="439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800">
                  <a:extLst>
                    <a:ext uri="{9D8B030D-6E8A-4147-A177-3AD203B41FA5}">
                      <a16:colId xmlns:a16="http://schemas.microsoft.com/office/drawing/2014/main" val="38602190"/>
                    </a:ext>
                  </a:extLst>
                </a:gridCol>
                <a:gridCol w="7891200">
                  <a:extLst>
                    <a:ext uri="{9D8B030D-6E8A-4147-A177-3AD203B41FA5}">
                      <a16:colId xmlns:a16="http://schemas.microsoft.com/office/drawing/2014/main" val="2311145181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Requisitos mínimos de Windows Hyper-V en Windows 10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26577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Sistema operativo del host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Windows 10 Pro o Windows Server (2012 y 2016)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3315736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Procesador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CPU de 64 bits con traducción de dirección de segundo nivel (SLAT)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7730649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BIOS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Compatibilidad de CPU para la extensión de modo de monitor de la VM (VT-c en las CPU Intel)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795253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Memoria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RAM del sistema de 4 GB como mínimo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4614768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Espacio en el disco duro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Por lo menos 15 GB por VM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306078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C3633FF-D103-42D6-BB88-6E5A655A220B}"/>
              </a:ext>
            </a:extLst>
          </p:cNvPr>
          <p:cNvSpPr txBox="1"/>
          <p:nvPr/>
        </p:nvSpPr>
        <p:spPr>
          <a:xfrm>
            <a:off x="3069968" y="5388241"/>
            <a:ext cx="605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x-none" sz="2400" b="1"/>
              <a:t>Hyper-V se incluye en Windows 10 Pro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7123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Requisitos de máquinas virtuales (Cont.)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4B522F-23FA-4DD3-B2E0-C66CF274336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2541" y="1866500"/>
          <a:ext cx="10438628" cy="403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308">
                  <a:extLst>
                    <a:ext uri="{9D8B030D-6E8A-4147-A177-3AD203B41FA5}">
                      <a16:colId xmlns:a16="http://schemas.microsoft.com/office/drawing/2014/main" val="38602190"/>
                    </a:ext>
                  </a:extLst>
                </a:gridCol>
                <a:gridCol w="7890320">
                  <a:extLst>
                    <a:ext uri="{9D8B030D-6E8A-4147-A177-3AD203B41FA5}">
                      <a16:colId xmlns:a16="http://schemas.microsoft.com/office/drawing/2014/main" val="2311145181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Requisitos mínimos de Windows Hyper-V en Windows 8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26577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Sistema operativo del host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Sistema operativo Windows 8 Pro o Enterprise de 64 bit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3315736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Procesador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CPU de 64 bits con traducción de dirección de segundo nivel (SLAT)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773064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BIOS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Soporte de virtualización de hardware del nivel de BIOS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795253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Memoria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RAM del sistema de 4 GB como mínimo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4614768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Espacio en el disco duro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Por lo menos 15 GB por SO virtual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306078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12246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Requisitos de máquinas virtuales (Cont.)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4B522F-23FA-4DD3-B2E0-C66CF274336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2541" y="1866500"/>
          <a:ext cx="10438628" cy="232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308">
                  <a:extLst>
                    <a:ext uri="{9D8B030D-6E8A-4147-A177-3AD203B41FA5}">
                      <a16:colId xmlns:a16="http://schemas.microsoft.com/office/drawing/2014/main" val="38602190"/>
                    </a:ext>
                  </a:extLst>
                </a:gridCol>
                <a:gridCol w="7890320">
                  <a:extLst>
                    <a:ext uri="{9D8B030D-6E8A-4147-A177-3AD203B41FA5}">
                      <a16:colId xmlns:a16="http://schemas.microsoft.com/office/drawing/2014/main" val="2311145181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Requisitos de Windows Virtual PC en Windows 7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2657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Procesador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Procesador de 32 bits o de 64 bits de 1 GHz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773064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Memoria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2GB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4614768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rtl="0"/>
                      <a:r>
                        <a:rPr lang="x-none" sz="2400"/>
                        <a:t>Espacio en el disco duro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0"/>
                      <a:r>
                        <a:rPr lang="x-none" sz="2400" dirty="0"/>
                        <a:t>Por lo menos 15 GB por SO virtual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306078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19558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234" y="1220546"/>
            <a:ext cx="10975285" cy="2403188"/>
          </a:xfrm>
        </p:spPr>
        <p:txBody>
          <a:bodyPr/>
          <a:lstStyle/>
          <a:p>
            <a:pPr rtl="0"/>
            <a:r>
              <a:rPr lang="x-none" sz="5333">
                <a:solidFill>
                  <a:schemeClr val="accent5">
                    <a:lumMod val="40000"/>
                    <a:lumOff val="60000"/>
                  </a:schemeClr>
                </a:solidFill>
              </a:rPr>
              <a:t>9.2 Computación en nube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6936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Computación en la nube</a:t>
            </a:r>
            <a:br>
              <a:rPr lang="en-US" altLang="en-US" dirty="0"/>
            </a:br>
            <a:r>
              <a:rPr lang="x-none"/>
              <a:t>Servicios en la nube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6864" y="1648801"/>
            <a:ext cx="5003385" cy="3758105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x-none" dirty="0"/>
              <a:t>Los proveedores de servicios en la nube pueden proporcionar diversos servicios diseñados para satisfacer los requisitos del cliente.</a:t>
            </a:r>
          </a:p>
          <a:p>
            <a:pPr lvl="1" rtl="0"/>
            <a:r>
              <a:rPr lang="x-none" dirty="0"/>
              <a:t>Software como servicio (SaaS)</a:t>
            </a:r>
          </a:p>
          <a:p>
            <a:pPr lvl="1" rtl="0"/>
            <a:r>
              <a:rPr lang="x-none" dirty="0"/>
              <a:t>Plataforma como servicio (PaaS)</a:t>
            </a:r>
          </a:p>
          <a:p>
            <a:pPr lvl="1" rtl="0"/>
            <a:r>
              <a:rPr lang="x-none" dirty="0"/>
              <a:t>Infraestructura como servicio (IaaS)</a:t>
            </a:r>
          </a:p>
          <a:p>
            <a:pPr rtl="0"/>
            <a:r>
              <a:rPr lang="x-none" dirty="0"/>
              <a:t>Los proveedores de servicios en la nube han extendido el modelo laaS para también proporcionar TI como servicio (ITaaS).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01" y="1642759"/>
            <a:ext cx="6409355" cy="3608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3986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Computación en la nube</a:t>
            </a:r>
            <a:br>
              <a:rPr lang="en-US" altLang="en-US" dirty="0"/>
            </a:br>
            <a:r>
              <a:rPr lang="x-none"/>
              <a:t>Características de computación en la nube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6864" y="1648801"/>
            <a:ext cx="5003385" cy="3758105"/>
          </a:xfrm>
        </p:spPr>
        <p:txBody>
          <a:bodyPr/>
          <a:lstStyle/>
          <a:p>
            <a:pPr lvl="1" rtl="0"/>
            <a:r>
              <a:rPr lang="x-none"/>
              <a:t>A pedido (autoservicio)</a:t>
            </a:r>
          </a:p>
          <a:p>
            <a:pPr lvl="1" rtl="0"/>
            <a:r>
              <a:rPr lang="x-none"/>
              <a:t>Rápida elasticidad</a:t>
            </a:r>
          </a:p>
          <a:p>
            <a:pPr lvl="1" rtl="0"/>
            <a:r>
              <a:rPr lang="x-none"/>
              <a:t>Agrupamiento de recursos</a:t>
            </a:r>
          </a:p>
          <a:p>
            <a:pPr lvl="1" rtl="0"/>
            <a:r>
              <a:rPr lang="x-none"/>
              <a:t>Servicio medido</a:t>
            </a:r>
          </a:p>
          <a:p>
            <a:pPr lvl="1" rtl="0"/>
            <a:r>
              <a:rPr lang="x-none"/>
              <a:t>Amplio acceso a la red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9566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0053"/>
            <a:ext cx="12192000" cy="1010068"/>
          </a:xfrm>
        </p:spPr>
        <p:txBody>
          <a:bodyPr/>
          <a:lstStyle/>
          <a:p>
            <a:pPr rtl="0"/>
            <a:r>
              <a:rPr lang="x-none" sz="1867">
                <a:latin typeface="Arial" charset="0"/>
              </a:rPr>
              <a:t>Conclusión</a:t>
            </a:r>
            <a:br>
              <a:rPr lang="en-US" dirty="0">
                <a:latin typeface="Arial" charset="0"/>
              </a:rPr>
            </a:br>
            <a:r>
              <a:rPr lang="x-none">
                <a:latin typeface="Arial" charset="0"/>
              </a:rPr>
              <a:t>Capítulo 9: virtualización y computación en la nube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x-none" dirty="0"/>
              <a:t>Explique la virtualización de servidores</a:t>
            </a:r>
          </a:p>
          <a:p>
            <a:pPr rtl="0"/>
            <a:r>
              <a:rPr lang="x-none" dirty="0"/>
              <a:t>Instale software de virtualización en una computadora.</a:t>
            </a:r>
          </a:p>
          <a:p>
            <a:pPr rtl="0"/>
            <a:r>
              <a:rPr lang="x-none" dirty="0"/>
              <a:t>Describa los usos de la nube.</a:t>
            </a:r>
          </a:p>
          <a:p>
            <a:pPr rtl="0"/>
            <a:r>
              <a:rPr lang="x-none" dirty="0"/>
              <a:t>Explique las características de la computación en nube pública, privada, híbrida y comunitaria.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5705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x-none"/>
              <a:t>Capítulo 9: Secciones y objetivos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795718" y="1065260"/>
            <a:ext cx="9658740" cy="5540425"/>
          </a:xfrm>
        </p:spPr>
        <p:txBody>
          <a:bodyPr/>
          <a:lstStyle/>
          <a:p>
            <a:pPr rtl="0"/>
            <a:r>
              <a:rPr lang="x-none" dirty="0"/>
              <a:t>9.1 Virtualización</a:t>
            </a:r>
          </a:p>
          <a:p>
            <a:pPr marL="625459" lvl="1" indent="-285744"/>
            <a:r>
              <a:rPr lang="x-none" sz="1800" dirty="0"/>
              <a:t>Instale una máquina virtual en una computadora.</a:t>
            </a:r>
          </a:p>
          <a:p>
            <a:pPr marL="722823" lvl="2" indent="-285744"/>
            <a:r>
              <a:rPr lang="x-none" dirty="0"/>
              <a:t>Explique la virtualización de servidores</a:t>
            </a:r>
          </a:p>
          <a:p>
            <a:pPr marL="722823" lvl="2" indent="-285744"/>
            <a:r>
              <a:rPr lang="x-none" dirty="0"/>
              <a:t>Instale software de virtualización en una computadora. </a:t>
            </a:r>
          </a:p>
          <a:p>
            <a:pPr rtl="0"/>
            <a:r>
              <a:rPr lang="x-none" dirty="0"/>
              <a:t>9.2 Computación en nube</a:t>
            </a:r>
          </a:p>
          <a:p>
            <a:pPr marL="625459" lvl="1" indent="-285744"/>
            <a:r>
              <a:rPr lang="x-none" sz="1800" dirty="0"/>
              <a:t>Compare conceptos de computación en la nube</a:t>
            </a:r>
            <a:r>
              <a:rPr lang="x-none" sz="1600" dirty="0"/>
              <a:t>.</a:t>
            </a:r>
            <a:r>
              <a:rPr lang="x-none" sz="1800" dirty="0"/>
              <a:t> </a:t>
            </a:r>
          </a:p>
          <a:p>
            <a:pPr marL="722823" lvl="2" indent="-285744"/>
            <a:r>
              <a:rPr lang="x-none" dirty="0"/>
              <a:t>Describa los usos de la nube. </a:t>
            </a:r>
          </a:p>
          <a:p>
            <a:pPr marL="722823" lvl="2" indent="-285744"/>
            <a:r>
              <a:rPr lang="x-none" dirty="0"/>
              <a:t>Explique las características de la computación en nube pública, privada, híbrida y comunitaria.</a:t>
            </a:r>
          </a:p>
          <a:p>
            <a:pPr marL="339716" lvl="1" indent="0">
              <a:buNone/>
            </a:pPr>
            <a:endParaRPr lang="en-US" sz="1800" dirty="0"/>
          </a:p>
          <a:p>
            <a:pPr marL="87839" indent="0">
              <a:buNone/>
            </a:pPr>
            <a:endParaRPr lang="en-US" sz="1933" dirty="0"/>
          </a:p>
          <a:p>
            <a:pPr marL="722823" lvl="2" indent="-285744"/>
            <a:endParaRPr lang="en-US" sz="1533" dirty="0"/>
          </a:p>
          <a:p>
            <a:pPr marL="437080" lvl="2" indent="0">
              <a:buNone/>
            </a:pPr>
            <a:endParaRPr lang="en-US" sz="1533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233" y="1220546"/>
            <a:ext cx="10130723" cy="2403188"/>
          </a:xfrm>
        </p:spPr>
        <p:txBody>
          <a:bodyPr/>
          <a:lstStyle/>
          <a:p>
            <a:pPr rtl="0"/>
            <a:r>
              <a:rPr lang="x-none">
                <a:solidFill>
                  <a:schemeClr val="accent5">
                    <a:lumMod val="40000"/>
                    <a:lumOff val="60000"/>
                  </a:schemeClr>
                </a:solidFill>
              </a:rPr>
              <a:t>9.1 Virtualización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Computación en la nube y virtualización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92086" y="1065260"/>
            <a:ext cx="11999913" cy="2065120"/>
          </a:xfrm>
        </p:spPr>
        <p:txBody>
          <a:bodyPr>
            <a:normAutofit fontScale="77500" lnSpcReduction="20000"/>
          </a:bodyPr>
          <a:lstStyle/>
          <a:p>
            <a:pPr rtl="0"/>
            <a:r>
              <a:rPr lang="x-none" spc="-40" dirty="0"/>
              <a:t>La virtualización permite que una sola computadora aloje varias computadoras virtuales independientes denominadas máquinas virtuales (VM) que comparten el hardware de la computadora host.</a:t>
            </a:r>
          </a:p>
          <a:p>
            <a:pPr rtl="0"/>
            <a:r>
              <a:rPr lang="x-none" dirty="0"/>
              <a:t>El software de virtualización separa el hardware físico real de las instancias de VM. </a:t>
            </a:r>
          </a:p>
          <a:p>
            <a:pPr rtl="0"/>
            <a:r>
              <a:rPr lang="x-none" dirty="0"/>
              <a:t>La imagen de una VM se puede guardar como un archivo y luego volver a iniciarse cuando sea necesario.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082EF-92C3-404D-8326-8AF84C1B0F38}"/>
              </a:ext>
            </a:extLst>
          </p:cNvPr>
          <p:cNvSpPr txBox="1"/>
          <p:nvPr/>
        </p:nvSpPr>
        <p:spPr>
          <a:xfrm>
            <a:off x="433731" y="3429000"/>
            <a:ext cx="6249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x-none" sz="2000" dirty="0">
                <a:solidFill>
                  <a:srgbClr val="000000"/>
                </a:solidFill>
                <a:ea typeface="ＭＳ Ｐゴシック" charset="0"/>
              </a:rPr>
              <a:t>La computación en la nube separa las aplicaciones del hardware.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x-none" sz="2000" dirty="0">
                <a:solidFill>
                  <a:srgbClr val="000000"/>
                </a:solidFill>
                <a:ea typeface="ＭＳ Ｐゴシック" charset="0"/>
              </a:rPr>
              <a:t>Los proveedores de servicios, como Amazon Web Services (AWS), poseen y administran la infraestructura de la nube.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ECF0A-55B6-4EC1-85C3-D43D0981E296}"/>
              </a:ext>
            </a:extLst>
          </p:cNvPr>
          <p:cNvSpPr txBox="1"/>
          <p:nvPr/>
        </p:nvSpPr>
        <p:spPr>
          <a:xfrm>
            <a:off x="137168" y="5213643"/>
            <a:ext cx="704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none" sz="2400" b="1" dirty="0"/>
              <a:t>La virtualización es la base que </a:t>
            </a:r>
            <a:br>
              <a:rPr lang="en-US" sz="2400" b="1" dirty="0"/>
            </a:br>
            <a:r>
              <a:rPr lang="x-none" sz="2400" b="1" dirty="0"/>
              <a:t>admite la computación en la nube.</a:t>
            </a:r>
          </a:p>
        </p:txBody>
      </p:sp>
      <p:pic>
        <p:nvPicPr>
          <p:cNvPr id="8" name="Picture 7" descr="Figure of a businessperson holding a tablet with cloud computing icons floating above it." title="Cloud Computing and Virtualization">
            <a:extLst>
              <a:ext uri="{FF2B5EF4-FFF2-40B4-BE49-F238E27FC236}">
                <a16:creationId xmlns:a16="http://schemas.microsoft.com/office/drawing/2014/main" id="{452BAB49-444A-4849-A893-9AEFFDE4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377" y="3271813"/>
            <a:ext cx="3957663" cy="2966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Implementación del servidor tradicional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6145" y="1207933"/>
            <a:ext cx="11920492" cy="1746705"/>
          </a:xfrm>
        </p:spPr>
        <p:txBody>
          <a:bodyPr/>
          <a:lstStyle/>
          <a:p>
            <a:pPr rtl="0"/>
            <a:r>
              <a:rPr lang="x-none" sz="1600" dirty="0"/>
              <a:t>Tradicionalmente, las organizaciones entregaban aplicaciones y servicios mediante potentes servidores dedicados.</a:t>
            </a:r>
          </a:p>
          <a:p>
            <a:pPr rtl="0"/>
            <a:r>
              <a:rPr lang="x-none" sz="1600" dirty="0"/>
              <a:t>Estos servidores dedicados están equipados con mucha capacidad de RAM, CPU potentes y varios dispositivos de almacenamiento grandes.</a:t>
            </a:r>
          </a:p>
          <a:p>
            <a:pPr rtl="0"/>
            <a:r>
              <a:rPr lang="x-none" sz="1600" dirty="0"/>
              <a:t>Entre las desventajas, se incluyen las siguientes: recursos desperdiciados, un único punto de falla y la proliferación de servidores.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AA1D9-9A18-4D8B-8830-FD2ED1165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5" y="3145484"/>
            <a:ext cx="8362404" cy="3077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4664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Virtualización de servidores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79115" y="1194963"/>
            <a:ext cx="12012884" cy="2234037"/>
          </a:xfrm>
        </p:spPr>
        <p:txBody>
          <a:bodyPr/>
          <a:lstStyle/>
          <a:p>
            <a:pPr rtl="0"/>
            <a:r>
              <a:rPr lang="x-none" sz="1867" spc="-40" dirty="0"/>
              <a:t>La virtualización de servidores aprovecha los recursos inactivos para reducir el número de servidores requeridos. </a:t>
            </a:r>
          </a:p>
          <a:p>
            <a:pPr rtl="0"/>
            <a:r>
              <a:rPr lang="x-none" sz="1867" spc="-40" dirty="0"/>
              <a:t>Se utiliza un programa denominado </a:t>
            </a:r>
            <a:r>
              <a:rPr lang="x-none" sz="1867" b="1" spc="-40" dirty="0"/>
              <a:t>hipervisor</a:t>
            </a:r>
            <a:r>
              <a:rPr lang="x-none" sz="1867" spc="-40" dirty="0"/>
              <a:t> para administrar los recursos de la computadora y diversas VM.</a:t>
            </a:r>
          </a:p>
          <a:p>
            <a:pPr rtl="0"/>
            <a:r>
              <a:rPr lang="x-none" sz="1867" spc="-40" dirty="0"/>
              <a:t>Proporciona a las VM acceso al hardware en la máquina física, como las CPU, la memoria, controladores de disco y NIC.</a:t>
            </a:r>
          </a:p>
          <a:p>
            <a:pPr rtl="0"/>
            <a:r>
              <a:rPr lang="x-none" sz="1867" spc="-40" dirty="0"/>
              <a:t>Cada máquina virtual ejecuta un sistema operativo completo y separado.</a:t>
            </a:r>
          </a:p>
          <a:p>
            <a:endParaRPr lang="en-US" altLang="ja-JP" sz="1867" spc="-4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BD155-B926-41C7-BA37-8685B2AFF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4" y="3684813"/>
            <a:ext cx="6381033" cy="2519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2705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dirty="0"/>
            </a:br>
            <a:r>
              <a:rPr lang="x-none"/>
              <a:t>Ventajas de la virtualización de servidores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79116" y="1194962"/>
            <a:ext cx="11804381" cy="5049164"/>
          </a:xfrm>
        </p:spPr>
        <p:txBody>
          <a:bodyPr/>
          <a:lstStyle/>
          <a:p>
            <a:pPr rtl="0"/>
            <a:r>
              <a:rPr lang="x-none"/>
              <a:t>Mejor uso de los recursos</a:t>
            </a:r>
          </a:p>
          <a:p>
            <a:pPr rtl="0"/>
            <a:r>
              <a:rPr lang="x-none"/>
              <a:t>Se requiere menos espacio</a:t>
            </a:r>
          </a:p>
          <a:p>
            <a:pPr rtl="0"/>
            <a:r>
              <a:rPr lang="x-none"/>
              <a:t>Se consume menos energía</a:t>
            </a:r>
          </a:p>
          <a:p>
            <a:pPr rtl="0"/>
            <a:r>
              <a:rPr lang="x-none"/>
              <a:t>Reducción de costos</a:t>
            </a:r>
          </a:p>
          <a:p>
            <a:pPr rtl="0"/>
            <a:r>
              <a:rPr lang="x-none"/>
              <a:t>Aprovisionamiento más rápido de servidores</a:t>
            </a:r>
          </a:p>
          <a:p>
            <a:pPr rtl="0"/>
            <a:r>
              <a:rPr lang="x-none"/>
              <a:t>Tiempo de actividad maximizado</a:t>
            </a:r>
          </a:p>
          <a:p>
            <a:pPr rtl="0"/>
            <a:r>
              <a:rPr lang="x-none"/>
              <a:t>Recuperación tras desastres mejorada</a:t>
            </a:r>
          </a:p>
          <a:p>
            <a:pPr rtl="0"/>
            <a:r>
              <a:rPr lang="x-none"/>
              <a:t>Soporte para sistemas antiguos</a:t>
            </a:r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4225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5191"/>
            <a:ext cx="12192000" cy="834759"/>
          </a:xfrm>
        </p:spPr>
        <p:txBody>
          <a:bodyPr>
            <a:normAutofit fontScale="90000"/>
          </a:bodyPr>
          <a:lstStyle/>
          <a:p>
            <a:pPr rtl="0"/>
            <a:r>
              <a:rPr lang="x-none" sz="2133"/>
              <a:t>Virtualización</a:t>
            </a:r>
            <a:br>
              <a:rPr lang="en-US" altLang="en-US" sz="2133" dirty="0"/>
            </a:br>
            <a:r>
              <a:rPr lang="x-none"/>
              <a:t>Virtualización del lado del cliente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9273" y="965366"/>
            <a:ext cx="5892727" cy="5078100"/>
          </a:xfrm>
        </p:spPr>
        <p:txBody>
          <a:bodyPr/>
          <a:lstStyle/>
          <a:p>
            <a:pPr rtl="0"/>
            <a:r>
              <a:rPr lang="x-none" sz="2267" dirty="0"/>
              <a:t>La virtualización del lado del cliente permite que los usuarios ejecuten VM en su computadora local.</a:t>
            </a:r>
          </a:p>
          <a:p>
            <a:pPr rtl="0"/>
            <a:r>
              <a:rPr lang="x-none" sz="2267" dirty="0"/>
              <a:t>Permite a los usuarios probar nuevos sistemas operativos y software o ejecutar software más antiguo.</a:t>
            </a:r>
          </a:p>
          <a:p>
            <a:pPr rtl="0"/>
            <a:r>
              <a:rPr lang="x-none" sz="2267" b="1" dirty="0"/>
              <a:t>Computadora host</a:t>
            </a:r>
            <a:r>
              <a:rPr lang="x-none" sz="2267" dirty="0"/>
              <a:t>: la computadora física controlada por un usuario.</a:t>
            </a:r>
          </a:p>
          <a:p>
            <a:pPr rtl="0"/>
            <a:r>
              <a:rPr lang="x-none" sz="2267" b="1" dirty="0"/>
              <a:t>SO host</a:t>
            </a:r>
            <a:r>
              <a:rPr lang="x-none" sz="2267" dirty="0"/>
              <a:t>: el sistema operativo de la computadora host.</a:t>
            </a:r>
          </a:p>
          <a:p>
            <a:pPr rtl="0"/>
            <a:r>
              <a:rPr lang="x-none" sz="2267" b="1" dirty="0"/>
              <a:t>SO invitado</a:t>
            </a:r>
            <a:r>
              <a:rPr lang="x-none" sz="2267" dirty="0"/>
              <a:t>: el sistema operativo que se ejecuta en la VM.</a:t>
            </a:r>
            <a:endParaRPr lang="en-CA" altLang="en-US" sz="2267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6D3DE-2646-4647-A00F-9A70249E6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1" y="1640686"/>
            <a:ext cx="5482543" cy="3576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301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20225"/>
            <a:ext cx="12192000" cy="1010068"/>
          </a:xfrm>
        </p:spPr>
        <p:txBody>
          <a:bodyPr/>
          <a:lstStyle/>
          <a:p>
            <a:pPr rtl="0"/>
            <a:r>
              <a:rPr lang="x-none" sz="2133"/>
              <a:t>Virtualización</a:t>
            </a:r>
            <a:br>
              <a:rPr lang="en-US" altLang="en-US" sz="2133" dirty="0"/>
            </a:br>
            <a:r>
              <a:rPr lang="x-none"/>
              <a:t>Hipervisores de tipo 1 y 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29" y="1549781"/>
            <a:ext cx="6560724" cy="3919527"/>
          </a:xfrm>
        </p:spPr>
        <p:txBody>
          <a:bodyPr/>
          <a:lstStyle/>
          <a:p>
            <a:pPr rtl="0"/>
            <a:r>
              <a:rPr lang="x-none" sz="2267" dirty="0"/>
              <a:t>El hipervisor de tipo 1 (nativo) se utiliza generalmente con la virtualización de servidores. Por ejemplo, se utilizan en centros de datos y computación en la nube.</a:t>
            </a:r>
          </a:p>
          <a:p>
            <a:pPr rtl="0"/>
            <a:r>
              <a:rPr lang="x-none" sz="2267" dirty="0"/>
              <a:t>Los hipervisores de tipo 1 se ejecutan directamente en el hardware de un host y administran la asignación de recursos del sistema a las VM.</a:t>
            </a:r>
          </a:p>
          <a:p>
            <a:pPr rtl="0"/>
            <a:r>
              <a:rPr lang="x-none" sz="2267" dirty="0"/>
              <a:t>Entre los hipervisores de tipo 1, se incluye</a:t>
            </a:r>
            <a:r>
              <a:rPr lang="en-US" sz="2267" dirty="0"/>
              <a:t> </a:t>
            </a:r>
            <a:r>
              <a:rPr lang="x-none" sz="2267" dirty="0"/>
              <a:t>VMware VSphere/ESXi, Xen y el servidor de VM Oracle.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CA" alt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BED7C-A2A8-4007-895D-BB41F866B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42" y="1076562"/>
            <a:ext cx="3992244" cy="269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56C25-5C67-4479-A7B7-52D995135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06" y="3918369"/>
            <a:ext cx="3950549" cy="2601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58000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1345</Words>
  <Application>Microsoft Office PowerPoint</Application>
  <PresentationFormat>Panorámica</PresentationFormat>
  <Paragraphs>189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ＭＳ Ｐゴシック</vt:lpstr>
      <vt:lpstr>游ゴシック</vt:lpstr>
      <vt:lpstr>Arial</vt:lpstr>
      <vt:lpstr>Calibri</vt:lpstr>
      <vt:lpstr>Calibri Light</vt:lpstr>
      <vt:lpstr>CiscoSans</vt:lpstr>
      <vt:lpstr>CiscoSans ExtraLight</vt:lpstr>
      <vt:lpstr>CiscoSans Thin</vt:lpstr>
      <vt:lpstr>Wingdings</vt:lpstr>
      <vt:lpstr>Tema de Office</vt:lpstr>
      <vt:lpstr>Capítulo 9: Virtualización y  computación en la nube</vt:lpstr>
      <vt:lpstr>Capítulo 9: Secciones y objetivos</vt:lpstr>
      <vt:lpstr>9.1 Virtualización</vt:lpstr>
      <vt:lpstr>Virtualización Computación en la nube y virtualización</vt:lpstr>
      <vt:lpstr>Virtualización Implementación del servidor tradicional</vt:lpstr>
      <vt:lpstr>Virtualización Virtualización de servidores</vt:lpstr>
      <vt:lpstr>Virtualización Ventajas de la virtualización de servidores</vt:lpstr>
      <vt:lpstr>Virtualización Virtualización del lado del cliente</vt:lpstr>
      <vt:lpstr>Virtualización Hipervisores de tipo 1 y 2</vt:lpstr>
      <vt:lpstr>Virtualización Hipervisores de tipo 1 y 2 (cont.)</vt:lpstr>
      <vt:lpstr>Virtualización Requisitos de las máquinas virtuales</vt:lpstr>
      <vt:lpstr>Virtualización Requisitos de máquinas virtuales (Cont.)</vt:lpstr>
      <vt:lpstr>Virtualización Requisitos de máquinas virtuales (Cont.)</vt:lpstr>
      <vt:lpstr>9.2 Computación en nube</vt:lpstr>
      <vt:lpstr>Computación en la nube Servicios en la nube</vt:lpstr>
      <vt:lpstr>Computación en la nube Características de computación en la nube</vt:lpstr>
      <vt:lpstr>Conclusión Capítulo 9: virtualización y computación en la nube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9: Virtualización y  computación en la nube</dc:title>
  <dc:creator>Manuel Perez</dc:creator>
  <cp:lastModifiedBy>Manuel Perez</cp:lastModifiedBy>
  <cp:revision>3</cp:revision>
  <dcterms:created xsi:type="dcterms:W3CDTF">2020-07-07T15:37:19Z</dcterms:created>
  <dcterms:modified xsi:type="dcterms:W3CDTF">2020-07-07T15:40:51Z</dcterms:modified>
</cp:coreProperties>
</file>