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876" r:id="rId2"/>
    <p:sldId id="759" r:id="rId3"/>
    <p:sldId id="788" r:id="rId4"/>
    <p:sldId id="790" r:id="rId5"/>
    <p:sldId id="886" r:id="rId6"/>
    <p:sldId id="792" r:id="rId7"/>
    <p:sldId id="881" r:id="rId8"/>
    <p:sldId id="795" r:id="rId9"/>
    <p:sldId id="799" r:id="rId10"/>
    <p:sldId id="877" r:id="rId11"/>
    <p:sldId id="887" r:id="rId12"/>
    <p:sldId id="888" r:id="rId13"/>
    <p:sldId id="889" r:id="rId14"/>
    <p:sldId id="890" r:id="rId15"/>
    <p:sldId id="891" r:id="rId16"/>
    <p:sldId id="892" r:id="rId17"/>
    <p:sldId id="893" r:id="rId18"/>
    <p:sldId id="894" r:id="rId19"/>
    <p:sldId id="895" r:id="rId20"/>
    <p:sldId id="896" r:id="rId21"/>
    <p:sldId id="897" r:id="rId22"/>
    <p:sldId id="898" r:id="rId23"/>
    <p:sldId id="899" r:id="rId24"/>
    <p:sldId id="900" r:id="rId25"/>
    <p:sldId id="901" r:id="rId26"/>
    <p:sldId id="902" r:id="rId27"/>
    <p:sldId id="903" r:id="rId28"/>
    <p:sldId id="904" r:id="rId29"/>
    <p:sldId id="905" r:id="rId30"/>
    <p:sldId id="906" r:id="rId31"/>
    <p:sldId id="907" r:id="rId32"/>
    <p:sldId id="908" r:id="rId33"/>
    <p:sldId id="909" r:id="rId34"/>
    <p:sldId id="910" r:id="rId35"/>
    <p:sldId id="911" r:id="rId36"/>
    <p:sldId id="912" r:id="rId37"/>
    <p:sldId id="913" r:id="rId38"/>
    <p:sldId id="914" r:id="rId39"/>
    <p:sldId id="915" r:id="rId40"/>
    <p:sldId id="916" r:id="rId41"/>
    <p:sldId id="917" r:id="rId42"/>
    <p:sldId id="918" r:id="rId4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D9FEB0-C66F-4311-8378-0A4F90E913E6}" type="datetimeFigureOut">
              <a:rPr lang="es-CL" smtClean="0"/>
              <a:t>06-07-2020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01890-151E-4F18-B65B-24270D003D3C}" type="slidenum">
              <a:rPr lang="es-CL" smtClean="0"/>
              <a:t>‹Nº›</a:t>
            </a:fld>
            <a:endParaRPr lang="es-CL"/>
          </a:p>
        </p:txBody>
      </p:sp>
    </p:spTree>
    <p:extLst>
      <p:ext uri="{BB962C8B-B14F-4D97-AF65-F5344CB8AC3E}">
        <p14:creationId xmlns:p14="http://schemas.microsoft.com/office/powerpoint/2010/main" val="2692667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Tx/>
              <a:buNone/>
            </a:pPr>
            <a:r>
              <a:rPr lang="x-none" b="0"/>
              <a:t>Cisco Networking Academy Program</a:t>
            </a:r>
          </a:p>
          <a:p>
            <a:pPr rtl="0">
              <a:buFontTx/>
              <a:buNone/>
            </a:pPr>
            <a:r>
              <a:rPr lang="x-none" b="0"/>
              <a:t>IT Essentials 7.0</a:t>
            </a:r>
          </a:p>
          <a:p>
            <a:pPr rtl="0">
              <a:buFontTx/>
              <a:buNone/>
            </a:pPr>
            <a:r>
              <a:rPr lang="x-none" sz="1200" b="0"/>
              <a:t>Capítulo 1: Introducción al hardware de computadoras personales</a:t>
            </a:r>
          </a:p>
          <a:p>
            <a:endParaRPr lang="en-US" dirty="0"/>
          </a:p>
        </p:txBody>
      </p:sp>
      <p:sp>
        <p:nvSpPr>
          <p:cNvPr id="4" name="Slide Number Placeholder 3"/>
          <p:cNvSpPr>
            <a:spLocks noGrp="1"/>
          </p:cNvSpPr>
          <p:nvPr>
            <p:ph type="sldNum" sz="quarter" idx="10"/>
          </p:nvPr>
        </p:nvSpPr>
        <p:spPr/>
        <p:txBody>
          <a:bodyPr/>
          <a:lstStyle/>
          <a:p>
            <a:pPr rtl="0"/>
            <a:fld id="{5641018C-6CAF-B84E-B92C-ECB119457FBA}" type="slidenum">
              <a:rPr/>
              <a:t>1</a:t>
            </a:fld>
            <a:endParaRPr/>
          </a:p>
        </p:txBody>
      </p:sp>
    </p:spTree>
    <p:extLst>
      <p:ext uri="{BB962C8B-B14F-4D97-AF65-F5344CB8AC3E}">
        <p14:creationId xmlns:p14="http://schemas.microsoft.com/office/powerpoint/2010/main" val="50811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1.2.2 – Placas base</a:t>
            </a:r>
          </a:p>
          <a:p>
            <a:pPr rtl="0"/>
            <a:r>
              <a:rPr lang="x-none"/>
              <a:t>1.2.2.1 – Placas base</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10</a:t>
            </a:fld>
            <a:endParaRPr>
              <a:solidFill>
                <a:prstClr val="black"/>
              </a:solidFill>
            </a:endParaRPr>
          </a:p>
        </p:txBody>
      </p:sp>
    </p:spTree>
    <p:extLst>
      <p:ext uri="{BB962C8B-B14F-4D97-AF65-F5344CB8AC3E}">
        <p14:creationId xmlns:p14="http://schemas.microsoft.com/office/powerpoint/2010/main" val="371885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1.2.2 – Placas base</a:t>
            </a:r>
          </a:p>
          <a:p>
            <a:pPr rtl="0"/>
            <a:r>
              <a:rPr lang="x-none"/>
              <a:t>1.2.2.2 – Componentes de la placa base</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11</a:t>
            </a:fld>
            <a:endParaRPr>
              <a:solidFill>
                <a:prstClr val="black"/>
              </a:solidFill>
            </a:endParaRPr>
          </a:p>
        </p:txBody>
      </p:sp>
    </p:spTree>
    <p:extLst>
      <p:ext uri="{BB962C8B-B14F-4D97-AF65-F5344CB8AC3E}">
        <p14:creationId xmlns:p14="http://schemas.microsoft.com/office/powerpoint/2010/main" val="231787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1.2.2 – Placas base</a:t>
            </a:r>
          </a:p>
          <a:p>
            <a:pPr rtl="0"/>
            <a:r>
              <a:rPr lang="x-none"/>
              <a:t>1.2.2.3 – Conjunto de chips de placa base</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12</a:t>
            </a:fld>
            <a:endParaRPr>
              <a:solidFill>
                <a:prstClr val="black"/>
              </a:solidFill>
            </a:endParaRPr>
          </a:p>
        </p:txBody>
      </p:sp>
    </p:spTree>
    <p:extLst>
      <p:ext uri="{BB962C8B-B14F-4D97-AF65-F5344CB8AC3E}">
        <p14:creationId xmlns:p14="http://schemas.microsoft.com/office/powerpoint/2010/main" val="3950791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1.2.2 – Placas base</a:t>
            </a:r>
          </a:p>
          <a:p>
            <a:pPr rtl="0"/>
            <a:r>
              <a:rPr lang="x-none"/>
              <a:t>1.2.2.4 Factores de forma de la placa base</a:t>
            </a:r>
          </a:p>
          <a:p>
            <a:pPr rtl="0"/>
            <a:r>
              <a:rPr lang="x-none"/>
              <a:t>1.2.2.5 – Verifique su comprensión: placas base</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13</a:t>
            </a:fld>
            <a:endParaRPr>
              <a:solidFill>
                <a:prstClr val="black"/>
              </a:solidFill>
            </a:endParaRPr>
          </a:p>
        </p:txBody>
      </p:sp>
    </p:spTree>
    <p:extLst>
      <p:ext uri="{BB962C8B-B14F-4D97-AF65-F5344CB8AC3E}">
        <p14:creationId xmlns:p14="http://schemas.microsoft.com/office/powerpoint/2010/main" val="2444393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1.2.3 – CPU y sistemas de refrigeración</a:t>
            </a:r>
          </a:p>
          <a:p>
            <a:pPr rtl="0"/>
            <a:r>
              <a:rPr lang="x-none"/>
              <a:t>1.2.3.1 – ¿Qué es la CPU?</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14</a:t>
            </a:fld>
            <a:endParaRPr>
              <a:solidFill>
                <a:prstClr val="black"/>
              </a:solidFill>
            </a:endParaRPr>
          </a:p>
        </p:txBody>
      </p:sp>
    </p:spTree>
    <p:extLst>
      <p:ext uri="{BB962C8B-B14F-4D97-AF65-F5344CB8AC3E}">
        <p14:creationId xmlns:p14="http://schemas.microsoft.com/office/powerpoint/2010/main" val="2404717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1.2.3 – CPU y sistemas de refrigeración</a:t>
            </a:r>
          </a:p>
          <a:p>
            <a:pPr rtl="0"/>
            <a:r>
              <a:rPr lang="x-none"/>
              <a:t>1.2.3.2 – Sistemas de refrigeración</a:t>
            </a:r>
          </a:p>
          <a:p>
            <a:pPr rtl="0"/>
            <a:r>
              <a:rPr lang="x-none"/>
              <a:t>1.2.3.3 – Verifique sus conocimientos: CPU y sistemas de refrigeración</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15</a:t>
            </a:fld>
            <a:endParaRPr>
              <a:solidFill>
                <a:prstClr val="black"/>
              </a:solidFill>
            </a:endParaRPr>
          </a:p>
        </p:txBody>
      </p:sp>
    </p:spTree>
    <p:extLst>
      <p:ext uri="{BB962C8B-B14F-4D97-AF65-F5344CB8AC3E}">
        <p14:creationId xmlns:p14="http://schemas.microsoft.com/office/powerpoint/2010/main" val="3927844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1.2.4 – Memoria</a:t>
            </a:r>
          </a:p>
          <a:p>
            <a:pPr rtl="0"/>
            <a:r>
              <a:rPr lang="x-none"/>
              <a:t>1.2.4.1 – Tipos de memoria</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16</a:t>
            </a:fld>
            <a:endParaRPr>
              <a:solidFill>
                <a:prstClr val="black"/>
              </a:solidFill>
            </a:endParaRPr>
          </a:p>
        </p:txBody>
      </p:sp>
    </p:spTree>
    <p:extLst>
      <p:ext uri="{BB962C8B-B14F-4D97-AF65-F5344CB8AC3E}">
        <p14:creationId xmlns:p14="http://schemas.microsoft.com/office/powerpoint/2010/main" val="4199291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1.2.4 – Memoria</a:t>
            </a:r>
          </a:p>
          <a:p>
            <a:pPr rtl="0"/>
            <a:r>
              <a:rPr lang="x-none"/>
              <a:t>1.2.4.2 – Tipos de ROM</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17</a:t>
            </a:fld>
            <a:endParaRPr>
              <a:solidFill>
                <a:prstClr val="black"/>
              </a:solidFill>
            </a:endParaRPr>
          </a:p>
        </p:txBody>
      </p:sp>
    </p:spTree>
    <p:extLst>
      <p:ext uri="{BB962C8B-B14F-4D97-AF65-F5344CB8AC3E}">
        <p14:creationId xmlns:p14="http://schemas.microsoft.com/office/powerpoint/2010/main" val="2327086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1.2.4 – Memoria</a:t>
            </a:r>
          </a:p>
          <a:p>
            <a:pPr rtl="0"/>
            <a:r>
              <a:rPr lang="x-none"/>
              <a:t>1.2.4.3 – Tipos de RAM</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18</a:t>
            </a:fld>
            <a:endParaRPr>
              <a:solidFill>
                <a:prstClr val="black"/>
              </a:solidFill>
            </a:endParaRPr>
          </a:p>
        </p:txBody>
      </p:sp>
    </p:spTree>
    <p:extLst>
      <p:ext uri="{BB962C8B-B14F-4D97-AF65-F5344CB8AC3E}">
        <p14:creationId xmlns:p14="http://schemas.microsoft.com/office/powerpoint/2010/main" val="2588229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1.2.4 – Memoria</a:t>
            </a:r>
          </a:p>
          <a:p>
            <a:pPr rtl="0"/>
            <a:r>
              <a:rPr lang="x-none"/>
              <a:t>1.2.4.4 – Módulos de memoria</a:t>
            </a:r>
          </a:p>
          <a:p>
            <a:pPr rtl="0"/>
            <a:r>
              <a:rPr lang="x-none"/>
              <a:t>1.2.4.5 – Verifique su comprensión: memoria</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19</a:t>
            </a:fld>
            <a:endParaRPr>
              <a:solidFill>
                <a:prstClr val="black"/>
              </a:solidFill>
            </a:endParaRPr>
          </a:p>
        </p:txBody>
      </p:sp>
    </p:spTree>
    <p:extLst>
      <p:ext uri="{BB962C8B-B14F-4D97-AF65-F5344CB8AC3E}">
        <p14:creationId xmlns:p14="http://schemas.microsoft.com/office/powerpoint/2010/main" val="33791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Tx/>
              <a:buNone/>
            </a:pPr>
            <a:r>
              <a:rPr lang="x-none" sz="1200" b="0"/>
              <a:t>1 – Introducción al hardware de computadoras personales</a:t>
            </a:r>
          </a:p>
          <a:p>
            <a:pPr rtl="0">
              <a:buFontTx/>
              <a:buNone/>
            </a:pPr>
            <a:r>
              <a:rPr lang="x-none" sz="1200" b="0"/>
              <a:t>1.1 Seguridad de computadoras personales</a:t>
            </a:r>
          </a:p>
          <a:p>
            <a:endParaRPr lang="en-US" dirty="0"/>
          </a:p>
        </p:txBody>
      </p:sp>
      <p:sp>
        <p:nvSpPr>
          <p:cNvPr id="4" name="Slide Number Placeholder 3"/>
          <p:cNvSpPr>
            <a:spLocks noGrp="1"/>
          </p:cNvSpPr>
          <p:nvPr>
            <p:ph type="sldNum" sz="quarter" idx="10"/>
          </p:nvPr>
        </p:nvSpPr>
        <p:spPr/>
        <p:txBody>
          <a:bodyPr/>
          <a:lstStyle/>
          <a:p>
            <a:pPr rtl="0"/>
            <a:fld id="{5641018C-6CAF-B84E-B92C-ECB119457FBA}" type="slidenum">
              <a:rPr/>
              <a:t>2</a:t>
            </a:fld>
            <a:endParaRPr/>
          </a:p>
        </p:txBody>
      </p:sp>
    </p:spTree>
    <p:extLst>
      <p:ext uri="{BB962C8B-B14F-4D97-AF65-F5344CB8AC3E}">
        <p14:creationId xmlns:p14="http://schemas.microsoft.com/office/powerpoint/2010/main" val="625529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1.2.4 – Memoria</a:t>
            </a:r>
          </a:p>
          <a:p>
            <a:pPr rtl="0"/>
            <a:r>
              <a:rPr lang="x-none"/>
              <a:t>1.2.4.4 – Módulos de memoria</a:t>
            </a:r>
          </a:p>
          <a:p>
            <a:pPr rtl="0"/>
            <a:r>
              <a:rPr lang="x-none"/>
              <a:t>1.2.4.5 – Verifique su comprensión: memoria</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20</a:t>
            </a:fld>
            <a:endParaRPr>
              <a:solidFill>
                <a:prstClr val="black"/>
              </a:solidFill>
            </a:endParaRPr>
          </a:p>
        </p:txBody>
      </p:sp>
    </p:spTree>
    <p:extLst>
      <p:ext uri="{BB962C8B-B14F-4D97-AF65-F5344CB8AC3E}">
        <p14:creationId xmlns:p14="http://schemas.microsoft.com/office/powerpoint/2010/main" val="1358914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1.2.4 – Memoria</a:t>
            </a:r>
          </a:p>
          <a:p>
            <a:pPr rtl="0"/>
            <a:r>
              <a:rPr lang="x-none"/>
              <a:t>1.2.4.4 – Módulos de memoria</a:t>
            </a:r>
          </a:p>
          <a:p>
            <a:pPr rtl="0"/>
            <a:r>
              <a:rPr lang="x-none"/>
              <a:t>1.2.4.5 – Verifique su comprensión: memoria</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21</a:t>
            </a:fld>
            <a:endParaRPr>
              <a:solidFill>
                <a:prstClr val="black"/>
              </a:solidFill>
            </a:endParaRPr>
          </a:p>
        </p:txBody>
      </p:sp>
    </p:spTree>
    <p:extLst>
      <p:ext uri="{BB962C8B-B14F-4D97-AF65-F5344CB8AC3E}">
        <p14:creationId xmlns:p14="http://schemas.microsoft.com/office/powerpoint/2010/main" val="2232929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1.2.5 – Tarjetas adaptadoras y</a:t>
            </a:r>
            <a:r>
              <a:rPr lang="x-none" baseline="0"/>
              <a:t> ranuras de expansión</a:t>
            </a:r>
          </a:p>
          <a:p>
            <a:pPr rtl="0"/>
            <a:r>
              <a:rPr lang="x-none"/>
              <a:t>1.2.5.1 – Tarjetas adaptadoras y ranuras de expansión</a:t>
            </a:r>
          </a:p>
          <a:p>
            <a:pPr rtl="0"/>
            <a:r>
              <a:rPr lang="x-none"/>
              <a:t>1.2.5.2 – Revise su comprensión: tarjetas adaptadoras y ranuras de expansión</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22</a:t>
            </a:fld>
            <a:endParaRPr>
              <a:solidFill>
                <a:prstClr val="black"/>
              </a:solidFill>
            </a:endParaRPr>
          </a:p>
        </p:txBody>
      </p:sp>
    </p:spTree>
    <p:extLst>
      <p:ext uri="{BB962C8B-B14F-4D97-AF65-F5344CB8AC3E}">
        <p14:creationId xmlns:p14="http://schemas.microsoft.com/office/powerpoint/2010/main" val="866512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1.2.5 – Tarjetas de adaptador y ranuras de expansión</a:t>
            </a:r>
          </a:p>
          <a:p>
            <a:pPr rtl="0"/>
            <a:r>
              <a:rPr lang="x-none"/>
              <a:t>1.2.5.1 – Tarjetas adaptadoras</a:t>
            </a:r>
          </a:p>
          <a:p>
            <a:pPr rtl="0"/>
            <a:r>
              <a:rPr lang="x-none"/>
              <a:t>1.2.5.2 – Revise su comprensión: tarjetas adaptadoras y ranuras de expansión</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23</a:t>
            </a:fld>
            <a:endParaRPr>
              <a:solidFill>
                <a:prstClr val="black"/>
              </a:solidFill>
            </a:endParaRPr>
          </a:p>
        </p:txBody>
      </p:sp>
    </p:spTree>
    <p:extLst>
      <p:ext uri="{BB962C8B-B14F-4D97-AF65-F5344CB8AC3E}">
        <p14:creationId xmlns:p14="http://schemas.microsoft.com/office/powerpoint/2010/main" val="242075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1.2.6 – Unidades de disco duro y SSD</a:t>
            </a:r>
          </a:p>
          <a:p>
            <a:pPr rtl="0"/>
            <a:r>
              <a:rPr lang="x-none"/>
              <a:t>1.2.6.1 – Tipos de dispositivos de almacenamiento</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24</a:t>
            </a:fld>
            <a:endParaRPr>
              <a:solidFill>
                <a:prstClr val="black"/>
              </a:solidFill>
            </a:endParaRPr>
          </a:p>
        </p:txBody>
      </p:sp>
    </p:spTree>
    <p:extLst>
      <p:ext uri="{BB962C8B-B14F-4D97-AF65-F5344CB8AC3E}">
        <p14:creationId xmlns:p14="http://schemas.microsoft.com/office/powerpoint/2010/main" val="3043204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1.2.6 – Unidades de disco duro y SSD</a:t>
            </a:r>
          </a:p>
          <a:p>
            <a:pPr rtl="0"/>
            <a:r>
              <a:rPr lang="x-none"/>
              <a:t>1.2.6.2 – Interfaces de dispositivos de almacenamiento</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25</a:t>
            </a:fld>
            <a:endParaRPr>
              <a:solidFill>
                <a:prstClr val="black"/>
              </a:solidFill>
            </a:endParaRPr>
          </a:p>
        </p:txBody>
      </p:sp>
    </p:spTree>
    <p:extLst>
      <p:ext uri="{BB962C8B-B14F-4D97-AF65-F5344CB8AC3E}">
        <p14:creationId xmlns:p14="http://schemas.microsoft.com/office/powerpoint/2010/main" val="3468851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1.2.6 – Unidades de disco duro y SSD</a:t>
            </a:r>
          </a:p>
          <a:p>
            <a:pPr rtl="0"/>
            <a:r>
              <a:rPr lang="x-none"/>
              <a:t>1.2.6.3 – Almacenamiento de medios magnéticos</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26</a:t>
            </a:fld>
            <a:endParaRPr>
              <a:solidFill>
                <a:prstClr val="black"/>
              </a:solidFill>
            </a:endParaRPr>
          </a:p>
        </p:txBody>
      </p:sp>
    </p:spTree>
    <p:extLst>
      <p:ext uri="{BB962C8B-B14F-4D97-AF65-F5344CB8AC3E}">
        <p14:creationId xmlns:p14="http://schemas.microsoft.com/office/powerpoint/2010/main" val="2192371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1.2.6 – Unidades de disco duro y SSD</a:t>
            </a:r>
          </a:p>
          <a:p>
            <a:pPr rtl="0"/>
            <a:r>
              <a:rPr lang="x-none"/>
              <a:t>1.2.6.4 – Almacenamiento de semiconductores</a:t>
            </a:r>
          </a:p>
          <a:p>
            <a:pPr rtl="0"/>
            <a:r>
              <a:rPr lang="x-none"/>
              <a:t>1.2.6.5 – Verifique su comprensión: dispositivos de almacenamiento de datos</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27</a:t>
            </a:fld>
            <a:endParaRPr>
              <a:solidFill>
                <a:prstClr val="black"/>
              </a:solidFill>
            </a:endParaRPr>
          </a:p>
        </p:txBody>
      </p:sp>
    </p:spTree>
    <p:extLst>
      <p:ext uri="{BB962C8B-B14F-4D97-AF65-F5344CB8AC3E}">
        <p14:creationId xmlns:p14="http://schemas.microsoft.com/office/powerpoint/2010/main" val="2852474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1.2.6 – Unidades de disco duro y SSD</a:t>
            </a:r>
          </a:p>
          <a:p>
            <a:pPr rtl="0"/>
            <a:r>
              <a:rPr lang="x-none"/>
              <a:t>1.2.6.4 – Almacenamiento de semiconductores</a:t>
            </a:r>
          </a:p>
          <a:p>
            <a:pPr rtl="0"/>
            <a:r>
              <a:rPr lang="x-none"/>
              <a:t>1.2.6.5 – Verifique su comprensión: dispositivos de almacenamiento de datos</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28</a:t>
            </a:fld>
            <a:endParaRPr>
              <a:solidFill>
                <a:prstClr val="black"/>
              </a:solidFill>
            </a:endParaRPr>
          </a:p>
        </p:txBody>
      </p:sp>
    </p:spTree>
    <p:extLst>
      <p:ext uri="{BB962C8B-B14F-4D97-AF65-F5344CB8AC3E}">
        <p14:creationId xmlns:p14="http://schemas.microsoft.com/office/powerpoint/2010/main" val="2692505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1.2.7 – Dispositivos de almacenamiento óptico</a:t>
            </a:r>
          </a:p>
          <a:p>
            <a:pPr rtl="0"/>
            <a:r>
              <a:rPr lang="x-none"/>
              <a:t>1.2.7.1 – Tipos de dispositivos de almacenamiento óptico</a:t>
            </a:r>
          </a:p>
          <a:p>
            <a:pPr rtl="0"/>
            <a:r>
              <a:rPr lang="x-none"/>
              <a:t>1.2.7.2 – Verifique su comprensión: tipos de dispositivos de almacenamiento óptico</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29</a:t>
            </a:fld>
            <a:endParaRPr>
              <a:solidFill>
                <a:prstClr val="black"/>
              </a:solidFill>
            </a:endParaRPr>
          </a:p>
        </p:txBody>
      </p:sp>
    </p:spTree>
    <p:extLst>
      <p:ext uri="{BB962C8B-B14F-4D97-AF65-F5344CB8AC3E}">
        <p14:creationId xmlns:p14="http://schemas.microsoft.com/office/powerpoint/2010/main" val="3509071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solidFill>
                  <a:prstClr val="black"/>
                </a:solidFill>
              </a:rPr>
              <a:pPr rtl="0"/>
              <a:t>3</a:t>
            </a:fld>
            <a:endParaRPr sz="80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lnSpc>
                <a:spcPct val="80000"/>
              </a:lnSpc>
              <a:buFontTx/>
              <a:buNone/>
            </a:pPr>
            <a:r>
              <a:rPr lang="x-none" sz="1200" kern="1200">
                <a:solidFill>
                  <a:schemeClr val="tx1"/>
                </a:solidFill>
                <a:latin typeface="Arial" charset="0"/>
                <a:ea typeface="ＭＳ Ｐゴシック" charset="0"/>
                <a:cs typeface="ＭＳ Ｐゴシック" charset="0"/>
              </a:rPr>
              <a:t>1 – Introducción al hardware de computadoras personales</a:t>
            </a:r>
          </a:p>
          <a:p>
            <a:pPr rtl="0">
              <a:lnSpc>
                <a:spcPct val="80000"/>
              </a:lnSpc>
              <a:buFontTx/>
              <a:buNone/>
            </a:pPr>
            <a:r>
              <a:rPr lang="x-none" sz="1200" kern="1200">
                <a:solidFill>
                  <a:schemeClr val="tx1"/>
                </a:solidFill>
                <a:latin typeface="Arial" charset="0"/>
                <a:ea typeface="ＭＳ Ｐゴシック" charset="0"/>
                <a:cs typeface="ＭＳ Ｐゴシック" charset="0"/>
              </a:rPr>
              <a:t>1.1 – Computadora personal</a:t>
            </a:r>
          </a:p>
          <a:p>
            <a:pPr rtl="0">
              <a:lnSpc>
                <a:spcPct val="80000"/>
              </a:lnSpc>
              <a:buFontTx/>
              <a:buNone/>
            </a:pPr>
            <a:r>
              <a:rPr lang="x-none" sz="1200" kern="1200">
                <a:solidFill>
                  <a:schemeClr val="tx1"/>
                </a:solidFill>
                <a:latin typeface="Arial" charset="0"/>
                <a:ea typeface="ＭＳ Ｐゴシック" charset="0"/>
                <a:cs typeface="ＭＳ Ｐゴシック" charset="0"/>
              </a:rPr>
              <a:t>1.1.2 – Seguridad eléctrica y de ESD</a:t>
            </a:r>
          </a:p>
          <a:p>
            <a:pPr rtl="0">
              <a:lnSpc>
                <a:spcPct val="80000"/>
              </a:lnSpc>
              <a:buFontTx/>
              <a:buNone/>
            </a:pPr>
            <a:r>
              <a:rPr lang="x-none" sz="1200" kern="1200">
                <a:solidFill>
                  <a:schemeClr val="tx1"/>
                </a:solidFill>
                <a:latin typeface="Arial" charset="0"/>
                <a:ea typeface="ＭＳ Ｐゴシック" charset="0"/>
                <a:cs typeface="ＭＳ Ｐゴシック" charset="0"/>
              </a:rPr>
              <a:t>1.1.2.1 – Seguridad eléctrica</a:t>
            </a:r>
          </a:p>
        </p:txBody>
      </p:sp>
    </p:spTree>
    <p:extLst>
      <p:ext uri="{BB962C8B-B14F-4D97-AF65-F5344CB8AC3E}">
        <p14:creationId xmlns:p14="http://schemas.microsoft.com/office/powerpoint/2010/main" val="3427554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1.2.7 – Dispositivos de almacenamiento óptico</a:t>
            </a:r>
          </a:p>
          <a:p>
            <a:pPr rtl="0"/>
            <a:r>
              <a:rPr lang="x-none"/>
              <a:t>1.2.7.1 – Tipos de dispositivos de almacenamiento óptico</a:t>
            </a:r>
          </a:p>
          <a:p>
            <a:pPr rtl="0"/>
            <a:r>
              <a:rPr lang="x-none"/>
              <a:t>1.2.7.2 – Verifique su comprensión: tipos de dispositivos de almacenamiento óptico</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30</a:t>
            </a:fld>
            <a:endParaRPr>
              <a:solidFill>
                <a:prstClr val="black"/>
              </a:solidFill>
            </a:endParaRPr>
          </a:p>
        </p:txBody>
      </p:sp>
    </p:spTree>
    <p:extLst>
      <p:ext uri="{BB962C8B-B14F-4D97-AF65-F5344CB8AC3E}">
        <p14:creationId xmlns:p14="http://schemas.microsoft.com/office/powerpoint/2010/main" val="1361013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1.2.8 – Puertos, cables y adaptadores</a:t>
            </a:r>
          </a:p>
          <a:p>
            <a:pPr rtl="0"/>
            <a:r>
              <a:rPr lang="x-none"/>
              <a:t>1.2.8.1 – Puertos y cables de video</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31</a:t>
            </a:fld>
            <a:endParaRPr>
              <a:solidFill>
                <a:prstClr val="black"/>
              </a:solidFill>
            </a:endParaRPr>
          </a:p>
        </p:txBody>
      </p:sp>
    </p:spTree>
    <p:extLst>
      <p:ext uri="{BB962C8B-B14F-4D97-AF65-F5344CB8AC3E}">
        <p14:creationId xmlns:p14="http://schemas.microsoft.com/office/powerpoint/2010/main" val="2640068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1.2.8 – Puertos, cables y adaptadores</a:t>
            </a:r>
          </a:p>
          <a:p>
            <a:pPr rtl="0"/>
            <a:r>
              <a:rPr lang="x-none"/>
              <a:t>1.2.8.2 – Otros puertos y cables</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32</a:t>
            </a:fld>
            <a:endParaRPr>
              <a:solidFill>
                <a:prstClr val="black"/>
              </a:solidFill>
            </a:endParaRPr>
          </a:p>
        </p:txBody>
      </p:sp>
    </p:spTree>
    <p:extLst>
      <p:ext uri="{BB962C8B-B14F-4D97-AF65-F5344CB8AC3E}">
        <p14:creationId xmlns:p14="http://schemas.microsoft.com/office/powerpoint/2010/main" val="2540088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1.2.8 – Puertos, cables y adaptadores</a:t>
            </a:r>
          </a:p>
          <a:p>
            <a:pPr rtl="0"/>
            <a:r>
              <a:rPr lang="x-none"/>
              <a:t>1.2.8.3 – Adaptadores y convertidores</a:t>
            </a:r>
          </a:p>
          <a:p>
            <a:pPr rtl="0"/>
            <a:r>
              <a:rPr lang="x-none"/>
              <a:t>1.2.8.4 – Verifique su comprensión: cables y conectores</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33</a:t>
            </a:fld>
            <a:endParaRPr>
              <a:solidFill>
                <a:prstClr val="black"/>
              </a:solidFill>
            </a:endParaRPr>
          </a:p>
        </p:txBody>
      </p:sp>
    </p:spTree>
    <p:extLst>
      <p:ext uri="{BB962C8B-B14F-4D97-AF65-F5344CB8AC3E}">
        <p14:creationId xmlns:p14="http://schemas.microsoft.com/office/powerpoint/2010/main" val="2443317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1.2.9 – Dispositivos de entrada</a:t>
            </a:r>
          </a:p>
          <a:p>
            <a:pPr rtl="0"/>
            <a:r>
              <a:rPr lang="x-none"/>
              <a:t>1.2.9.1 – Dispositivos de entrada originales</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34</a:t>
            </a:fld>
            <a:endParaRPr>
              <a:solidFill>
                <a:prstClr val="black"/>
              </a:solidFill>
            </a:endParaRPr>
          </a:p>
        </p:txBody>
      </p:sp>
    </p:spTree>
    <p:extLst>
      <p:ext uri="{BB962C8B-B14F-4D97-AF65-F5344CB8AC3E}">
        <p14:creationId xmlns:p14="http://schemas.microsoft.com/office/powerpoint/2010/main" val="382545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1.2.9 – Dispositivos de entrada</a:t>
            </a:r>
          </a:p>
          <a:p>
            <a:pPr rtl="0"/>
            <a:r>
              <a:rPr lang="x-none"/>
              <a:t>1.2.9.2 – Nuevos dispositivos de entrada</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35</a:t>
            </a:fld>
            <a:endParaRPr>
              <a:solidFill>
                <a:prstClr val="black"/>
              </a:solidFill>
            </a:endParaRPr>
          </a:p>
        </p:txBody>
      </p:sp>
    </p:spTree>
    <p:extLst>
      <p:ext uri="{BB962C8B-B14F-4D97-AF65-F5344CB8AC3E}">
        <p14:creationId xmlns:p14="http://schemas.microsoft.com/office/powerpoint/2010/main" val="279056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1.2.9 – Dispositivos de entrada</a:t>
            </a:r>
          </a:p>
          <a:p>
            <a:pPr rtl="0"/>
            <a:r>
              <a:rPr lang="x-none"/>
              <a:t>1.2.9.3 – Más dispositivos de entrada nuevos</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36</a:t>
            </a:fld>
            <a:endParaRPr>
              <a:solidFill>
                <a:prstClr val="black"/>
              </a:solidFill>
            </a:endParaRPr>
          </a:p>
        </p:txBody>
      </p:sp>
    </p:spTree>
    <p:extLst>
      <p:ext uri="{BB962C8B-B14F-4D97-AF65-F5344CB8AC3E}">
        <p14:creationId xmlns:p14="http://schemas.microsoft.com/office/powerpoint/2010/main" val="2262954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1.2.9 – Dispositivos de entrada</a:t>
            </a:r>
          </a:p>
          <a:p>
            <a:pPr rtl="0"/>
            <a:r>
              <a:rPr lang="x-none"/>
              <a:t>1.2.9.4 – Dispositivos de entrada más recientes</a:t>
            </a:r>
          </a:p>
          <a:p>
            <a:pPr rtl="0"/>
            <a:r>
              <a:rPr lang="x-none"/>
              <a:t>1.2.9.5 – Verifique su comprensión: dispositivos de entrada</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37</a:t>
            </a:fld>
            <a:endParaRPr>
              <a:solidFill>
                <a:prstClr val="black"/>
              </a:solidFill>
            </a:endParaRPr>
          </a:p>
        </p:txBody>
      </p:sp>
    </p:spTree>
    <p:extLst>
      <p:ext uri="{BB962C8B-B14F-4D97-AF65-F5344CB8AC3E}">
        <p14:creationId xmlns:p14="http://schemas.microsoft.com/office/powerpoint/2010/main" val="769989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1.2.10 – Dispositivos de salida</a:t>
            </a:r>
          </a:p>
          <a:p>
            <a:pPr rtl="0"/>
            <a:r>
              <a:rPr lang="x-none"/>
              <a:t>1.2.10.1 – ¿Qué son los dispositivos de salida?</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38</a:t>
            </a:fld>
            <a:endParaRPr>
              <a:solidFill>
                <a:prstClr val="black"/>
              </a:solidFill>
            </a:endParaRPr>
          </a:p>
        </p:txBody>
      </p:sp>
    </p:spTree>
    <p:extLst>
      <p:ext uri="{BB962C8B-B14F-4D97-AF65-F5344CB8AC3E}">
        <p14:creationId xmlns:p14="http://schemas.microsoft.com/office/powerpoint/2010/main" val="2700616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1.2.10 – Dispositivos de salida</a:t>
            </a:r>
          </a:p>
          <a:p>
            <a:pPr rtl="0"/>
            <a:r>
              <a:rPr lang="x-none"/>
              <a:t>1.2.10.2 – Monitores y proyectores</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39</a:t>
            </a:fld>
            <a:endParaRPr>
              <a:solidFill>
                <a:prstClr val="black"/>
              </a:solidFill>
            </a:endParaRPr>
          </a:p>
        </p:txBody>
      </p:sp>
    </p:spTree>
    <p:extLst>
      <p:ext uri="{BB962C8B-B14F-4D97-AF65-F5344CB8AC3E}">
        <p14:creationId xmlns:p14="http://schemas.microsoft.com/office/powerpoint/2010/main" val="1396733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solidFill>
                  <a:prstClr val="black"/>
                </a:solidFill>
              </a:rPr>
              <a:pPr rtl="0"/>
              <a:t>4</a:t>
            </a:fld>
            <a:endParaRPr sz="80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lnSpc>
                <a:spcPct val="80000"/>
              </a:lnSpc>
              <a:buFontTx/>
              <a:buNone/>
            </a:pPr>
            <a:r>
              <a:rPr lang="x-none" sz="1200" kern="1200">
                <a:solidFill>
                  <a:schemeClr val="tx1"/>
                </a:solidFill>
                <a:latin typeface="Arial" charset="0"/>
                <a:ea typeface="ＭＳ Ｐゴシック" charset="0"/>
                <a:cs typeface="ＭＳ Ｐゴシック" charset="0"/>
              </a:rPr>
              <a:t>1 – Introducción al hardware de computadoras personales</a:t>
            </a:r>
          </a:p>
          <a:p>
            <a:pPr rtl="0">
              <a:lnSpc>
                <a:spcPct val="80000"/>
              </a:lnSpc>
              <a:buFontTx/>
              <a:buNone/>
            </a:pPr>
            <a:r>
              <a:rPr lang="x-none" sz="1200" kern="1200">
                <a:solidFill>
                  <a:schemeClr val="tx1"/>
                </a:solidFill>
                <a:latin typeface="Arial" charset="0"/>
                <a:ea typeface="ＭＳ Ｐゴシック" charset="0"/>
                <a:cs typeface="ＭＳ Ｐゴシック" charset="0"/>
              </a:rPr>
              <a:t>1.1 – Computadora personal</a:t>
            </a:r>
          </a:p>
          <a:p>
            <a:pPr rtl="0">
              <a:lnSpc>
                <a:spcPct val="80000"/>
              </a:lnSpc>
              <a:buFontTx/>
              <a:buNone/>
            </a:pPr>
            <a:r>
              <a:rPr lang="x-none" sz="1200" kern="1200">
                <a:solidFill>
                  <a:schemeClr val="tx1"/>
                </a:solidFill>
                <a:latin typeface="Arial" charset="0"/>
                <a:ea typeface="ＭＳ Ｐゴシック" charset="0"/>
                <a:cs typeface="ＭＳ Ｐゴシック" charset="0"/>
              </a:rPr>
              <a:t>1.1.2 – Seguridad eléctrica y de ESD</a:t>
            </a:r>
          </a:p>
          <a:p>
            <a:pPr rtl="0">
              <a:lnSpc>
                <a:spcPct val="80000"/>
              </a:lnSpc>
              <a:buFontTx/>
              <a:buNone/>
            </a:pPr>
            <a:r>
              <a:rPr lang="x-none" sz="1200" kern="1200">
                <a:solidFill>
                  <a:schemeClr val="tx1"/>
                </a:solidFill>
                <a:latin typeface="Arial" charset="0"/>
                <a:ea typeface="ＭＳ Ｐゴシック" charset="0"/>
                <a:cs typeface="ＭＳ Ｐゴシック" charset="0"/>
              </a:rPr>
              <a:t>1.1.2.2 – ESD</a:t>
            </a:r>
          </a:p>
          <a:p>
            <a:pPr rtl="0">
              <a:lnSpc>
                <a:spcPct val="80000"/>
              </a:lnSpc>
              <a:buFontTx/>
              <a:buNone/>
            </a:pPr>
            <a:r>
              <a:rPr lang="x-none" sz="1200" kern="1200">
                <a:solidFill>
                  <a:schemeClr val="tx1"/>
                </a:solidFill>
                <a:latin typeface="Arial" charset="0"/>
                <a:ea typeface="ＭＳ Ｐゴシック" charset="0"/>
              </a:rPr>
              <a:t>1.1.2.3 </a:t>
            </a:r>
            <a:r>
              <a:rPr lang="x-none" sz="1200" kern="1200">
                <a:solidFill>
                  <a:schemeClr val="tx1"/>
                </a:solidFill>
                <a:latin typeface="Arial" charset="0"/>
                <a:ea typeface="ＭＳ Ｐゴシック" charset="0"/>
                <a:cs typeface="ＭＳ Ｐゴシック" charset="0"/>
              </a:rPr>
              <a:t>– Verifique su comprensión – Características de la ESD</a:t>
            </a:r>
          </a:p>
        </p:txBody>
      </p:sp>
    </p:spTree>
    <p:extLst>
      <p:ext uri="{BB962C8B-B14F-4D97-AF65-F5344CB8AC3E}">
        <p14:creationId xmlns:p14="http://schemas.microsoft.com/office/powerpoint/2010/main" val="785335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1.2.10 – Dispositivos de salida</a:t>
            </a:r>
          </a:p>
          <a:p>
            <a:pPr rtl="0"/>
            <a:r>
              <a:rPr lang="x-none"/>
              <a:t>1.2.10.3 – Cascos de VR y AR</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40</a:t>
            </a:fld>
            <a:endParaRPr>
              <a:solidFill>
                <a:prstClr val="black"/>
              </a:solidFill>
            </a:endParaRPr>
          </a:p>
        </p:txBody>
      </p:sp>
    </p:spTree>
    <p:extLst>
      <p:ext uri="{BB962C8B-B14F-4D97-AF65-F5344CB8AC3E}">
        <p14:creationId xmlns:p14="http://schemas.microsoft.com/office/powerpoint/2010/main" val="3818446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1.2.10 – Dispositivos de salida</a:t>
            </a:r>
          </a:p>
          <a:p>
            <a:pPr rtl="0"/>
            <a:r>
              <a:rPr lang="x-none"/>
              <a:t>1.2.10.4 – Impresoras</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41</a:t>
            </a:fld>
            <a:endParaRPr>
              <a:solidFill>
                <a:prstClr val="black"/>
              </a:solidFill>
            </a:endParaRPr>
          </a:p>
        </p:txBody>
      </p:sp>
    </p:spTree>
    <p:extLst>
      <p:ext uri="{BB962C8B-B14F-4D97-AF65-F5344CB8AC3E}">
        <p14:creationId xmlns:p14="http://schemas.microsoft.com/office/powerpoint/2010/main" val="2783255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r>
              <a:rPr lang="x-none"/>
              <a:t>1.2.10 – Dispositivos de salida</a:t>
            </a:r>
          </a:p>
          <a:p>
            <a:pPr rtl="0"/>
            <a:r>
              <a:rPr lang="x-none"/>
              <a:t>1.2.10.5 – Altavoces y auriculares</a:t>
            </a:r>
          </a:p>
          <a:p>
            <a:pPr rtl="0"/>
            <a:r>
              <a:rPr lang="x-none"/>
              <a:t>1.2.10.6 – Verifique su comprensión: características de los dispositivos de salida visual y auditiva</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42</a:t>
            </a:fld>
            <a:endParaRPr>
              <a:solidFill>
                <a:prstClr val="black"/>
              </a:solidFill>
            </a:endParaRPr>
          </a:p>
        </p:txBody>
      </p:sp>
    </p:spTree>
    <p:extLst>
      <p:ext uri="{BB962C8B-B14F-4D97-AF65-F5344CB8AC3E}">
        <p14:creationId xmlns:p14="http://schemas.microsoft.com/office/powerpoint/2010/main" val="304020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 las computadoras personales</a:t>
            </a:r>
          </a:p>
          <a:p>
            <a:pPr rtl="0"/>
            <a:r>
              <a:rPr lang="x-none"/>
              <a:t>1.2 – Componentes de una PC</a:t>
            </a:r>
          </a:p>
          <a:p>
            <a:pPr>
              <a:buFontTx/>
              <a:buNone/>
            </a:pPr>
            <a:endParaRPr lang="en-GB" b="0" dirty="0"/>
          </a:p>
          <a:p>
            <a:endParaRPr lang="en-US" dirty="0"/>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5</a:t>
            </a:fld>
            <a:endParaRPr>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solidFill>
                  <a:prstClr val="black"/>
                </a:solidFill>
              </a:rPr>
              <a:pPr rtl="0"/>
              <a:t>6</a:t>
            </a:fld>
            <a:endParaRPr sz="80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lnSpc>
                <a:spcPct val="80000"/>
              </a:lnSpc>
              <a:buFontTx/>
              <a:buNone/>
            </a:pPr>
            <a:r>
              <a:rPr lang="x-none" sz="1200" kern="1200">
                <a:solidFill>
                  <a:schemeClr val="tx1"/>
                </a:solidFill>
                <a:latin typeface="Arial" charset="0"/>
                <a:ea typeface="ＭＳ Ｐゴシック" charset="0"/>
                <a:cs typeface="ＭＳ Ｐゴシック" charset="0"/>
              </a:rPr>
              <a:t>1 – Introducción al hardware de computadoras personales</a:t>
            </a:r>
          </a:p>
          <a:p>
            <a:pPr rtl="0">
              <a:lnSpc>
                <a:spcPct val="80000"/>
              </a:lnSpc>
              <a:buFontTx/>
              <a:buNone/>
            </a:pPr>
            <a:r>
              <a:rPr lang="x-none" sz="1200" kern="1200">
                <a:solidFill>
                  <a:schemeClr val="tx1"/>
                </a:solidFill>
                <a:latin typeface="Arial" charset="0"/>
                <a:ea typeface="ＭＳ Ｐゴシック" charset="0"/>
                <a:cs typeface="ＭＳ Ｐゴシック" charset="0"/>
              </a:rPr>
              <a:t>1.2 – Componentes de una PC</a:t>
            </a:r>
          </a:p>
          <a:p>
            <a:pPr rtl="0">
              <a:lnSpc>
                <a:spcPct val="80000"/>
              </a:lnSpc>
              <a:buFontTx/>
              <a:buNone/>
            </a:pPr>
            <a:r>
              <a:rPr lang="x-none" sz="1200" kern="1200">
                <a:solidFill>
                  <a:schemeClr val="tx1"/>
                </a:solidFill>
                <a:latin typeface="Arial" charset="0"/>
                <a:ea typeface="ＭＳ Ｐゴシック" charset="0"/>
                <a:cs typeface="ＭＳ Ｐゴシック" charset="0"/>
              </a:rPr>
              <a:t>1.2.1 – Gabinete y fuentes de alimentación</a:t>
            </a:r>
          </a:p>
          <a:p>
            <a:pPr rtl="0">
              <a:lnSpc>
                <a:spcPct val="80000"/>
              </a:lnSpc>
              <a:buFontTx/>
              <a:buNone/>
            </a:pPr>
            <a:r>
              <a:rPr lang="x-none" sz="1200" kern="1200">
                <a:solidFill>
                  <a:schemeClr val="tx1"/>
                </a:solidFill>
                <a:latin typeface="Arial" charset="0"/>
                <a:ea typeface="ＭＳ Ｐゴシック" charset="0"/>
                <a:cs typeface="ＭＳ Ｐゴシック" charset="0"/>
              </a:rPr>
              <a:t>1.2.1.1 – Gabinetes</a:t>
            </a:r>
          </a:p>
        </p:txBody>
      </p:sp>
    </p:spTree>
    <p:extLst>
      <p:ext uri="{BB962C8B-B14F-4D97-AF65-F5344CB8AC3E}">
        <p14:creationId xmlns:p14="http://schemas.microsoft.com/office/powerpoint/2010/main" val="115660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solidFill>
                  <a:prstClr val="black"/>
                </a:solidFill>
              </a:rPr>
              <a:pPr rtl="0"/>
              <a:t>7</a:t>
            </a:fld>
            <a:endParaRPr sz="80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lnSpc>
                <a:spcPct val="80000"/>
              </a:lnSpc>
              <a:buFontTx/>
              <a:buNone/>
            </a:pPr>
            <a:r>
              <a:rPr lang="x-none" sz="1200" kern="1200">
                <a:solidFill>
                  <a:schemeClr val="tx1"/>
                </a:solidFill>
                <a:latin typeface="Arial" charset="0"/>
                <a:ea typeface="ＭＳ Ｐゴシック" charset="0"/>
                <a:cs typeface="ＭＳ Ｐゴシック" charset="0"/>
              </a:rPr>
              <a:t>1 – Introducción al hardware de computadoras personales</a:t>
            </a:r>
          </a:p>
          <a:p>
            <a:pPr rtl="0">
              <a:lnSpc>
                <a:spcPct val="80000"/>
              </a:lnSpc>
              <a:buFontTx/>
              <a:buNone/>
            </a:pPr>
            <a:r>
              <a:rPr lang="x-none" sz="1200" kern="1200">
                <a:solidFill>
                  <a:schemeClr val="tx1"/>
                </a:solidFill>
                <a:latin typeface="Arial" charset="0"/>
                <a:ea typeface="ＭＳ Ｐゴシック" charset="0"/>
                <a:cs typeface="ＭＳ Ｐゴシック" charset="0"/>
              </a:rPr>
              <a:t>1.2 – Componentes de una PC</a:t>
            </a:r>
          </a:p>
          <a:p>
            <a:pPr rtl="0">
              <a:lnSpc>
                <a:spcPct val="80000"/>
              </a:lnSpc>
              <a:buFontTx/>
              <a:buNone/>
            </a:pPr>
            <a:r>
              <a:rPr lang="x-none" sz="1200" kern="1200">
                <a:solidFill>
                  <a:schemeClr val="tx1"/>
                </a:solidFill>
                <a:latin typeface="Arial" charset="0"/>
                <a:ea typeface="ＭＳ Ｐゴシック" charset="0"/>
                <a:cs typeface="ＭＳ Ｐゴシック" charset="0"/>
              </a:rPr>
              <a:t>1.2.1 – Gabinete y fuentes de alimentación</a:t>
            </a:r>
          </a:p>
          <a:p>
            <a:pPr rtl="0">
              <a:lnSpc>
                <a:spcPct val="80000"/>
              </a:lnSpc>
              <a:buFontTx/>
              <a:buNone/>
            </a:pPr>
            <a:r>
              <a:rPr lang="x-none" sz="1200" kern="1200">
                <a:solidFill>
                  <a:schemeClr val="tx1"/>
                </a:solidFill>
                <a:latin typeface="Arial" charset="0"/>
                <a:ea typeface="ＭＳ Ｐゴシック" charset="0"/>
                <a:cs typeface="ＭＳ Ｐゴシック" charset="0"/>
              </a:rPr>
              <a:t>1.2.1.2 – Fuentes de alimentación</a:t>
            </a:r>
          </a:p>
        </p:txBody>
      </p:sp>
    </p:spTree>
    <p:extLst>
      <p:ext uri="{BB962C8B-B14F-4D97-AF65-F5344CB8AC3E}">
        <p14:creationId xmlns:p14="http://schemas.microsoft.com/office/powerpoint/2010/main" val="422269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lnSpc>
                <a:spcPct val="80000"/>
              </a:lnSpc>
              <a:buFontTx/>
              <a:buNone/>
            </a:pPr>
            <a:r>
              <a:rPr lang="x-none" sz="1200" kern="1200">
                <a:solidFill>
                  <a:schemeClr val="tx1"/>
                </a:solidFill>
                <a:latin typeface="Arial" charset="0"/>
                <a:ea typeface="ＭＳ Ｐゴシック" charset="0"/>
                <a:cs typeface="ＭＳ Ｐゴシック" charset="0"/>
              </a:rPr>
              <a:t>1.2.1 – Gabinete y fuentes de alimentación</a:t>
            </a:r>
          </a:p>
          <a:p>
            <a:pPr rtl="0"/>
            <a:r>
              <a:rPr lang="x-none"/>
              <a:t>1.2.1.3 – Conectores</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8</a:t>
            </a:fld>
            <a:endParaRPr>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x-none"/>
              <a:t>1 – Introducción al hardware de computadoras personales</a:t>
            </a:r>
          </a:p>
          <a:p>
            <a:pPr rtl="0"/>
            <a:r>
              <a:rPr lang="x-none"/>
              <a:t>1.2 – Componentes de una PC</a:t>
            </a:r>
          </a:p>
          <a:p>
            <a:pPr rtl="0">
              <a:lnSpc>
                <a:spcPct val="80000"/>
              </a:lnSpc>
              <a:buFontTx/>
              <a:buNone/>
            </a:pPr>
            <a:r>
              <a:rPr lang="x-none" sz="1200" kern="1200">
                <a:solidFill>
                  <a:schemeClr val="tx1"/>
                </a:solidFill>
                <a:latin typeface="Arial" charset="0"/>
                <a:ea typeface="ＭＳ Ｐゴシック" charset="0"/>
                <a:cs typeface="ＭＳ Ｐゴシック" charset="0"/>
              </a:rPr>
              <a:t>1.2.1 – Gabinete y fuentes de alimentación</a:t>
            </a:r>
          </a:p>
          <a:p>
            <a:pPr rtl="0"/>
            <a:r>
              <a:rPr lang="x-none"/>
              <a:t>1.2.1.4 – Voltaje de la fuente de alimentación</a:t>
            </a:r>
          </a:p>
          <a:p>
            <a:pPr rtl="0"/>
            <a:r>
              <a:rPr lang="x-none"/>
              <a:t>1.2.1.5 – Verifique su comprensión - Gabinetes y fuentes de alimentación</a:t>
            </a:r>
          </a:p>
        </p:txBody>
      </p:sp>
      <p:sp>
        <p:nvSpPr>
          <p:cNvPr id="4" name="Slide Number Placeholder 3"/>
          <p:cNvSpPr>
            <a:spLocks noGrp="1"/>
          </p:cNvSpPr>
          <p:nvPr>
            <p:ph type="sldNum" sz="quarter" idx="10"/>
          </p:nvPr>
        </p:nvSpPr>
        <p:spPr/>
        <p:txBody>
          <a:bodyPr/>
          <a:lstStyle/>
          <a:p>
            <a:pPr rtl="0"/>
            <a:fld id="{5641018C-6CAF-B84E-B92C-ECB119457FBA}" type="slidenum">
              <a:rPr>
                <a:solidFill>
                  <a:prstClr val="black"/>
                </a:solidFill>
              </a:rPr>
              <a:pPr rtl="0"/>
              <a:t>9</a:t>
            </a:fld>
            <a:endParaRPr>
              <a:solidFill>
                <a:prstClr val="black"/>
              </a:solidFill>
            </a:endParaRPr>
          </a:p>
        </p:txBody>
      </p:sp>
    </p:spTree>
    <p:extLst>
      <p:ext uri="{BB962C8B-B14F-4D97-AF65-F5344CB8AC3E}">
        <p14:creationId xmlns:p14="http://schemas.microsoft.com/office/powerpoint/2010/main" val="987077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61C768-F046-4E0D-A2BE-D308F36DFEC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B2BD09F1-974A-45D1-BF66-C6017ACE1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4AB1F555-4CB9-4635-9942-D09ACC04711F}"/>
              </a:ext>
            </a:extLst>
          </p:cNvPr>
          <p:cNvSpPr>
            <a:spLocks noGrp="1"/>
          </p:cNvSpPr>
          <p:nvPr>
            <p:ph type="dt" sz="half" idx="10"/>
          </p:nvPr>
        </p:nvSpPr>
        <p:spPr/>
        <p:txBody>
          <a:bodyPr/>
          <a:lstStyle/>
          <a:p>
            <a:fld id="{DAC2304A-F1BE-43A5-B115-52E8F486E878}" type="datetimeFigureOut">
              <a:rPr lang="es-CL" smtClean="0"/>
              <a:t>06-07-2020</a:t>
            </a:fld>
            <a:endParaRPr lang="es-CL"/>
          </a:p>
        </p:txBody>
      </p:sp>
      <p:sp>
        <p:nvSpPr>
          <p:cNvPr id="5" name="Marcador de pie de página 4">
            <a:extLst>
              <a:ext uri="{FF2B5EF4-FFF2-40B4-BE49-F238E27FC236}">
                <a16:creationId xmlns:a16="http://schemas.microsoft.com/office/drawing/2014/main" id="{1CC3916C-A14A-4577-88C5-06C36D88CE4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C3F6796-1F3B-4837-8A46-65EB64E38AD0}"/>
              </a:ext>
            </a:extLst>
          </p:cNvPr>
          <p:cNvSpPr>
            <a:spLocks noGrp="1"/>
          </p:cNvSpPr>
          <p:nvPr>
            <p:ph type="sldNum" sz="quarter" idx="12"/>
          </p:nvPr>
        </p:nvSpPr>
        <p:spPr/>
        <p:txBody>
          <a:bodyPr/>
          <a:lstStyle/>
          <a:p>
            <a:fld id="{7D49B439-10FE-4849-AB8F-94FBBC615C36}" type="slidenum">
              <a:rPr lang="es-CL" smtClean="0"/>
              <a:t>‹Nº›</a:t>
            </a:fld>
            <a:endParaRPr lang="es-CL"/>
          </a:p>
        </p:txBody>
      </p:sp>
    </p:spTree>
    <p:extLst>
      <p:ext uri="{BB962C8B-B14F-4D97-AF65-F5344CB8AC3E}">
        <p14:creationId xmlns:p14="http://schemas.microsoft.com/office/powerpoint/2010/main" val="89239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7A548C-A7E7-4FA0-B68A-ECF02AA9DF1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6AE7D37-A4A8-473A-B05E-0CD986F8C12F}"/>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3BE387E-5556-475B-85A3-F32B41179B2D}"/>
              </a:ext>
            </a:extLst>
          </p:cNvPr>
          <p:cNvSpPr>
            <a:spLocks noGrp="1"/>
          </p:cNvSpPr>
          <p:nvPr>
            <p:ph type="dt" sz="half" idx="10"/>
          </p:nvPr>
        </p:nvSpPr>
        <p:spPr/>
        <p:txBody>
          <a:bodyPr/>
          <a:lstStyle/>
          <a:p>
            <a:fld id="{DAC2304A-F1BE-43A5-B115-52E8F486E878}" type="datetimeFigureOut">
              <a:rPr lang="es-CL" smtClean="0"/>
              <a:t>06-07-2020</a:t>
            </a:fld>
            <a:endParaRPr lang="es-CL"/>
          </a:p>
        </p:txBody>
      </p:sp>
      <p:sp>
        <p:nvSpPr>
          <p:cNvPr id="5" name="Marcador de pie de página 4">
            <a:extLst>
              <a:ext uri="{FF2B5EF4-FFF2-40B4-BE49-F238E27FC236}">
                <a16:creationId xmlns:a16="http://schemas.microsoft.com/office/drawing/2014/main" id="{5B44EC01-B121-421D-8EC5-94B762994C4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4A3F084-CCD9-4909-AF16-FB33A8F8548F}"/>
              </a:ext>
            </a:extLst>
          </p:cNvPr>
          <p:cNvSpPr>
            <a:spLocks noGrp="1"/>
          </p:cNvSpPr>
          <p:nvPr>
            <p:ph type="sldNum" sz="quarter" idx="12"/>
          </p:nvPr>
        </p:nvSpPr>
        <p:spPr/>
        <p:txBody>
          <a:bodyPr/>
          <a:lstStyle/>
          <a:p>
            <a:fld id="{7D49B439-10FE-4849-AB8F-94FBBC615C36}" type="slidenum">
              <a:rPr lang="es-CL" smtClean="0"/>
              <a:t>‹Nº›</a:t>
            </a:fld>
            <a:endParaRPr lang="es-CL"/>
          </a:p>
        </p:txBody>
      </p:sp>
    </p:spTree>
    <p:extLst>
      <p:ext uri="{BB962C8B-B14F-4D97-AF65-F5344CB8AC3E}">
        <p14:creationId xmlns:p14="http://schemas.microsoft.com/office/powerpoint/2010/main" val="2752628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7654AC3-39CE-4FA0-8B35-5C3816982AA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20EF142-E15C-4498-A4D8-9E7C6CEFE5F8}"/>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C105E5A-0B32-482C-AC0C-5846777514BA}"/>
              </a:ext>
            </a:extLst>
          </p:cNvPr>
          <p:cNvSpPr>
            <a:spLocks noGrp="1"/>
          </p:cNvSpPr>
          <p:nvPr>
            <p:ph type="dt" sz="half" idx="10"/>
          </p:nvPr>
        </p:nvSpPr>
        <p:spPr/>
        <p:txBody>
          <a:bodyPr/>
          <a:lstStyle/>
          <a:p>
            <a:fld id="{DAC2304A-F1BE-43A5-B115-52E8F486E878}" type="datetimeFigureOut">
              <a:rPr lang="es-CL" smtClean="0"/>
              <a:t>06-07-2020</a:t>
            </a:fld>
            <a:endParaRPr lang="es-CL"/>
          </a:p>
        </p:txBody>
      </p:sp>
      <p:sp>
        <p:nvSpPr>
          <p:cNvPr id="5" name="Marcador de pie de página 4">
            <a:extLst>
              <a:ext uri="{FF2B5EF4-FFF2-40B4-BE49-F238E27FC236}">
                <a16:creationId xmlns:a16="http://schemas.microsoft.com/office/drawing/2014/main" id="{AEA020D8-3FC5-4CD3-8A0C-CA208A369D5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4500895-0575-426D-B26E-F368281FA353}"/>
              </a:ext>
            </a:extLst>
          </p:cNvPr>
          <p:cNvSpPr>
            <a:spLocks noGrp="1"/>
          </p:cNvSpPr>
          <p:nvPr>
            <p:ph type="sldNum" sz="quarter" idx="12"/>
          </p:nvPr>
        </p:nvSpPr>
        <p:spPr/>
        <p:txBody>
          <a:bodyPr/>
          <a:lstStyle/>
          <a:p>
            <a:fld id="{7D49B439-10FE-4849-AB8F-94FBBC615C36}" type="slidenum">
              <a:rPr lang="es-CL" smtClean="0"/>
              <a:t>‹Nº›</a:t>
            </a:fld>
            <a:endParaRPr lang="es-CL"/>
          </a:p>
        </p:txBody>
      </p:sp>
    </p:spTree>
    <p:extLst>
      <p:ext uri="{BB962C8B-B14F-4D97-AF65-F5344CB8AC3E}">
        <p14:creationId xmlns:p14="http://schemas.microsoft.com/office/powerpoint/2010/main" val="1520372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12192000" cy="68579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1"/>
          <p:cNvSpPr>
            <a:spLocks noGrp="1"/>
          </p:cNvSpPr>
          <p:nvPr>
            <p:ph type="ctrTitle"/>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accent5"/>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11300125" y="6323876"/>
            <a:ext cx="345370" cy="206025"/>
          </a:xfrm>
          <a:prstGeom prst="rect">
            <a:avLst/>
          </a:prstGeom>
          <a:noFill/>
          <a:ln w="9525" algn="ctr">
            <a:noFill/>
            <a:miter lim="800000"/>
            <a:headEnd/>
            <a:tailEnd/>
          </a:ln>
          <a:effectLst/>
        </p:spPr>
        <p:txBody>
          <a:bodyPr wrap="none" lIns="82115" tIns="41056" rIns="82115" bIns="41056" anchor="b">
            <a:spAutoFit/>
          </a:bodyPr>
          <a:lstStyle/>
          <a:p>
            <a:pPr algn="r" defTabSz="814305" rtl="0" fontAlgn="auto">
              <a:spcBef>
                <a:spcPts val="0"/>
              </a:spcBef>
              <a:spcAft>
                <a:spcPts val="0"/>
              </a:spcAft>
              <a:defRPr/>
            </a:pPr>
            <a:fld id="{6A1E46DC-7EF6-4EA2-B285-14272867D133}" type="slidenum">
              <a:rPr sz="800">
                <a:solidFill>
                  <a:schemeClr val="accent5">
                    <a:lumMod val="50000"/>
                  </a:schemeClr>
                </a:solidFill>
                <a:latin typeface="+mn-lt"/>
                <a:ea typeface="+mn-ea"/>
                <a:cs typeface="CiscoSans Thin"/>
              </a:rPr>
              <a:pPr algn="r" defTabSz="814305" rtl="0" fontAlgn="auto">
                <a:spcBef>
                  <a:spcPts val="0"/>
                </a:spcBef>
                <a:spcAft>
                  <a:spcPts val="0"/>
                </a:spcAft>
                <a:defRPr/>
              </a:pPr>
              <a:t>‹Nº›</a:t>
            </a:fld>
            <a:endParaRPr sz="80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6692901" y="6322205"/>
            <a:ext cx="4674468" cy="206025"/>
          </a:xfrm>
          <a:prstGeom prst="rect">
            <a:avLst/>
          </a:prstGeom>
          <a:noFill/>
          <a:ln w="9525">
            <a:noFill/>
            <a:miter lim="800000"/>
            <a:headEnd/>
            <a:tailEnd/>
          </a:ln>
          <a:effectLst/>
        </p:spPr>
        <p:txBody>
          <a:bodyPr wrap="square" lIns="82115" tIns="41056" rIns="82115" bIns="41056" anchor="b">
            <a:spAutoFit/>
          </a:bodyPr>
          <a:lstStyle/>
          <a:p>
            <a:pPr defTabSz="814305" rtl="0" fontAlgn="auto">
              <a:spcBef>
                <a:spcPts val="0"/>
              </a:spcBef>
              <a:spcAft>
                <a:spcPts val="0"/>
              </a:spcAft>
              <a:defRPr/>
            </a:pPr>
            <a:r>
              <a:rPr lang="x-none" sz="800" dirty="0">
                <a:solidFill>
                  <a:schemeClr val="accent5">
                    <a:lumMod val="50000"/>
                  </a:schemeClr>
                </a:solidFill>
                <a:latin typeface="+mn-lt"/>
                <a:ea typeface="+mn-ea"/>
                <a:cs typeface="CiscoSans Thin"/>
              </a:rPr>
              <a:t>© 2016 Cisco y/o sus filiales. Todos los derechos reservados.</a:t>
            </a:r>
            <a:r>
              <a:rPr lang="en-US" sz="800" dirty="0">
                <a:solidFill>
                  <a:schemeClr val="accent5">
                    <a:lumMod val="50000"/>
                  </a:schemeClr>
                </a:solidFill>
                <a:latin typeface="+mn-lt"/>
                <a:ea typeface="+mn-ea"/>
                <a:cs typeface="CiscoSans Thin"/>
              </a:rPr>
              <a:t> </a:t>
            </a:r>
            <a:r>
              <a:rPr lang="x-none" sz="800" dirty="0">
                <a:solidFill>
                  <a:schemeClr val="accent5">
                    <a:lumMod val="50000"/>
                  </a:schemeClr>
                </a:solidFill>
                <a:latin typeface="+mn-lt"/>
                <a:ea typeface="+mn-ea"/>
                <a:cs typeface="CiscoSans Thin"/>
              </a:rPr>
              <a:t>Información confidencial de Cisco.</a:t>
            </a:r>
          </a:p>
        </p:txBody>
      </p:sp>
      <p:grpSp>
        <p:nvGrpSpPr>
          <p:cNvPr id="11" name="Group 4"/>
          <p:cNvGrpSpPr>
            <a:grpSpLocks noChangeAspect="1"/>
          </p:cNvGrpSpPr>
          <p:nvPr userDrawn="1"/>
        </p:nvGrpSpPr>
        <p:grpSpPr bwMode="auto">
          <a:xfrm>
            <a:off x="677386" y="6286929"/>
            <a:ext cx="453676" cy="241299"/>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169683576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11297921" y="6605684"/>
            <a:ext cx="902547" cy="252317"/>
          </a:xfrm>
          <a:prstGeom prst="rect">
            <a:avLst/>
          </a:prstGeom>
        </p:spPr>
        <p:txBody>
          <a:bodyPr vert="horz" lIns="91440" tIns="45720" rIns="91440" bIns="45720" rtlCol="0" anchor="ctr"/>
          <a:lstStyle>
            <a:lvl1pPr algn="r">
              <a:defRPr sz="700">
                <a:solidFill>
                  <a:schemeClr val="tx2"/>
                </a:solidFill>
              </a:defRPr>
            </a:lvl1pPr>
          </a:lstStyle>
          <a:p>
            <a:pPr defTabSz="514338">
              <a:defRPr/>
            </a:pPr>
            <a:fld id="{2F5CCB13-0A32-4557-88E9-079F0C330695}" type="slidenum">
              <a:rPr lang="en-US" kern="0" smtClean="0">
                <a:solidFill>
                  <a:srgbClr val="595959"/>
                </a:solidFill>
              </a:rPr>
              <a:pPr defTabSz="514338">
                <a:defRPr/>
              </a:pPr>
              <a:t>‹Nº›</a:t>
            </a:fld>
            <a:endParaRPr lang="en-US" kern="0" dirty="0">
              <a:solidFill>
                <a:srgbClr val="595959"/>
              </a:solidFill>
            </a:endParaRPr>
          </a:p>
        </p:txBody>
      </p:sp>
      <p:sp>
        <p:nvSpPr>
          <p:cNvPr id="5" name="Rectangle 3"/>
          <p:cNvSpPr>
            <a:spLocks noGrp="1" noChangeArrowheads="1"/>
          </p:cNvSpPr>
          <p:nvPr>
            <p:ph idx="1"/>
          </p:nvPr>
        </p:nvSpPr>
        <p:spPr bwMode="auto">
          <a:xfrm>
            <a:off x="192087" y="1065260"/>
            <a:ext cx="11804381" cy="55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226478" indent="-226478">
              <a:lnSpc>
                <a:spcPct val="100000"/>
              </a:lnSpc>
              <a:spcBef>
                <a:spcPts val="800"/>
              </a:spcBef>
              <a:spcAft>
                <a:spcPts val="800"/>
              </a:spcAft>
              <a:buFont typeface="Wingdings" panose="05000000000000000000" pitchFamily="2" charset="2"/>
              <a:buChar char="§"/>
              <a:defRPr>
                <a:solidFill>
                  <a:srgbClr val="000000"/>
                </a:solidFill>
              </a:defRPr>
            </a:lvl1pPr>
            <a:lvl2pPr>
              <a:lnSpc>
                <a:spcPct val="100000"/>
              </a:lnSpc>
              <a:spcBef>
                <a:spcPts val="400"/>
              </a:spcBef>
              <a:spcAft>
                <a:spcPts val="400"/>
              </a:spcAft>
              <a:defRPr>
                <a:solidFill>
                  <a:srgbClr val="000000"/>
                </a:solidFill>
              </a:defRPr>
            </a:lvl2pPr>
            <a:lvl3pPr>
              <a:lnSpc>
                <a:spcPct val="100000"/>
              </a:lnSpc>
              <a:spcBef>
                <a:spcPts val="400"/>
              </a:spcBef>
              <a:spcAft>
                <a:spcPts val="400"/>
              </a:spcAft>
              <a:defRPr>
                <a:solidFill>
                  <a:srgbClr val="000000"/>
                </a:solidFill>
              </a:defRPr>
            </a:lvl3pPr>
            <a:lvl4pPr>
              <a:lnSpc>
                <a:spcPct val="100000"/>
              </a:lnSpc>
              <a:spcBef>
                <a:spcPts val="400"/>
              </a:spcBef>
              <a:spcAft>
                <a:spcPts val="400"/>
              </a:spcAft>
              <a:defRPr>
                <a:solidFill>
                  <a:srgbClr val="000000"/>
                </a:solidFill>
              </a:defRPr>
            </a:lvl4p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6" name="Rectangle 2"/>
          <p:cNvSpPr>
            <a:spLocks noGrp="1" noChangeArrowheads="1"/>
          </p:cNvSpPr>
          <p:nvPr>
            <p:ph type="title"/>
          </p:nvPr>
        </p:nvSpPr>
        <p:spPr bwMode="auto">
          <a:xfrm>
            <a:off x="1" y="55191"/>
            <a:ext cx="12192000" cy="101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3200"/>
            </a:lvl1pPr>
          </a:lstStyle>
          <a:p>
            <a:pPr lvl="0"/>
            <a:r>
              <a:rPr lang="en-US" dirty="0">
                <a:sym typeface="Arial" pitchFamily="34" charset="0"/>
              </a:rPr>
              <a:t>Click to edit Master title style</a:t>
            </a:r>
          </a:p>
        </p:txBody>
      </p:sp>
    </p:spTree>
    <p:extLst>
      <p:ext uri="{BB962C8B-B14F-4D97-AF65-F5344CB8AC3E}">
        <p14:creationId xmlns:p14="http://schemas.microsoft.com/office/powerpoint/2010/main" val="412110443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Subtitle 2"/>
          <p:cNvSpPr>
            <a:spLocks noGrp="1"/>
          </p:cNvSpPr>
          <p:nvPr>
            <p:ph type="subTitle" idx="1"/>
          </p:nvPr>
        </p:nvSpPr>
        <p:spPr>
          <a:xfrm>
            <a:off x="625995" y="5079369"/>
            <a:ext cx="5758807" cy="384175"/>
          </a:xfrm>
          <a:prstGeom prst="rect">
            <a:avLst/>
          </a:prstGeom>
        </p:spPr>
        <p:txBody>
          <a:bodyPr lIns="91420" tIns="45710" rIns="91420" bIns="45710" anchor="b" anchorCtr="0">
            <a:noAutofit/>
          </a:bodyPr>
          <a:lstStyle>
            <a:lvl1pPr marL="0" indent="0" algn="l">
              <a:buNone/>
              <a:defRPr sz="1600" b="0" i="0">
                <a:solidFill>
                  <a:schemeClr val="accent5"/>
                </a:solidFill>
                <a:latin typeface="+mn-lt"/>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625995" y="5399365"/>
            <a:ext cx="5758807" cy="384175"/>
          </a:xfrm>
          <a:prstGeom prst="rect">
            <a:avLst/>
          </a:prstGeom>
        </p:spPr>
        <p:txBody>
          <a:bodyPr lIns="91420" tIns="45710" rIns="91420" bIns="45710"/>
          <a:lstStyle>
            <a:lvl1pPr marL="0" indent="0" algn="l">
              <a:buFontTx/>
              <a:buNone/>
              <a:defRPr lang="en-US" sz="1600" b="0" i="0" kern="1200" dirty="0" smtClean="0">
                <a:solidFill>
                  <a:schemeClr val="accent5"/>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625995" y="5719361"/>
            <a:ext cx="5758807" cy="384175"/>
          </a:xfrm>
          <a:prstGeom prst="rect">
            <a:avLst/>
          </a:prstGeom>
        </p:spPr>
        <p:txBody>
          <a:bodyPr lIns="91420" tIns="45710" rIns="91420" bIns="45710"/>
          <a:lstStyle>
            <a:lvl1pPr marL="0" indent="0" algn="l">
              <a:buFontTx/>
              <a:buNone/>
              <a:defRPr lang="en-US" sz="1600" b="0" i="0" kern="1200" dirty="0" smtClean="0">
                <a:solidFill>
                  <a:schemeClr val="accent5"/>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617723" y="3829649"/>
            <a:ext cx="7900328" cy="398668"/>
          </a:xfrm>
          <a:prstGeom prst="rect">
            <a:avLst/>
          </a:prstGeom>
        </p:spPr>
        <p:txBody>
          <a:bodyPr lIns="91420" tIns="45710" rIns="91420" bIns="45710"/>
          <a:lstStyle>
            <a:lvl1pPr marL="0" indent="0">
              <a:buFont typeface="Arial" panose="020B0604020202020204" pitchFamily="34" charset="0"/>
              <a:buNone/>
              <a:defRPr sz="2667" baseline="0">
                <a:solidFill>
                  <a:schemeClr val="bg2"/>
                </a:solidFill>
                <a:latin typeface="+mj-lt"/>
              </a:defRPr>
            </a:lvl1pPr>
            <a:lvl2pPr marL="406365" indent="0">
              <a:buNone/>
              <a:defRPr/>
            </a:lvl2pPr>
            <a:lvl3pPr marL="569854" indent="0">
              <a:buNone/>
              <a:defRPr/>
            </a:lvl3pPr>
            <a:lvl4pPr marL="688908" indent="0">
              <a:buNone/>
              <a:defRPr/>
            </a:lvl4pPr>
            <a:lvl5pPr marL="801608" indent="0">
              <a:buNone/>
              <a:defRPr/>
            </a:lvl5pPr>
          </a:lstStyle>
          <a:p>
            <a:pPr lvl="0"/>
            <a:r>
              <a:rPr lang="en-US" dirty="0"/>
              <a:t>Click to edit Master text styles</a:t>
            </a:r>
          </a:p>
        </p:txBody>
      </p:sp>
      <p:sp>
        <p:nvSpPr>
          <p:cNvPr id="20" name="Title 1"/>
          <p:cNvSpPr>
            <a:spLocks noGrp="1"/>
          </p:cNvSpPr>
          <p:nvPr>
            <p:ph type="ctrTitle"/>
          </p:nvPr>
        </p:nvSpPr>
        <p:spPr>
          <a:xfrm>
            <a:off x="567687" y="3067667"/>
            <a:ext cx="7940684" cy="859640"/>
          </a:xfrm>
          <a:prstGeom prst="rect">
            <a:avLst/>
          </a:prstGeom>
        </p:spPr>
        <p:txBody>
          <a:bodyPr anchor="b"/>
          <a:lstStyle>
            <a:lvl1pPr marL="0" indent="0" algn="l">
              <a:lnSpc>
                <a:spcPct val="90000"/>
              </a:lnSpc>
              <a:buFont typeface="Arial" panose="020B0604020202020204" pitchFamily="34" charset="0"/>
              <a:buNone/>
              <a:defRPr sz="4800" b="0" i="0" spc="0" baseline="0">
                <a:solidFill>
                  <a:srgbClr val="38C6F4"/>
                </a:solidFill>
                <a:latin typeface="+mj-lt"/>
                <a:cs typeface="CiscoSans Thin"/>
              </a:defRPr>
            </a:lvl1pPr>
          </a:lstStyle>
          <a:p>
            <a:r>
              <a:rPr lang="en-US" dirty="0"/>
              <a:t>Click to edit Master title style</a:t>
            </a:r>
          </a:p>
        </p:txBody>
      </p:sp>
      <p:grpSp>
        <p:nvGrpSpPr>
          <p:cNvPr id="6" name="Group 4"/>
          <p:cNvGrpSpPr>
            <a:grpSpLocks noChangeAspect="1"/>
          </p:cNvGrpSpPr>
          <p:nvPr userDrawn="1"/>
        </p:nvGrpSpPr>
        <p:grpSpPr bwMode="auto">
          <a:xfrm>
            <a:off x="656167" y="527051"/>
            <a:ext cx="1062565" cy="565151"/>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3610929376"/>
      </p:ext>
    </p:extLst>
  </p:cSld>
  <p:clrMapOvr>
    <a:masterClrMapping/>
  </p:clrMapOvr>
  <p:transition spd="slow">
    <p:wipe/>
  </p:transition>
  <p:extLst mod="1">
    <p:ext uri="{DCECCB84-F9BA-43D5-87BE-67443E8EF086}">
      <p15:sldGuideLst xmlns:p15="http://schemas.microsoft.com/office/powerpoint/2012/main">
        <p15:guide id="1" orient="horz" pos="228">
          <p15:clr>
            <a:srgbClr val="FBAE40"/>
          </p15:clr>
        </p15:guide>
        <p15:guide id="2" pos="360">
          <p15:clr>
            <a:srgbClr val="FBAE40"/>
          </p15:clr>
        </p15:guide>
        <p15:guide id="3" orient="horz" pos="518">
          <p15:clr>
            <a:srgbClr val="FBAE40"/>
          </p15:clr>
        </p15:guide>
        <p15:guide id="4" pos="812">
          <p15:clr>
            <a:srgbClr val="FBAE40"/>
          </p15:clr>
        </p15:guide>
        <p15:guide id="5" pos="31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885AE9-4DDF-488A-A49F-66B46ABE837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0B7CFFF-A48F-4C85-A7B6-D0D5BE6FD998}"/>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402AD7C-E817-4FD1-B771-17E25FE8A1F5}"/>
              </a:ext>
            </a:extLst>
          </p:cNvPr>
          <p:cNvSpPr>
            <a:spLocks noGrp="1"/>
          </p:cNvSpPr>
          <p:nvPr>
            <p:ph type="dt" sz="half" idx="10"/>
          </p:nvPr>
        </p:nvSpPr>
        <p:spPr/>
        <p:txBody>
          <a:bodyPr/>
          <a:lstStyle/>
          <a:p>
            <a:fld id="{DAC2304A-F1BE-43A5-B115-52E8F486E878}" type="datetimeFigureOut">
              <a:rPr lang="es-CL" smtClean="0"/>
              <a:t>06-07-2020</a:t>
            </a:fld>
            <a:endParaRPr lang="es-CL"/>
          </a:p>
        </p:txBody>
      </p:sp>
      <p:sp>
        <p:nvSpPr>
          <p:cNvPr id="5" name="Marcador de pie de página 4">
            <a:extLst>
              <a:ext uri="{FF2B5EF4-FFF2-40B4-BE49-F238E27FC236}">
                <a16:creationId xmlns:a16="http://schemas.microsoft.com/office/drawing/2014/main" id="{F953A4C3-7D25-45F5-A966-93769233839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3C49342-322C-44CF-A39A-30D85FC7C0A2}"/>
              </a:ext>
            </a:extLst>
          </p:cNvPr>
          <p:cNvSpPr>
            <a:spLocks noGrp="1"/>
          </p:cNvSpPr>
          <p:nvPr>
            <p:ph type="sldNum" sz="quarter" idx="12"/>
          </p:nvPr>
        </p:nvSpPr>
        <p:spPr/>
        <p:txBody>
          <a:bodyPr/>
          <a:lstStyle/>
          <a:p>
            <a:fld id="{7D49B439-10FE-4849-AB8F-94FBBC615C36}" type="slidenum">
              <a:rPr lang="es-CL" smtClean="0"/>
              <a:t>‹Nº›</a:t>
            </a:fld>
            <a:endParaRPr lang="es-CL"/>
          </a:p>
        </p:txBody>
      </p:sp>
    </p:spTree>
    <p:extLst>
      <p:ext uri="{BB962C8B-B14F-4D97-AF65-F5344CB8AC3E}">
        <p14:creationId xmlns:p14="http://schemas.microsoft.com/office/powerpoint/2010/main" val="1693074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AC1AB9-D32A-40CE-B04D-D4D9166CEB5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B866A87-CAC4-406D-9E14-86A4712B12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27B4DB08-01CE-4181-AEBB-B626BD9690BE}"/>
              </a:ext>
            </a:extLst>
          </p:cNvPr>
          <p:cNvSpPr>
            <a:spLocks noGrp="1"/>
          </p:cNvSpPr>
          <p:nvPr>
            <p:ph type="dt" sz="half" idx="10"/>
          </p:nvPr>
        </p:nvSpPr>
        <p:spPr/>
        <p:txBody>
          <a:bodyPr/>
          <a:lstStyle/>
          <a:p>
            <a:fld id="{DAC2304A-F1BE-43A5-B115-52E8F486E878}" type="datetimeFigureOut">
              <a:rPr lang="es-CL" smtClean="0"/>
              <a:t>06-07-2020</a:t>
            </a:fld>
            <a:endParaRPr lang="es-CL"/>
          </a:p>
        </p:txBody>
      </p:sp>
      <p:sp>
        <p:nvSpPr>
          <p:cNvPr id="5" name="Marcador de pie de página 4">
            <a:extLst>
              <a:ext uri="{FF2B5EF4-FFF2-40B4-BE49-F238E27FC236}">
                <a16:creationId xmlns:a16="http://schemas.microsoft.com/office/drawing/2014/main" id="{801D9877-A83E-41B7-B1FD-1B6E15B718B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EF77EC5-330C-4E06-A79D-8DC05418FD79}"/>
              </a:ext>
            </a:extLst>
          </p:cNvPr>
          <p:cNvSpPr>
            <a:spLocks noGrp="1"/>
          </p:cNvSpPr>
          <p:nvPr>
            <p:ph type="sldNum" sz="quarter" idx="12"/>
          </p:nvPr>
        </p:nvSpPr>
        <p:spPr/>
        <p:txBody>
          <a:bodyPr/>
          <a:lstStyle/>
          <a:p>
            <a:fld id="{7D49B439-10FE-4849-AB8F-94FBBC615C36}" type="slidenum">
              <a:rPr lang="es-CL" smtClean="0"/>
              <a:t>‹Nº›</a:t>
            </a:fld>
            <a:endParaRPr lang="es-CL"/>
          </a:p>
        </p:txBody>
      </p:sp>
    </p:spTree>
    <p:extLst>
      <p:ext uri="{BB962C8B-B14F-4D97-AF65-F5344CB8AC3E}">
        <p14:creationId xmlns:p14="http://schemas.microsoft.com/office/powerpoint/2010/main" val="524288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D6E9D-3826-4696-A8ED-1978F95C8EE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A2EF361-43A4-4401-9854-FB5B13904238}"/>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456A8E73-8C8C-486B-B7DF-46E9E11772F4}"/>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626F2AEE-03BC-49D5-A663-343C7611A69C}"/>
              </a:ext>
            </a:extLst>
          </p:cNvPr>
          <p:cNvSpPr>
            <a:spLocks noGrp="1"/>
          </p:cNvSpPr>
          <p:nvPr>
            <p:ph type="dt" sz="half" idx="10"/>
          </p:nvPr>
        </p:nvSpPr>
        <p:spPr/>
        <p:txBody>
          <a:bodyPr/>
          <a:lstStyle/>
          <a:p>
            <a:fld id="{DAC2304A-F1BE-43A5-B115-52E8F486E878}" type="datetimeFigureOut">
              <a:rPr lang="es-CL" smtClean="0"/>
              <a:t>06-07-2020</a:t>
            </a:fld>
            <a:endParaRPr lang="es-CL"/>
          </a:p>
        </p:txBody>
      </p:sp>
      <p:sp>
        <p:nvSpPr>
          <p:cNvPr id="6" name="Marcador de pie de página 5">
            <a:extLst>
              <a:ext uri="{FF2B5EF4-FFF2-40B4-BE49-F238E27FC236}">
                <a16:creationId xmlns:a16="http://schemas.microsoft.com/office/drawing/2014/main" id="{84FAECE8-A4AF-4EAE-92AB-A25DB44835B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5A65608-D4F8-414E-90F0-1C8653E7A0E7}"/>
              </a:ext>
            </a:extLst>
          </p:cNvPr>
          <p:cNvSpPr>
            <a:spLocks noGrp="1"/>
          </p:cNvSpPr>
          <p:nvPr>
            <p:ph type="sldNum" sz="quarter" idx="12"/>
          </p:nvPr>
        </p:nvSpPr>
        <p:spPr/>
        <p:txBody>
          <a:bodyPr/>
          <a:lstStyle/>
          <a:p>
            <a:fld id="{7D49B439-10FE-4849-AB8F-94FBBC615C36}" type="slidenum">
              <a:rPr lang="es-CL" smtClean="0"/>
              <a:t>‹Nº›</a:t>
            </a:fld>
            <a:endParaRPr lang="es-CL"/>
          </a:p>
        </p:txBody>
      </p:sp>
    </p:spTree>
    <p:extLst>
      <p:ext uri="{BB962C8B-B14F-4D97-AF65-F5344CB8AC3E}">
        <p14:creationId xmlns:p14="http://schemas.microsoft.com/office/powerpoint/2010/main" val="2710792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294C72-FB7C-4EFC-8D08-A4AC2A4D181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E0F90E3-B18B-4729-A6BF-B0D3A8FBC1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0E69B81B-0A3D-48E6-8B9C-03C0BA9EA2A4}"/>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056F7C88-EFD9-41C1-AB55-D33849E625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7634C04D-FD04-4F97-BF0C-E6E8110537A4}"/>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26FEE81B-5365-4E0F-AF2F-FAB613526ADD}"/>
              </a:ext>
            </a:extLst>
          </p:cNvPr>
          <p:cNvSpPr>
            <a:spLocks noGrp="1"/>
          </p:cNvSpPr>
          <p:nvPr>
            <p:ph type="dt" sz="half" idx="10"/>
          </p:nvPr>
        </p:nvSpPr>
        <p:spPr/>
        <p:txBody>
          <a:bodyPr/>
          <a:lstStyle/>
          <a:p>
            <a:fld id="{DAC2304A-F1BE-43A5-B115-52E8F486E878}" type="datetimeFigureOut">
              <a:rPr lang="es-CL" smtClean="0"/>
              <a:t>06-07-2020</a:t>
            </a:fld>
            <a:endParaRPr lang="es-CL"/>
          </a:p>
        </p:txBody>
      </p:sp>
      <p:sp>
        <p:nvSpPr>
          <p:cNvPr id="8" name="Marcador de pie de página 7">
            <a:extLst>
              <a:ext uri="{FF2B5EF4-FFF2-40B4-BE49-F238E27FC236}">
                <a16:creationId xmlns:a16="http://schemas.microsoft.com/office/drawing/2014/main" id="{C4B8BEF5-3F95-4950-BD2C-0884FB043BF0}"/>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F7B2C263-2A6F-4873-8400-D7510DD0CCD0}"/>
              </a:ext>
            </a:extLst>
          </p:cNvPr>
          <p:cNvSpPr>
            <a:spLocks noGrp="1"/>
          </p:cNvSpPr>
          <p:nvPr>
            <p:ph type="sldNum" sz="quarter" idx="12"/>
          </p:nvPr>
        </p:nvSpPr>
        <p:spPr/>
        <p:txBody>
          <a:bodyPr/>
          <a:lstStyle/>
          <a:p>
            <a:fld id="{7D49B439-10FE-4849-AB8F-94FBBC615C36}" type="slidenum">
              <a:rPr lang="es-CL" smtClean="0"/>
              <a:t>‹Nº›</a:t>
            </a:fld>
            <a:endParaRPr lang="es-CL"/>
          </a:p>
        </p:txBody>
      </p:sp>
    </p:spTree>
    <p:extLst>
      <p:ext uri="{BB962C8B-B14F-4D97-AF65-F5344CB8AC3E}">
        <p14:creationId xmlns:p14="http://schemas.microsoft.com/office/powerpoint/2010/main" val="2069521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2B477-FBD2-46BB-9598-35D19E5E11C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1528501C-8B4A-4AD2-AEFA-4B2866CCAD02}"/>
              </a:ext>
            </a:extLst>
          </p:cNvPr>
          <p:cNvSpPr>
            <a:spLocks noGrp="1"/>
          </p:cNvSpPr>
          <p:nvPr>
            <p:ph type="dt" sz="half" idx="10"/>
          </p:nvPr>
        </p:nvSpPr>
        <p:spPr/>
        <p:txBody>
          <a:bodyPr/>
          <a:lstStyle/>
          <a:p>
            <a:fld id="{DAC2304A-F1BE-43A5-B115-52E8F486E878}" type="datetimeFigureOut">
              <a:rPr lang="es-CL" smtClean="0"/>
              <a:t>06-07-2020</a:t>
            </a:fld>
            <a:endParaRPr lang="es-CL"/>
          </a:p>
        </p:txBody>
      </p:sp>
      <p:sp>
        <p:nvSpPr>
          <p:cNvPr id="4" name="Marcador de pie de página 3">
            <a:extLst>
              <a:ext uri="{FF2B5EF4-FFF2-40B4-BE49-F238E27FC236}">
                <a16:creationId xmlns:a16="http://schemas.microsoft.com/office/drawing/2014/main" id="{E4313BA2-6661-4EE9-85DA-290ECB0EFB0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1DF5A06-CFE9-44A8-8533-E02A88C86CA0}"/>
              </a:ext>
            </a:extLst>
          </p:cNvPr>
          <p:cNvSpPr>
            <a:spLocks noGrp="1"/>
          </p:cNvSpPr>
          <p:nvPr>
            <p:ph type="sldNum" sz="quarter" idx="12"/>
          </p:nvPr>
        </p:nvSpPr>
        <p:spPr/>
        <p:txBody>
          <a:bodyPr/>
          <a:lstStyle/>
          <a:p>
            <a:fld id="{7D49B439-10FE-4849-AB8F-94FBBC615C36}" type="slidenum">
              <a:rPr lang="es-CL" smtClean="0"/>
              <a:t>‹Nº›</a:t>
            </a:fld>
            <a:endParaRPr lang="es-CL"/>
          </a:p>
        </p:txBody>
      </p:sp>
    </p:spTree>
    <p:extLst>
      <p:ext uri="{BB962C8B-B14F-4D97-AF65-F5344CB8AC3E}">
        <p14:creationId xmlns:p14="http://schemas.microsoft.com/office/powerpoint/2010/main" val="993574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4B3E64E-D806-49C0-9DE3-848007A79967}"/>
              </a:ext>
            </a:extLst>
          </p:cNvPr>
          <p:cNvSpPr>
            <a:spLocks noGrp="1"/>
          </p:cNvSpPr>
          <p:nvPr>
            <p:ph type="dt" sz="half" idx="10"/>
          </p:nvPr>
        </p:nvSpPr>
        <p:spPr/>
        <p:txBody>
          <a:bodyPr/>
          <a:lstStyle/>
          <a:p>
            <a:fld id="{DAC2304A-F1BE-43A5-B115-52E8F486E878}" type="datetimeFigureOut">
              <a:rPr lang="es-CL" smtClean="0"/>
              <a:t>06-07-2020</a:t>
            </a:fld>
            <a:endParaRPr lang="es-CL"/>
          </a:p>
        </p:txBody>
      </p:sp>
      <p:sp>
        <p:nvSpPr>
          <p:cNvPr id="3" name="Marcador de pie de página 2">
            <a:extLst>
              <a:ext uri="{FF2B5EF4-FFF2-40B4-BE49-F238E27FC236}">
                <a16:creationId xmlns:a16="http://schemas.microsoft.com/office/drawing/2014/main" id="{2AA4D5F2-04BE-4005-8CD5-E089559B94C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DD29115-5242-451B-A1B0-4AC7D4A92556}"/>
              </a:ext>
            </a:extLst>
          </p:cNvPr>
          <p:cNvSpPr>
            <a:spLocks noGrp="1"/>
          </p:cNvSpPr>
          <p:nvPr>
            <p:ph type="sldNum" sz="quarter" idx="12"/>
          </p:nvPr>
        </p:nvSpPr>
        <p:spPr/>
        <p:txBody>
          <a:bodyPr/>
          <a:lstStyle/>
          <a:p>
            <a:fld id="{7D49B439-10FE-4849-AB8F-94FBBC615C36}" type="slidenum">
              <a:rPr lang="es-CL" smtClean="0"/>
              <a:t>‹Nº›</a:t>
            </a:fld>
            <a:endParaRPr lang="es-CL"/>
          </a:p>
        </p:txBody>
      </p:sp>
    </p:spTree>
    <p:extLst>
      <p:ext uri="{BB962C8B-B14F-4D97-AF65-F5344CB8AC3E}">
        <p14:creationId xmlns:p14="http://schemas.microsoft.com/office/powerpoint/2010/main" val="2875032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5A571D-39C5-4E16-9BA3-7340F0D370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25689F8-D695-4C60-BC82-7E735DBF1B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BD4CA911-80B0-44FB-B1C7-86A5064D5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BA3C9F08-5780-49DE-BE6C-E665741FCE16}"/>
              </a:ext>
            </a:extLst>
          </p:cNvPr>
          <p:cNvSpPr>
            <a:spLocks noGrp="1"/>
          </p:cNvSpPr>
          <p:nvPr>
            <p:ph type="dt" sz="half" idx="10"/>
          </p:nvPr>
        </p:nvSpPr>
        <p:spPr/>
        <p:txBody>
          <a:bodyPr/>
          <a:lstStyle/>
          <a:p>
            <a:fld id="{DAC2304A-F1BE-43A5-B115-52E8F486E878}" type="datetimeFigureOut">
              <a:rPr lang="es-CL" smtClean="0"/>
              <a:t>06-07-2020</a:t>
            </a:fld>
            <a:endParaRPr lang="es-CL"/>
          </a:p>
        </p:txBody>
      </p:sp>
      <p:sp>
        <p:nvSpPr>
          <p:cNvPr id="6" name="Marcador de pie de página 5">
            <a:extLst>
              <a:ext uri="{FF2B5EF4-FFF2-40B4-BE49-F238E27FC236}">
                <a16:creationId xmlns:a16="http://schemas.microsoft.com/office/drawing/2014/main" id="{D764E2D7-FC5F-4429-B6B8-CB8DCEEF5FB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A327EFF-509A-485B-A5ED-1C16F7B9AEA1}"/>
              </a:ext>
            </a:extLst>
          </p:cNvPr>
          <p:cNvSpPr>
            <a:spLocks noGrp="1"/>
          </p:cNvSpPr>
          <p:nvPr>
            <p:ph type="sldNum" sz="quarter" idx="12"/>
          </p:nvPr>
        </p:nvSpPr>
        <p:spPr/>
        <p:txBody>
          <a:bodyPr/>
          <a:lstStyle/>
          <a:p>
            <a:fld id="{7D49B439-10FE-4849-AB8F-94FBBC615C36}" type="slidenum">
              <a:rPr lang="es-CL" smtClean="0"/>
              <a:t>‹Nº›</a:t>
            </a:fld>
            <a:endParaRPr lang="es-CL"/>
          </a:p>
        </p:txBody>
      </p:sp>
    </p:spTree>
    <p:extLst>
      <p:ext uri="{BB962C8B-B14F-4D97-AF65-F5344CB8AC3E}">
        <p14:creationId xmlns:p14="http://schemas.microsoft.com/office/powerpoint/2010/main" val="3074723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2BB32-91D1-42B0-8639-2FCFD6B84ED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E5F713D9-63B6-4F40-8075-31EC3D772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648E4F4C-2719-4F31-AC62-C4BFAB1E1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7C193145-BB42-4CD3-ABB0-2B8E0C60E72E}"/>
              </a:ext>
            </a:extLst>
          </p:cNvPr>
          <p:cNvSpPr>
            <a:spLocks noGrp="1"/>
          </p:cNvSpPr>
          <p:nvPr>
            <p:ph type="dt" sz="half" idx="10"/>
          </p:nvPr>
        </p:nvSpPr>
        <p:spPr/>
        <p:txBody>
          <a:bodyPr/>
          <a:lstStyle/>
          <a:p>
            <a:fld id="{DAC2304A-F1BE-43A5-B115-52E8F486E878}" type="datetimeFigureOut">
              <a:rPr lang="es-CL" smtClean="0"/>
              <a:t>06-07-2020</a:t>
            </a:fld>
            <a:endParaRPr lang="es-CL"/>
          </a:p>
        </p:txBody>
      </p:sp>
      <p:sp>
        <p:nvSpPr>
          <p:cNvPr id="6" name="Marcador de pie de página 5">
            <a:extLst>
              <a:ext uri="{FF2B5EF4-FFF2-40B4-BE49-F238E27FC236}">
                <a16:creationId xmlns:a16="http://schemas.microsoft.com/office/drawing/2014/main" id="{15E62151-6CD2-496C-B82F-78C0B2C00C3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8695362-80D0-4772-95B1-75600E651EEA}"/>
              </a:ext>
            </a:extLst>
          </p:cNvPr>
          <p:cNvSpPr>
            <a:spLocks noGrp="1"/>
          </p:cNvSpPr>
          <p:nvPr>
            <p:ph type="sldNum" sz="quarter" idx="12"/>
          </p:nvPr>
        </p:nvSpPr>
        <p:spPr/>
        <p:txBody>
          <a:bodyPr/>
          <a:lstStyle/>
          <a:p>
            <a:fld id="{7D49B439-10FE-4849-AB8F-94FBBC615C36}" type="slidenum">
              <a:rPr lang="es-CL" smtClean="0"/>
              <a:t>‹Nº›</a:t>
            </a:fld>
            <a:endParaRPr lang="es-CL"/>
          </a:p>
        </p:txBody>
      </p:sp>
    </p:spTree>
    <p:extLst>
      <p:ext uri="{BB962C8B-B14F-4D97-AF65-F5344CB8AC3E}">
        <p14:creationId xmlns:p14="http://schemas.microsoft.com/office/powerpoint/2010/main" val="2909873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8E50F78-D508-46A5-BF78-D89D218BA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3345530-81B6-4C73-B55F-5CE6BEC78C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3B526FF-A64F-459D-861D-9213F2D4E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2304A-F1BE-43A5-B115-52E8F486E878}" type="datetimeFigureOut">
              <a:rPr lang="es-CL" smtClean="0"/>
              <a:t>06-07-2020</a:t>
            </a:fld>
            <a:endParaRPr lang="es-CL"/>
          </a:p>
        </p:txBody>
      </p:sp>
      <p:sp>
        <p:nvSpPr>
          <p:cNvPr id="5" name="Marcador de pie de página 4">
            <a:extLst>
              <a:ext uri="{FF2B5EF4-FFF2-40B4-BE49-F238E27FC236}">
                <a16:creationId xmlns:a16="http://schemas.microsoft.com/office/drawing/2014/main" id="{9E8E9802-E500-4939-8ECF-EC11660B8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EDF35417-C5AE-44B7-B73A-E2188ABA48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9B439-10FE-4849-AB8F-94FBBC615C36}" type="slidenum">
              <a:rPr lang="es-CL" smtClean="0"/>
              <a:t>‹Nº›</a:t>
            </a:fld>
            <a:endParaRPr lang="es-CL"/>
          </a:p>
        </p:txBody>
      </p:sp>
    </p:spTree>
    <p:extLst>
      <p:ext uri="{BB962C8B-B14F-4D97-AF65-F5344CB8AC3E}">
        <p14:creationId xmlns:p14="http://schemas.microsoft.com/office/powerpoint/2010/main" val="2709413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6.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1.xml"/><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2.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3.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34.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5.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3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39.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40.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41.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4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25996" y="3669191"/>
            <a:ext cx="10285072" cy="859640"/>
          </a:xfrm>
        </p:spPr>
        <p:txBody>
          <a:bodyPr>
            <a:normAutofit fontScale="90000"/>
          </a:bodyPr>
          <a:lstStyle/>
          <a:p>
            <a:pPr marL="3117773" indent="-3117773">
              <a:tabLst>
                <a:tab pos="3102956" algn="l"/>
              </a:tabLst>
            </a:pPr>
            <a:r>
              <a:rPr lang="x-none" dirty="0">
                <a:solidFill>
                  <a:schemeClr val="accent5">
                    <a:lumMod val="40000"/>
                    <a:lumOff val="60000"/>
                  </a:schemeClr>
                </a:solidFill>
              </a:rPr>
              <a:t>Capítulo 1:</a:t>
            </a:r>
            <a:r>
              <a:rPr lang="en-US" dirty="0">
                <a:solidFill>
                  <a:schemeClr val="accent5">
                    <a:lumMod val="40000"/>
                    <a:lumOff val="60000"/>
                  </a:schemeClr>
                </a:solidFill>
              </a:rPr>
              <a:t>	</a:t>
            </a:r>
            <a:r>
              <a:rPr lang="x-none" dirty="0">
                <a:solidFill>
                  <a:schemeClr val="accent5">
                    <a:lumMod val="40000"/>
                    <a:lumOff val="60000"/>
                  </a:schemeClr>
                </a:solidFill>
              </a:rPr>
              <a:t>Introducción al hardware de computadoras personales</a:t>
            </a:r>
          </a:p>
        </p:txBody>
      </p:sp>
      <p:sp>
        <p:nvSpPr>
          <p:cNvPr id="7" name="Subtitle 6"/>
          <p:cNvSpPr>
            <a:spLocks noGrp="1"/>
          </p:cNvSpPr>
          <p:nvPr>
            <p:ph type="subTitle" idx="1"/>
          </p:nvPr>
        </p:nvSpPr>
        <p:spPr>
          <a:xfrm>
            <a:off x="625996" y="5079368"/>
            <a:ext cx="3158605" cy="1202899"/>
          </a:xfrm>
        </p:spPr>
        <p:txBody>
          <a:bodyPr/>
          <a:lstStyle/>
          <a:p>
            <a:pPr rtl="0"/>
            <a:r>
              <a:rPr lang="x-none">
                <a:solidFill>
                  <a:schemeClr val="accent5">
                    <a:lumMod val="40000"/>
                    <a:lumOff val="60000"/>
                  </a:schemeClr>
                </a:solidFill>
              </a:rPr>
              <a:t>IT Essentials 7.0</a:t>
            </a:r>
          </a:p>
          <a:p>
            <a:endParaRPr lang="en-US" dirty="0"/>
          </a:p>
        </p:txBody>
      </p:sp>
      <p:pic>
        <p:nvPicPr>
          <p:cNvPr id="4" name="Imagen 3">
            <a:extLst>
              <a:ext uri="{FF2B5EF4-FFF2-40B4-BE49-F238E27FC236}">
                <a16:creationId xmlns:a16="http://schemas.microsoft.com/office/drawing/2014/main" id="{DD041065-432D-48E2-B21A-1FDD1A2BC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04" y="480444"/>
            <a:ext cx="509592" cy="693904"/>
          </a:xfrm>
          <a:prstGeom prst="rect">
            <a:avLst/>
          </a:prstGeom>
        </p:spPr>
      </p:pic>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Placas base</a:t>
            </a:r>
          </a:p>
        </p:txBody>
      </p:sp>
      <p:sp>
        <p:nvSpPr>
          <p:cNvPr id="55299" name="Rectangle 3"/>
          <p:cNvSpPr>
            <a:spLocks noGrp="1" noChangeArrowheads="1"/>
          </p:cNvSpPr>
          <p:nvPr>
            <p:ph type="body" idx="1"/>
          </p:nvPr>
        </p:nvSpPr>
        <p:spPr>
          <a:xfrm>
            <a:off x="5480911" y="1528846"/>
            <a:ext cx="6096000" cy="3504857"/>
          </a:xfrm>
        </p:spPr>
        <p:txBody>
          <a:bodyPr>
            <a:normAutofit lnSpcReduction="10000"/>
          </a:bodyPr>
          <a:lstStyle/>
          <a:p>
            <a:pPr rtl="0"/>
            <a:r>
              <a:rPr lang="x-none" sz="2267"/>
              <a:t>La placa base es la espina troncal de la computadora. </a:t>
            </a:r>
          </a:p>
          <a:p>
            <a:pPr rtl="0"/>
            <a:r>
              <a:rPr lang="x-none" sz="2267"/>
              <a:t>Es una placa de circuito impreso (PCB) que contiene los buses, o las rutas eléctricas, que interconectan los componentes electrónicos</a:t>
            </a:r>
          </a:p>
          <a:p>
            <a:pPr rtl="0"/>
            <a:r>
              <a:rPr lang="x-none" sz="2267"/>
              <a:t>Estos componentes se pueden soldar directamente a la placa base o se pueden agregar mediante sockets, ranuras de expansión y puertos.</a:t>
            </a:r>
          </a:p>
          <a:p>
            <a:pPr lvl="1"/>
            <a:endParaRPr lang="en-US" altLang="en-US" dirty="0"/>
          </a:p>
          <a:p>
            <a:pPr marL="0" indent="0">
              <a:buNone/>
            </a:pPr>
            <a:endParaRPr lang="en-CA" altLang="en-US" sz="2200" b="1" dirty="0"/>
          </a:p>
        </p:txBody>
      </p:sp>
      <p:pic>
        <p:nvPicPr>
          <p:cNvPr id="4" name="Picture 3" descr="The image shows a motherboard which is a printed circuit board." title="Motherboard">
            <a:extLst>
              <a:ext uri="{FF2B5EF4-FFF2-40B4-BE49-F238E27FC236}">
                <a16:creationId xmlns:a16="http://schemas.microsoft.com/office/drawing/2014/main" id="{D03E89BF-0C25-422C-9ED6-9BA6D057E425}"/>
              </a:ext>
            </a:extLst>
          </p:cNvPr>
          <p:cNvPicPr>
            <a:picLocks noChangeAspect="1"/>
          </p:cNvPicPr>
          <p:nvPr/>
        </p:nvPicPr>
        <p:blipFill>
          <a:blip r:embed="rId4"/>
          <a:stretch>
            <a:fillRect/>
          </a:stretch>
        </p:blipFill>
        <p:spPr>
          <a:xfrm>
            <a:off x="492898" y="1525718"/>
            <a:ext cx="4863884" cy="3504857"/>
          </a:xfrm>
          <a:prstGeom prst="rect">
            <a:avLst/>
          </a:prstGeom>
        </p:spPr>
      </p:pic>
    </p:spTree>
    <p:custDataLst>
      <p:tags r:id="rId1"/>
    </p:custDataLst>
    <p:extLst>
      <p:ext uri="{BB962C8B-B14F-4D97-AF65-F5344CB8AC3E}">
        <p14:creationId xmlns:p14="http://schemas.microsoft.com/office/powerpoint/2010/main" val="395123117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Componentes de la placa base</a:t>
            </a:r>
          </a:p>
        </p:txBody>
      </p:sp>
      <p:sp>
        <p:nvSpPr>
          <p:cNvPr id="55299" name="Rectangle 3"/>
          <p:cNvSpPr>
            <a:spLocks noGrp="1" noChangeArrowheads="1"/>
          </p:cNvSpPr>
          <p:nvPr>
            <p:ph type="body" idx="1"/>
          </p:nvPr>
        </p:nvSpPr>
        <p:spPr>
          <a:xfrm>
            <a:off x="362469" y="1287203"/>
            <a:ext cx="5733532" cy="4457316"/>
          </a:xfrm>
        </p:spPr>
        <p:txBody>
          <a:bodyPr/>
          <a:lstStyle/>
          <a:p>
            <a:pPr rtl="0"/>
            <a:r>
              <a:rPr lang="x-none" sz="2267"/>
              <a:t>Los componentes principales de una placa base incluyen: </a:t>
            </a:r>
          </a:p>
          <a:p>
            <a:pPr lvl="1" rtl="0"/>
            <a:r>
              <a:rPr lang="x-none" sz="2000"/>
              <a:t>Unidad Central de Proceso (CPU)</a:t>
            </a:r>
          </a:p>
          <a:p>
            <a:pPr lvl="1" rtl="0"/>
            <a:r>
              <a:rPr lang="x-none" sz="2000"/>
              <a:t>Memoria de acceso aleatorio (RAM) </a:t>
            </a:r>
          </a:p>
          <a:p>
            <a:pPr lvl="1" rtl="0"/>
            <a:r>
              <a:rPr lang="x-none" sz="2000"/>
              <a:t>Ranuras de expansión</a:t>
            </a:r>
          </a:p>
          <a:p>
            <a:pPr lvl="1" rtl="0"/>
            <a:r>
              <a:rPr lang="x-none" sz="2000"/>
              <a:t>Conjunto de chips</a:t>
            </a:r>
          </a:p>
          <a:p>
            <a:pPr lvl="1" rtl="0"/>
            <a:r>
              <a:rPr lang="x-none" sz="2000"/>
              <a:t>Chip del sistema básico de entrada y salida (BIOS) y chip de Interfaz de firmware unificada extensible (UEFI)</a:t>
            </a:r>
          </a:p>
          <a:p>
            <a:pPr lvl="1" rtl="0"/>
            <a:r>
              <a:rPr lang="x-none" sz="2000"/>
              <a:t>Conectores SATA</a:t>
            </a:r>
          </a:p>
          <a:p>
            <a:pPr lvl="1" rtl="0"/>
            <a:r>
              <a:rPr lang="x-none" sz="2000"/>
              <a:t>Conector USB interno</a:t>
            </a:r>
          </a:p>
          <a:p>
            <a:pPr lvl="1"/>
            <a:endParaRPr lang="en-US" altLang="en-US" dirty="0"/>
          </a:p>
          <a:p>
            <a:pPr marL="0" indent="0">
              <a:buNone/>
            </a:pPr>
            <a:endParaRPr lang="en-CA" altLang="en-US" sz="2200" b="1" dirty="0"/>
          </a:p>
        </p:txBody>
      </p:sp>
      <p:pic>
        <p:nvPicPr>
          <p:cNvPr id="6" name="Picture 5">
            <a:extLst>
              <a:ext uri="{FF2B5EF4-FFF2-40B4-BE49-F238E27FC236}">
                <a16:creationId xmlns:a16="http://schemas.microsoft.com/office/drawing/2014/main" id="{B57DE4A3-B0D8-4F8D-A9D3-D7A8CC600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167" y="1464989"/>
            <a:ext cx="5317452" cy="3677567"/>
          </a:xfrm>
          <a:prstGeom prst="rect">
            <a:avLst/>
          </a:prstGeom>
        </p:spPr>
      </p:pic>
    </p:spTree>
    <p:custDataLst>
      <p:tags r:id="rId1"/>
    </p:custDataLst>
    <p:extLst>
      <p:ext uri="{BB962C8B-B14F-4D97-AF65-F5344CB8AC3E}">
        <p14:creationId xmlns:p14="http://schemas.microsoft.com/office/powerpoint/2010/main" val="299470764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Conjunto de chips de placa base</a:t>
            </a:r>
          </a:p>
        </p:txBody>
      </p:sp>
      <p:sp>
        <p:nvSpPr>
          <p:cNvPr id="55299" name="Rectangle 3"/>
          <p:cNvSpPr>
            <a:spLocks noGrp="1" noChangeArrowheads="1"/>
          </p:cNvSpPr>
          <p:nvPr>
            <p:ph type="body" idx="1"/>
          </p:nvPr>
        </p:nvSpPr>
        <p:spPr>
          <a:xfrm>
            <a:off x="5535364" y="1065259"/>
            <a:ext cx="6472753" cy="4669085"/>
          </a:xfrm>
        </p:spPr>
        <p:txBody>
          <a:bodyPr/>
          <a:lstStyle/>
          <a:p>
            <a:pPr rtl="0"/>
            <a:r>
              <a:rPr lang="x-none" sz="2267" b="1" dirty="0"/>
              <a:t>El conjunto de chips</a:t>
            </a:r>
            <a:r>
              <a:rPr lang="x-none" sz="2267" dirty="0"/>
              <a:t> consta de los circuitos integrados en la placa base que controlan la manera en que el hardware del sistema interactúa con la CPU y la placa base.</a:t>
            </a:r>
            <a:r>
              <a:rPr lang="x-none" sz="2267" b="1" dirty="0"/>
              <a:t> </a:t>
            </a:r>
          </a:p>
          <a:p>
            <a:pPr rtl="0"/>
            <a:r>
              <a:rPr lang="x-none" sz="2267" dirty="0"/>
              <a:t>La mayoría de los conjuntos de chips corresponden a uno de los dos tipos siguientes:</a:t>
            </a:r>
          </a:p>
          <a:p>
            <a:pPr lvl="1" rtl="0"/>
            <a:r>
              <a:rPr lang="x-none" sz="2000" b="1" dirty="0"/>
              <a:t>Puente norte</a:t>
            </a:r>
            <a:r>
              <a:rPr lang="x-none" sz="2000" dirty="0"/>
              <a:t>: Controla el acceso de alta velocidad a la RAM y a la tarjeta de video</a:t>
            </a:r>
            <a:r>
              <a:rPr lang="x-none" sz="2133" dirty="0"/>
              <a:t>.</a:t>
            </a:r>
          </a:p>
          <a:p>
            <a:pPr lvl="1" rtl="0"/>
            <a:r>
              <a:rPr lang="x-none" sz="2000" b="1" dirty="0"/>
              <a:t>Puente sur</a:t>
            </a:r>
            <a:r>
              <a:rPr lang="x-none" sz="2000" dirty="0"/>
              <a:t>: Permite la comunicación de la CPU con dispositivos de menor velocidad, entre ellos, discos duros, puertos de bus serial universal (USB) y ranuras de expansión.</a:t>
            </a:r>
          </a:p>
          <a:p>
            <a:pPr lvl="1"/>
            <a:endParaRPr lang="en-US" altLang="en-US" dirty="0"/>
          </a:p>
          <a:p>
            <a:pPr marL="0" indent="0">
              <a:buNone/>
            </a:pPr>
            <a:endParaRPr lang="en-CA" altLang="en-US" sz="2200" b="1" dirty="0"/>
          </a:p>
        </p:txBody>
      </p:sp>
      <p:pic>
        <p:nvPicPr>
          <p:cNvPr id="6" name="Picture 5">
            <a:extLst>
              <a:ext uri="{FF2B5EF4-FFF2-40B4-BE49-F238E27FC236}">
                <a16:creationId xmlns:a16="http://schemas.microsoft.com/office/drawing/2014/main" id="{08014243-7F8C-49D7-A7E5-209A10E31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53" y="1590740"/>
            <a:ext cx="5170559" cy="3203145"/>
          </a:xfrm>
          <a:prstGeom prst="rect">
            <a:avLst/>
          </a:prstGeom>
        </p:spPr>
      </p:pic>
    </p:spTree>
    <p:custDataLst>
      <p:tags r:id="rId1"/>
    </p:custDataLst>
    <p:extLst>
      <p:ext uri="{BB962C8B-B14F-4D97-AF65-F5344CB8AC3E}">
        <p14:creationId xmlns:p14="http://schemas.microsoft.com/office/powerpoint/2010/main" val="349779162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Factores de forma de placa base</a:t>
            </a:r>
          </a:p>
        </p:txBody>
      </p:sp>
      <p:sp>
        <p:nvSpPr>
          <p:cNvPr id="55299" name="Rectangle 3"/>
          <p:cNvSpPr>
            <a:spLocks noGrp="1" noChangeArrowheads="1"/>
          </p:cNvSpPr>
          <p:nvPr>
            <p:ph type="body" idx="1"/>
          </p:nvPr>
        </p:nvSpPr>
        <p:spPr>
          <a:xfrm>
            <a:off x="362468" y="1067360"/>
            <a:ext cx="11620840" cy="1381857"/>
          </a:xfrm>
        </p:spPr>
        <p:txBody>
          <a:bodyPr/>
          <a:lstStyle/>
          <a:p>
            <a:pPr rtl="0"/>
            <a:r>
              <a:rPr lang="x-none" sz="2133" dirty="0"/>
              <a:t>El factor de forma de las placas base se refiere al tamaño y la forma de la placa.</a:t>
            </a:r>
          </a:p>
          <a:p>
            <a:pPr rtl="0"/>
            <a:r>
              <a:rPr lang="x-none" sz="2133" dirty="0"/>
              <a:t>Existen tres factores de forma comunes para las placas base:</a:t>
            </a:r>
            <a:r>
              <a:rPr lang="x-none" sz="2133" b="1" dirty="0"/>
              <a:t> Advanced Technology eXtended </a:t>
            </a:r>
            <a:r>
              <a:rPr lang="x-none" sz="2133" dirty="0"/>
              <a:t>(ATX), </a:t>
            </a:r>
            <a:r>
              <a:rPr lang="x-none" sz="2133" b="1" dirty="0"/>
              <a:t>Micro-ATX</a:t>
            </a:r>
            <a:r>
              <a:rPr lang="x-none" sz="2133" dirty="0"/>
              <a:t> e </a:t>
            </a:r>
            <a:r>
              <a:rPr lang="x-none" sz="2133" b="1" dirty="0"/>
              <a:t>ITX</a:t>
            </a:r>
            <a:r>
              <a:rPr lang="x-none" sz="2133" dirty="0"/>
              <a:t>.</a:t>
            </a:r>
          </a:p>
        </p:txBody>
      </p:sp>
      <p:sp>
        <p:nvSpPr>
          <p:cNvPr id="4" name="TextBox 3">
            <a:extLst>
              <a:ext uri="{FF2B5EF4-FFF2-40B4-BE49-F238E27FC236}">
                <a16:creationId xmlns:a16="http://schemas.microsoft.com/office/drawing/2014/main" id="{70835A92-47D3-4B52-BE55-CCA494DB4652}"/>
              </a:ext>
            </a:extLst>
          </p:cNvPr>
          <p:cNvSpPr txBox="1"/>
          <p:nvPr/>
        </p:nvSpPr>
        <p:spPr>
          <a:xfrm>
            <a:off x="142791" y="5169291"/>
            <a:ext cx="11758139" cy="1077026"/>
          </a:xfrm>
          <a:prstGeom prst="rect">
            <a:avLst/>
          </a:prstGeom>
          <a:noFill/>
        </p:spPr>
        <p:txBody>
          <a:bodyPr wrap="square" rtlCol="0">
            <a:spAutoFit/>
          </a:bodyPr>
          <a:lstStyle/>
          <a:p>
            <a:pPr algn="ctr" rtl="0"/>
            <a:r>
              <a:rPr lang="x-none" sz="2133" b="1" dirty="0">
                <a:solidFill>
                  <a:srgbClr val="000000"/>
                </a:solidFill>
                <a:ea typeface="ＭＳ Ｐゴシック" charset="0"/>
              </a:rPr>
              <a:t>La opción de factor de forma de la placa base determina cómo se conectan los componentes individuales a ella, el tipo de fuente de alimentación necesaria y la forma del gabinete de la computadora.</a:t>
            </a:r>
          </a:p>
        </p:txBody>
      </p:sp>
      <p:pic>
        <p:nvPicPr>
          <p:cNvPr id="3" name="Picture 2">
            <a:extLst>
              <a:ext uri="{FF2B5EF4-FFF2-40B4-BE49-F238E27FC236}">
                <a16:creationId xmlns:a16="http://schemas.microsoft.com/office/drawing/2014/main" id="{6F7AA2B2-8B2B-413B-83A9-C66049523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649" y="2398951"/>
            <a:ext cx="7824479" cy="2743437"/>
          </a:xfrm>
          <a:prstGeom prst="rect">
            <a:avLst/>
          </a:prstGeom>
        </p:spPr>
      </p:pic>
    </p:spTree>
    <p:custDataLst>
      <p:tags r:id="rId1"/>
    </p:custDataLst>
    <p:extLst>
      <p:ext uri="{BB962C8B-B14F-4D97-AF65-F5344CB8AC3E}">
        <p14:creationId xmlns:p14="http://schemas.microsoft.com/office/powerpoint/2010/main" val="382040625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la PC</a:t>
            </a:r>
            <a:br>
              <a:rPr lang="en-US" altLang="en-US" sz="2133" dirty="0"/>
            </a:br>
            <a:r>
              <a:rPr lang="x-none"/>
              <a:t>¿Qué es la CPU?</a:t>
            </a:r>
          </a:p>
        </p:txBody>
      </p:sp>
      <p:sp>
        <p:nvSpPr>
          <p:cNvPr id="55299" name="Rectangle 3"/>
          <p:cNvSpPr>
            <a:spLocks noGrp="1" noChangeArrowheads="1"/>
          </p:cNvSpPr>
          <p:nvPr>
            <p:ph type="body" idx="1"/>
          </p:nvPr>
        </p:nvSpPr>
        <p:spPr>
          <a:xfrm>
            <a:off x="362467" y="1067359"/>
            <a:ext cx="11829532" cy="1206284"/>
          </a:xfrm>
        </p:spPr>
        <p:txBody>
          <a:bodyPr/>
          <a:lstStyle/>
          <a:p>
            <a:pPr rtl="0"/>
            <a:r>
              <a:rPr lang="x-none" sz="2133" dirty="0"/>
              <a:t>La unidad de procesamiento central (CPU) es responsable de interpretar y ejecutar los comandos</a:t>
            </a:r>
            <a:r>
              <a:rPr lang="x-none" sz="2267" dirty="0"/>
              <a:t>.</a:t>
            </a:r>
          </a:p>
          <a:p>
            <a:pPr rtl="0"/>
            <a:r>
              <a:rPr lang="x-none" sz="2133" dirty="0"/>
              <a:t>La CPU es un pequeño microchip que reside dentro de un paquete de CPU</a:t>
            </a:r>
            <a:r>
              <a:rPr lang="x-none" dirty="0"/>
              <a:t>.</a:t>
            </a:r>
          </a:p>
        </p:txBody>
      </p:sp>
      <p:sp>
        <p:nvSpPr>
          <p:cNvPr id="11" name="Rectangle 4">
            <a:extLst>
              <a:ext uri="{FF2B5EF4-FFF2-40B4-BE49-F238E27FC236}">
                <a16:creationId xmlns:a16="http://schemas.microsoft.com/office/drawing/2014/main" id="{49F11C45-6557-4CFD-BF9F-33B68EFAC668}"/>
              </a:ext>
            </a:extLst>
          </p:cNvPr>
          <p:cNvSpPr txBox="1">
            <a:spLocks noChangeArrowheads="1"/>
          </p:cNvSpPr>
          <p:nvPr/>
        </p:nvSpPr>
        <p:spPr bwMode="auto">
          <a:xfrm>
            <a:off x="372866" y="2489709"/>
            <a:ext cx="7683113" cy="344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dirty="0"/>
              <a:t>El socket de la CPU es la conexión entre la placa base y el procesador</a:t>
            </a:r>
            <a:r>
              <a:rPr lang="x-none" sz="2267" dirty="0"/>
              <a:t>.</a:t>
            </a:r>
          </a:p>
          <a:p>
            <a:pPr rtl="0"/>
            <a:r>
              <a:rPr lang="x-none" sz="2133" dirty="0"/>
              <a:t>Los paquetes de procesadores y los sockets de CPU modernos se basan en las siguientes arquitecturas:</a:t>
            </a:r>
          </a:p>
          <a:p>
            <a:pPr lvl="1" rtl="0"/>
            <a:r>
              <a:rPr lang="x-none" sz="1867" b="1" dirty="0"/>
              <a:t>Matriz de pines en cuadrícula (PGA, Pin Grid Array)</a:t>
            </a:r>
            <a:r>
              <a:rPr lang="x-none" sz="1867" dirty="0"/>
              <a:t>: los pines se encuentran en la parte inferior del paquete de procesador, que se inserta en el socket de la CPU de la placa base.</a:t>
            </a:r>
          </a:p>
          <a:p>
            <a:pPr lvl="1" rtl="0"/>
            <a:r>
              <a:rPr lang="x-none" sz="1867" b="1" dirty="0"/>
              <a:t>Matriz de contactos en cuadrícula (LGA, Land Grid Array)</a:t>
            </a:r>
            <a:r>
              <a:rPr lang="x-none" sz="1867" dirty="0"/>
              <a:t>: los pines se encuentran en el socket y no en el procesador.</a:t>
            </a:r>
          </a:p>
        </p:txBody>
      </p:sp>
      <p:pic>
        <p:nvPicPr>
          <p:cNvPr id="5" name="Picture 4" descr="A pin grid array (PGA) central processing unit and the motherboard socket that it fits into." title="PGA">
            <a:extLst>
              <a:ext uri="{FF2B5EF4-FFF2-40B4-BE49-F238E27FC236}">
                <a16:creationId xmlns:a16="http://schemas.microsoft.com/office/drawing/2014/main" id="{A59E86FB-D72E-4A0B-8A1D-6579100DA174}"/>
              </a:ext>
            </a:extLst>
          </p:cNvPr>
          <p:cNvPicPr>
            <a:picLocks noChangeAspect="1"/>
          </p:cNvPicPr>
          <p:nvPr/>
        </p:nvPicPr>
        <p:blipFill>
          <a:blip r:embed="rId4"/>
          <a:stretch>
            <a:fillRect/>
          </a:stretch>
        </p:blipFill>
        <p:spPr>
          <a:xfrm>
            <a:off x="8506357" y="2399614"/>
            <a:ext cx="3038103" cy="1589887"/>
          </a:xfrm>
          <a:prstGeom prst="rect">
            <a:avLst/>
          </a:prstGeom>
        </p:spPr>
      </p:pic>
      <p:pic>
        <p:nvPicPr>
          <p:cNvPr id="10" name="Picture 9" descr="A land grid array (LGA) central processing unit and the motherboard socket that it fits into." title="LGA">
            <a:extLst>
              <a:ext uri="{FF2B5EF4-FFF2-40B4-BE49-F238E27FC236}">
                <a16:creationId xmlns:a16="http://schemas.microsoft.com/office/drawing/2014/main" id="{33E4869B-3572-4A8A-A6AC-0E13655DEAC5}"/>
              </a:ext>
            </a:extLst>
          </p:cNvPr>
          <p:cNvPicPr>
            <a:picLocks noChangeAspect="1"/>
          </p:cNvPicPr>
          <p:nvPr/>
        </p:nvPicPr>
        <p:blipFill>
          <a:blip r:embed="rId5"/>
          <a:stretch>
            <a:fillRect/>
          </a:stretch>
        </p:blipFill>
        <p:spPr>
          <a:xfrm>
            <a:off x="7961955" y="4298961"/>
            <a:ext cx="2792632" cy="1956072"/>
          </a:xfrm>
          <a:prstGeom prst="rect">
            <a:avLst/>
          </a:prstGeom>
        </p:spPr>
      </p:pic>
    </p:spTree>
    <p:custDataLst>
      <p:tags r:id="rId1"/>
    </p:custDataLst>
    <p:extLst>
      <p:ext uri="{BB962C8B-B14F-4D97-AF65-F5344CB8AC3E}">
        <p14:creationId xmlns:p14="http://schemas.microsoft.com/office/powerpoint/2010/main" val="264819157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PC</a:t>
            </a:r>
            <a:br>
              <a:rPr lang="en-US" altLang="en-US" sz="2133" dirty="0"/>
            </a:br>
            <a:r>
              <a:rPr lang="x-none"/>
              <a:t>Sistemas de refrigeración</a:t>
            </a:r>
          </a:p>
        </p:txBody>
      </p:sp>
      <p:sp>
        <p:nvSpPr>
          <p:cNvPr id="55299" name="Rectangle 3"/>
          <p:cNvSpPr>
            <a:spLocks noGrp="1" noChangeArrowheads="1"/>
          </p:cNvSpPr>
          <p:nvPr>
            <p:ph type="body" idx="1"/>
          </p:nvPr>
        </p:nvSpPr>
        <p:spPr>
          <a:xfrm>
            <a:off x="362467" y="1067359"/>
            <a:ext cx="11829533" cy="1206284"/>
          </a:xfrm>
        </p:spPr>
        <p:txBody>
          <a:bodyPr/>
          <a:lstStyle/>
          <a:p>
            <a:pPr rtl="0"/>
            <a:r>
              <a:rPr lang="x-none" sz="2133" dirty="0"/>
              <a:t>Los componentes de la PC funcionan mejor cuando se los mantiene refrigerados.</a:t>
            </a:r>
          </a:p>
          <a:p>
            <a:pPr rtl="0"/>
            <a:r>
              <a:rPr lang="x-none" sz="2133" dirty="0"/>
              <a:t>Las computadoras se mantienen ventiladas mediante soluciones de refrigeración activas y pasivas.</a:t>
            </a:r>
          </a:p>
        </p:txBody>
      </p:sp>
      <p:sp>
        <p:nvSpPr>
          <p:cNvPr id="11" name="Rectangle 4">
            <a:extLst>
              <a:ext uri="{FF2B5EF4-FFF2-40B4-BE49-F238E27FC236}">
                <a16:creationId xmlns:a16="http://schemas.microsoft.com/office/drawing/2014/main" id="{49F11C45-6557-4CFD-BF9F-33B68EFAC668}"/>
              </a:ext>
            </a:extLst>
          </p:cNvPr>
          <p:cNvSpPr txBox="1">
            <a:spLocks noChangeArrowheads="1"/>
          </p:cNvSpPr>
          <p:nvPr/>
        </p:nvSpPr>
        <p:spPr bwMode="auto">
          <a:xfrm>
            <a:off x="362468" y="2507551"/>
            <a:ext cx="8385523" cy="56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dirty="0"/>
              <a:t>Las soluciones activas requieren alimentación; las soluciones pasivas no.</a:t>
            </a:r>
          </a:p>
        </p:txBody>
      </p:sp>
      <p:sp>
        <p:nvSpPr>
          <p:cNvPr id="12" name="Rectangle 5">
            <a:extLst>
              <a:ext uri="{FF2B5EF4-FFF2-40B4-BE49-F238E27FC236}">
                <a16:creationId xmlns:a16="http://schemas.microsoft.com/office/drawing/2014/main" id="{1EAAA2A6-31F0-4070-8BB0-E2A90031408B}"/>
              </a:ext>
            </a:extLst>
          </p:cNvPr>
          <p:cNvSpPr txBox="1">
            <a:spLocks noChangeArrowheads="1"/>
          </p:cNvSpPr>
          <p:nvPr/>
        </p:nvSpPr>
        <p:spPr bwMode="auto">
          <a:xfrm>
            <a:off x="395106" y="3429001"/>
            <a:ext cx="5901521" cy="292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dirty="0"/>
              <a:t>Por lo general, las soluciones pasivas para la refrigeración implican la reducción de la velocidad a la que funciona un componente o la incorporación de receptores de calor en los chips informáticos.</a:t>
            </a:r>
          </a:p>
          <a:p>
            <a:pPr rtl="0"/>
            <a:r>
              <a:rPr lang="x-none" sz="2133" dirty="0"/>
              <a:t>Un ventilador de gabinete se considera refrigeración activa.</a:t>
            </a:r>
          </a:p>
        </p:txBody>
      </p:sp>
      <p:pic>
        <p:nvPicPr>
          <p:cNvPr id="6" name="Picture 5">
            <a:extLst>
              <a:ext uri="{FF2B5EF4-FFF2-40B4-BE49-F238E27FC236}">
                <a16:creationId xmlns:a16="http://schemas.microsoft.com/office/drawing/2014/main" id="{926224E4-9B8C-4A44-BB4A-6129D8F7B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904" y="3646697"/>
            <a:ext cx="2647448" cy="2143945"/>
          </a:xfrm>
          <a:prstGeom prst="rect">
            <a:avLst/>
          </a:prstGeom>
        </p:spPr>
      </p:pic>
      <p:pic>
        <p:nvPicPr>
          <p:cNvPr id="3" name="Picture 2">
            <a:extLst>
              <a:ext uri="{FF2B5EF4-FFF2-40B4-BE49-F238E27FC236}">
                <a16:creationId xmlns:a16="http://schemas.microsoft.com/office/drawing/2014/main" id="{AB9172A9-EF7A-4149-B6AF-80AC8ED65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6324" y="2189481"/>
            <a:ext cx="2712665" cy="3160033"/>
          </a:xfrm>
          <a:prstGeom prst="rect">
            <a:avLst/>
          </a:prstGeom>
        </p:spPr>
      </p:pic>
    </p:spTree>
    <p:custDataLst>
      <p:tags r:id="rId1"/>
    </p:custDataLst>
    <p:extLst>
      <p:ext uri="{BB962C8B-B14F-4D97-AF65-F5344CB8AC3E}">
        <p14:creationId xmlns:p14="http://schemas.microsoft.com/office/powerpoint/2010/main" val="370852601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Tipos de memoria</a:t>
            </a:r>
          </a:p>
        </p:txBody>
      </p:sp>
      <p:sp>
        <p:nvSpPr>
          <p:cNvPr id="55299" name="Rectangle 3"/>
          <p:cNvSpPr>
            <a:spLocks noGrp="1" noChangeArrowheads="1"/>
          </p:cNvSpPr>
          <p:nvPr>
            <p:ph type="body" idx="1"/>
          </p:nvPr>
        </p:nvSpPr>
        <p:spPr>
          <a:xfrm>
            <a:off x="362467" y="1287205"/>
            <a:ext cx="11829533" cy="2238591"/>
          </a:xfrm>
        </p:spPr>
        <p:txBody>
          <a:bodyPr/>
          <a:lstStyle/>
          <a:p>
            <a:pPr rtl="0"/>
            <a:r>
              <a:rPr lang="x-none" sz="2267" dirty="0"/>
              <a:t>Una computadora puede usar diferentes tipos de chips de memoria.</a:t>
            </a:r>
          </a:p>
          <a:p>
            <a:pPr rtl="0"/>
            <a:r>
              <a:rPr lang="x-none" sz="2267" dirty="0"/>
              <a:t>Todos los chips de memoria almacenan los datos en forma de bytes. </a:t>
            </a:r>
          </a:p>
          <a:p>
            <a:pPr lvl="1" rtl="0"/>
            <a:r>
              <a:rPr lang="x-none" sz="2133" dirty="0"/>
              <a:t>Un byte es un bloque de ocho bits almacenados como un 0 o un 1 en el chip de memoria.</a:t>
            </a:r>
          </a:p>
          <a:p>
            <a:pPr rtl="0"/>
            <a:r>
              <a:rPr lang="x-none" sz="2267" b="1" dirty="0"/>
              <a:t>Memoria de solo lectura </a:t>
            </a:r>
            <a:r>
              <a:rPr lang="x-none" sz="2267" dirty="0"/>
              <a:t>(ROM): como chip de ROM.</a:t>
            </a:r>
          </a:p>
        </p:txBody>
      </p:sp>
      <p:sp>
        <p:nvSpPr>
          <p:cNvPr id="7" name="Rectangle 4">
            <a:extLst>
              <a:ext uri="{FF2B5EF4-FFF2-40B4-BE49-F238E27FC236}">
                <a16:creationId xmlns:a16="http://schemas.microsoft.com/office/drawing/2014/main" id="{2375BCB7-2385-4993-A57D-714EB36A0AC9}"/>
              </a:ext>
            </a:extLst>
          </p:cNvPr>
          <p:cNvSpPr txBox="1">
            <a:spLocks noChangeArrowheads="1"/>
          </p:cNvSpPr>
          <p:nvPr/>
        </p:nvSpPr>
        <p:spPr bwMode="auto">
          <a:xfrm>
            <a:off x="362466" y="3310248"/>
            <a:ext cx="7986740" cy="278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b="1" spc="-40" dirty="0"/>
              <a:t>La memoria de acceso aleatorio</a:t>
            </a:r>
            <a:r>
              <a:rPr lang="en-US" sz="2267" b="1" spc="-40" dirty="0"/>
              <a:t> </a:t>
            </a:r>
            <a:r>
              <a:rPr lang="x-none" sz="2267" spc="-40" dirty="0"/>
              <a:t>(RAM) es el área de almacenamiento de trabajo temporal de datos y programas a los que accede la CPU. La memoria RAM es volátil.</a:t>
            </a:r>
          </a:p>
          <a:p>
            <a:pPr rtl="0"/>
            <a:r>
              <a:rPr lang="x-none" sz="2267" dirty="0"/>
              <a:t>Agregar más RAM en una computadora mejora el rendimiento del sistema. Sin embargo, la cantidad máxima de RAM que se puede instalar depende de la placa base.</a:t>
            </a:r>
          </a:p>
          <a:p>
            <a:pPr marL="0" indent="0">
              <a:buNone/>
            </a:pPr>
            <a:endParaRPr lang="en-US" altLang="en-US" sz="2200" b="1" dirty="0"/>
          </a:p>
        </p:txBody>
      </p:sp>
      <p:pic>
        <p:nvPicPr>
          <p:cNvPr id="3" name="Picture 2" descr="The image shows different types of memory chips." title="Memory chips">
            <a:extLst>
              <a:ext uri="{FF2B5EF4-FFF2-40B4-BE49-F238E27FC236}">
                <a16:creationId xmlns:a16="http://schemas.microsoft.com/office/drawing/2014/main" id="{3CCC945E-411F-419F-971A-28A0A47DD32F}"/>
              </a:ext>
            </a:extLst>
          </p:cNvPr>
          <p:cNvPicPr>
            <a:picLocks noChangeAspect="1"/>
          </p:cNvPicPr>
          <p:nvPr/>
        </p:nvPicPr>
        <p:blipFill>
          <a:blip r:embed="rId4"/>
          <a:stretch>
            <a:fillRect/>
          </a:stretch>
        </p:blipFill>
        <p:spPr>
          <a:xfrm>
            <a:off x="8228255" y="2897930"/>
            <a:ext cx="3724876" cy="2684101"/>
          </a:xfrm>
          <a:prstGeom prst="rect">
            <a:avLst/>
          </a:prstGeom>
        </p:spPr>
      </p:pic>
    </p:spTree>
    <p:custDataLst>
      <p:tags r:id="rId1"/>
    </p:custDataLst>
    <p:extLst>
      <p:ext uri="{BB962C8B-B14F-4D97-AF65-F5344CB8AC3E}">
        <p14:creationId xmlns:p14="http://schemas.microsoft.com/office/powerpoint/2010/main" val="349948823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Tipos de ROM</a:t>
            </a:r>
          </a:p>
        </p:txBody>
      </p:sp>
      <p:sp>
        <p:nvSpPr>
          <p:cNvPr id="55299" name="Rectangle 3"/>
          <p:cNvSpPr>
            <a:spLocks noGrp="1" noChangeArrowheads="1"/>
          </p:cNvSpPr>
          <p:nvPr>
            <p:ph type="body" idx="1"/>
          </p:nvPr>
        </p:nvSpPr>
        <p:spPr>
          <a:xfrm>
            <a:off x="362468" y="1287205"/>
            <a:ext cx="8233664" cy="2238591"/>
          </a:xfrm>
        </p:spPr>
        <p:txBody>
          <a:bodyPr/>
          <a:lstStyle/>
          <a:p>
            <a:pPr rtl="0"/>
            <a:r>
              <a:rPr lang="x-none" sz="2267" dirty="0"/>
              <a:t>Los tipos de memoria de solo lectura (ROM) incluyen:</a:t>
            </a:r>
          </a:p>
          <a:p>
            <a:pPr lvl="1" rtl="0"/>
            <a:r>
              <a:rPr lang="x-none" sz="2133" dirty="0"/>
              <a:t>Chips de ROM.</a:t>
            </a:r>
          </a:p>
          <a:p>
            <a:pPr lvl="1" rtl="0"/>
            <a:r>
              <a:rPr lang="x-none" sz="2133" dirty="0"/>
              <a:t>Chips de PROM.</a:t>
            </a:r>
          </a:p>
          <a:p>
            <a:pPr lvl="1" rtl="0"/>
            <a:r>
              <a:rPr lang="x-none" sz="2133" dirty="0"/>
              <a:t>Chips de EPROM</a:t>
            </a:r>
          </a:p>
          <a:p>
            <a:pPr lvl="1" rtl="0"/>
            <a:r>
              <a:rPr lang="x-none" sz="2133" dirty="0"/>
              <a:t>Chips de EEPROM.</a:t>
            </a:r>
          </a:p>
        </p:txBody>
      </p:sp>
      <p:pic>
        <p:nvPicPr>
          <p:cNvPr id="6" name="Picture 5">
            <a:extLst>
              <a:ext uri="{FF2B5EF4-FFF2-40B4-BE49-F238E27FC236}">
                <a16:creationId xmlns:a16="http://schemas.microsoft.com/office/drawing/2014/main" id="{E1A7A6BB-83A4-49A5-940B-54609A155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335" y="3612508"/>
            <a:ext cx="7468247" cy="1592792"/>
          </a:xfrm>
          <a:prstGeom prst="rect">
            <a:avLst/>
          </a:prstGeom>
        </p:spPr>
      </p:pic>
    </p:spTree>
    <p:custDataLst>
      <p:tags r:id="rId1"/>
    </p:custDataLst>
    <p:extLst>
      <p:ext uri="{BB962C8B-B14F-4D97-AF65-F5344CB8AC3E}">
        <p14:creationId xmlns:p14="http://schemas.microsoft.com/office/powerpoint/2010/main" val="90641219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Tipos de RAM</a:t>
            </a:r>
          </a:p>
        </p:txBody>
      </p:sp>
      <p:sp>
        <p:nvSpPr>
          <p:cNvPr id="55299" name="Rectangle 3"/>
          <p:cNvSpPr>
            <a:spLocks noGrp="1" noChangeArrowheads="1"/>
          </p:cNvSpPr>
          <p:nvPr>
            <p:ph type="body" idx="1"/>
          </p:nvPr>
        </p:nvSpPr>
        <p:spPr>
          <a:xfrm>
            <a:off x="362465" y="1287205"/>
            <a:ext cx="11165920" cy="4512233"/>
          </a:xfrm>
        </p:spPr>
        <p:txBody>
          <a:bodyPr/>
          <a:lstStyle/>
          <a:p>
            <a:pPr rtl="0"/>
            <a:r>
              <a:rPr lang="x-none" sz="2267" dirty="0"/>
              <a:t>Entre los tipos de memoria de acceso aleatorio (RAM) se incluyen:</a:t>
            </a:r>
          </a:p>
          <a:p>
            <a:pPr lvl="1" rtl="0"/>
            <a:r>
              <a:rPr lang="x-none" sz="2133" dirty="0"/>
              <a:t>RAM dinámica (DRAM)</a:t>
            </a:r>
          </a:p>
          <a:p>
            <a:pPr lvl="1" rtl="0"/>
            <a:r>
              <a:rPr lang="x-none" sz="2133" dirty="0"/>
              <a:t>RAM estática (SRAM)</a:t>
            </a:r>
          </a:p>
          <a:p>
            <a:pPr lvl="1" rtl="0"/>
            <a:r>
              <a:rPr lang="x-none" sz="2133" dirty="0"/>
              <a:t>RAM dinámica sincrónica (SDRAM)</a:t>
            </a:r>
          </a:p>
          <a:p>
            <a:pPr lvl="1" rtl="0"/>
            <a:r>
              <a:rPr lang="x-none" sz="2133" dirty="0"/>
              <a:t>RAM dinámica sincrónica de doble velocidad de datos (DDR SDRAM)</a:t>
            </a:r>
          </a:p>
          <a:p>
            <a:pPr lvl="1" rtl="0"/>
            <a:r>
              <a:rPr lang="x-none" sz="2133" dirty="0"/>
              <a:t>RAM dinámica sincrónica DDR2 (DDR2 SDRAM)</a:t>
            </a:r>
          </a:p>
          <a:p>
            <a:pPr lvl="1" rtl="0"/>
            <a:r>
              <a:rPr lang="x-none" sz="2133" dirty="0"/>
              <a:t>RAM dinámica sincrónica DDR3 (DDR3 SDRAM)</a:t>
            </a:r>
          </a:p>
          <a:p>
            <a:pPr lvl="1" rtl="0"/>
            <a:r>
              <a:rPr lang="x-none" sz="2133" dirty="0"/>
              <a:t>RAM dinámica sincrónica DDR4 (DDR4 SDRAM)</a:t>
            </a:r>
          </a:p>
          <a:p>
            <a:pPr lvl="1" rtl="0"/>
            <a:r>
              <a:rPr lang="x-none" sz="2133" dirty="0"/>
              <a:t>RAM dinámica sincrónica GDDR (GDDR SDRAM)</a:t>
            </a:r>
          </a:p>
          <a:p>
            <a:pPr lvl="1"/>
            <a:endParaRPr lang="en-US" altLang="en-US" sz="2133" dirty="0"/>
          </a:p>
        </p:txBody>
      </p:sp>
    </p:spTree>
    <p:custDataLst>
      <p:tags r:id="rId1"/>
    </p:custDataLst>
    <p:extLst>
      <p:ext uri="{BB962C8B-B14F-4D97-AF65-F5344CB8AC3E}">
        <p14:creationId xmlns:p14="http://schemas.microsoft.com/office/powerpoint/2010/main" val="249469306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Módulos de memoria</a:t>
            </a:r>
          </a:p>
        </p:txBody>
      </p:sp>
      <p:sp>
        <p:nvSpPr>
          <p:cNvPr id="55299" name="Rectangle 3"/>
          <p:cNvSpPr>
            <a:spLocks noGrp="1" noChangeArrowheads="1"/>
          </p:cNvSpPr>
          <p:nvPr>
            <p:ph type="body" idx="1"/>
          </p:nvPr>
        </p:nvSpPr>
        <p:spPr>
          <a:xfrm>
            <a:off x="281717" y="1115584"/>
            <a:ext cx="9564481" cy="2020901"/>
          </a:xfrm>
        </p:spPr>
        <p:txBody>
          <a:bodyPr>
            <a:normAutofit lnSpcReduction="10000"/>
          </a:bodyPr>
          <a:lstStyle/>
          <a:p>
            <a:pPr rtl="0"/>
            <a:r>
              <a:rPr lang="x-none" sz="2267" dirty="0"/>
              <a:t>Los chips de memoria se sueldan a una placa de circuito para crear un módulo de memoria que luego se ubica en una ranura de memoria de la placa base.</a:t>
            </a:r>
          </a:p>
          <a:p>
            <a:pPr rtl="0"/>
            <a:r>
              <a:rPr lang="x-none" sz="2267" dirty="0"/>
              <a:t>Los diferentes tipos de módulos de memoria incluyen: </a:t>
            </a:r>
            <a:r>
              <a:rPr lang="x-none" sz="2267" b="1" dirty="0"/>
              <a:t>DIP</a:t>
            </a:r>
            <a:r>
              <a:rPr lang="x-none" sz="2267" dirty="0"/>
              <a:t>, </a:t>
            </a:r>
            <a:r>
              <a:rPr lang="x-none" sz="2267" b="1" dirty="0"/>
              <a:t>SIMM</a:t>
            </a:r>
            <a:r>
              <a:rPr lang="x-none" sz="2267" dirty="0"/>
              <a:t>, </a:t>
            </a:r>
            <a:r>
              <a:rPr lang="x-none" sz="2267" b="1" dirty="0"/>
              <a:t>memoria DIMM</a:t>
            </a:r>
            <a:r>
              <a:rPr lang="x-none" sz="2267" dirty="0"/>
              <a:t>y </a:t>
            </a:r>
            <a:r>
              <a:rPr lang="x-none" sz="2267" b="1" dirty="0"/>
              <a:t>SODIMM</a:t>
            </a:r>
            <a:r>
              <a:rPr lang="x-none" sz="2267" dirty="0"/>
              <a:t>.</a:t>
            </a:r>
          </a:p>
        </p:txBody>
      </p:sp>
      <p:sp>
        <p:nvSpPr>
          <p:cNvPr id="10" name="Rectangle 4">
            <a:extLst>
              <a:ext uri="{FF2B5EF4-FFF2-40B4-BE49-F238E27FC236}">
                <a16:creationId xmlns:a16="http://schemas.microsoft.com/office/drawing/2014/main" id="{A4C79769-4F5A-4AB3-AA6B-595AF66BEC74}"/>
              </a:ext>
            </a:extLst>
          </p:cNvPr>
          <p:cNvSpPr txBox="1">
            <a:spLocks noChangeArrowheads="1"/>
          </p:cNvSpPr>
          <p:nvPr/>
        </p:nvSpPr>
        <p:spPr bwMode="auto">
          <a:xfrm>
            <a:off x="281718" y="3308104"/>
            <a:ext cx="10305261" cy="170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La velocidad de la memoria tiene impacto directo en cuántos datos puede procesar un procesador en un período de tiempo determinado.</a:t>
            </a:r>
          </a:p>
          <a:p>
            <a:pPr rtl="0"/>
            <a:r>
              <a:rPr lang="x-none" sz="2267" dirty="0"/>
              <a:t>La memoria más rápida suele ser la RAM estática (SRAM) que se utiliza como memoria caché.</a:t>
            </a:r>
          </a:p>
        </p:txBody>
      </p:sp>
      <p:pic>
        <p:nvPicPr>
          <p:cNvPr id="7" name="Picture 6">
            <a:extLst>
              <a:ext uri="{FF2B5EF4-FFF2-40B4-BE49-F238E27FC236}">
                <a16:creationId xmlns:a16="http://schemas.microsoft.com/office/drawing/2014/main" id="{FCE31479-E9C4-4BF9-A391-010388829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4148" y="4785268"/>
            <a:ext cx="5944115" cy="1329497"/>
          </a:xfrm>
          <a:prstGeom prst="rect">
            <a:avLst/>
          </a:prstGeom>
        </p:spPr>
      </p:pic>
    </p:spTree>
    <p:custDataLst>
      <p:tags r:id="rId1"/>
    </p:custDataLst>
    <p:extLst>
      <p:ext uri="{BB962C8B-B14F-4D97-AF65-F5344CB8AC3E}">
        <p14:creationId xmlns:p14="http://schemas.microsoft.com/office/powerpoint/2010/main" val="321839468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233" y="1220546"/>
            <a:ext cx="10130723" cy="2403188"/>
          </a:xfrm>
        </p:spPr>
        <p:txBody>
          <a:bodyPr/>
          <a:lstStyle/>
          <a:p>
            <a:pPr rtl="0"/>
            <a:r>
              <a:rPr lang="x-none">
                <a:solidFill>
                  <a:schemeClr val="accent5">
                    <a:lumMod val="40000"/>
                    <a:lumOff val="60000"/>
                  </a:schemeClr>
                </a:solidFill>
              </a:rPr>
              <a:t>1.1 Computadora personal</a:t>
            </a:r>
          </a:p>
        </p:txBody>
      </p:sp>
      <p:pic>
        <p:nvPicPr>
          <p:cNvPr id="4" name="Imagen 3">
            <a:extLst>
              <a:ext uri="{FF2B5EF4-FFF2-40B4-BE49-F238E27FC236}">
                <a16:creationId xmlns:a16="http://schemas.microsoft.com/office/drawing/2014/main" id="{E042D4AE-9727-4548-89C9-F4168A6D4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35" y="6250178"/>
            <a:ext cx="335798" cy="457251"/>
          </a:xfrm>
          <a:prstGeom prst="rect">
            <a:avLst/>
          </a:prstGeom>
        </p:spPr>
      </p:pic>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Módulos de memoria (cont.)</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292699" y="1177250"/>
            <a:ext cx="11899300" cy="170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La velocidad de la memoria tiene impacto directo en cuántos datos puede procesar un procesador en un período de tiempo determinado.</a:t>
            </a:r>
          </a:p>
          <a:p>
            <a:pPr rtl="0"/>
            <a:r>
              <a:rPr lang="x-none" sz="2267" dirty="0"/>
              <a:t>La memoria más rápida generalmente es la RAM estática (SRAM) que se usa como caché para almacenar los datos utilizados más recientes y las instrucciones de la CPU.</a:t>
            </a:r>
          </a:p>
        </p:txBody>
      </p:sp>
      <p:sp>
        <p:nvSpPr>
          <p:cNvPr id="8" name="Rectangle 4">
            <a:extLst>
              <a:ext uri="{FF2B5EF4-FFF2-40B4-BE49-F238E27FC236}">
                <a16:creationId xmlns:a16="http://schemas.microsoft.com/office/drawing/2014/main" id="{909E6F56-F324-4608-83B9-CF20B078291C}"/>
              </a:ext>
            </a:extLst>
          </p:cNvPr>
          <p:cNvSpPr txBox="1">
            <a:spLocks noChangeArrowheads="1"/>
          </p:cNvSpPr>
          <p:nvPr/>
        </p:nvSpPr>
        <p:spPr bwMode="auto">
          <a:xfrm>
            <a:off x="479425" y="3429000"/>
            <a:ext cx="8085841" cy="213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Los tres tipos de memoria caché más comunes son:</a:t>
            </a:r>
          </a:p>
          <a:p>
            <a:pPr lvl="1" rtl="0"/>
            <a:r>
              <a:rPr lang="x-none" sz="2133" dirty="0"/>
              <a:t>Caché L1: integrada en la CPU</a:t>
            </a:r>
          </a:p>
          <a:p>
            <a:pPr lvl="1" rtl="0"/>
            <a:r>
              <a:rPr lang="x-none" sz="2133" dirty="0"/>
              <a:t>Caché L2: originalmente venía montada en la placa base, pero ahora está integrada en la CPU.</a:t>
            </a:r>
          </a:p>
          <a:p>
            <a:pPr lvl="1" rtl="0"/>
            <a:r>
              <a:rPr lang="x-none" sz="2133" dirty="0"/>
              <a:t>Caché L3: se usa en algunas estaciones de trabajo de alta gama y CPU de servidores.</a:t>
            </a:r>
          </a:p>
        </p:txBody>
      </p:sp>
      <p:pic>
        <p:nvPicPr>
          <p:cNvPr id="3" name="Picture 2" descr="RAM as individual chips." title="RAM Chips">
            <a:extLst>
              <a:ext uri="{FF2B5EF4-FFF2-40B4-BE49-F238E27FC236}">
                <a16:creationId xmlns:a16="http://schemas.microsoft.com/office/drawing/2014/main" id="{91F8B444-C8D9-4D15-BE5C-312342BD256E}"/>
              </a:ext>
            </a:extLst>
          </p:cNvPr>
          <p:cNvPicPr>
            <a:picLocks noChangeAspect="1"/>
          </p:cNvPicPr>
          <p:nvPr/>
        </p:nvPicPr>
        <p:blipFill>
          <a:blip r:embed="rId4"/>
          <a:stretch>
            <a:fillRect/>
          </a:stretch>
        </p:blipFill>
        <p:spPr>
          <a:xfrm>
            <a:off x="8929816" y="3558745"/>
            <a:ext cx="2672312" cy="1849280"/>
          </a:xfrm>
          <a:prstGeom prst="rect">
            <a:avLst/>
          </a:prstGeom>
        </p:spPr>
      </p:pic>
    </p:spTree>
    <p:custDataLst>
      <p:tags r:id="rId1"/>
    </p:custDataLst>
    <p:extLst>
      <p:ext uri="{BB962C8B-B14F-4D97-AF65-F5344CB8AC3E}">
        <p14:creationId xmlns:p14="http://schemas.microsoft.com/office/powerpoint/2010/main" val="394616144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Módulos de memoria (cont.)</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394889"/>
            <a:ext cx="11386315" cy="101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a:t>Los errores de memoria se producen cuando los datos no se almacenan correctamente en los chips de memoria. La PC utiliza distintos métodos para detectar y corregir los errores de datos en la memoria.</a:t>
            </a:r>
          </a:p>
        </p:txBody>
      </p:sp>
      <p:sp>
        <p:nvSpPr>
          <p:cNvPr id="8" name="Rectangle 4">
            <a:extLst>
              <a:ext uri="{FF2B5EF4-FFF2-40B4-BE49-F238E27FC236}">
                <a16:creationId xmlns:a16="http://schemas.microsoft.com/office/drawing/2014/main" id="{909E6F56-F324-4608-83B9-CF20B078291C}"/>
              </a:ext>
            </a:extLst>
          </p:cNvPr>
          <p:cNvSpPr txBox="1">
            <a:spLocks noChangeArrowheads="1"/>
          </p:cNvSpPr>
          <p:nvPr/>
        </p:nvSpPr>
        <p:spPr bwMode="auto">
          <a:xfrm>
            <a:off x="479424" y="2737649"/>
            <a:ext cx="10277315" cy="357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Los diferentes tipos de métodos de verificación de errores incluyen:</a:t>
            </a:r>
          </a:p>
          <a:p>
            <a:pPr lvl="1" rtl="0"/>
            <a:r>
              <a:rPr lang="x-none" sz="2133" b="1" dirty="0"/>
              <a:t>Sin paridad</a:t>
            </a:r>
            <a:r>
              <a:rPr lang="x-none" sz="2133" dirty="0"/>
              <a:t>: La memoria sin paridad no revisa los errores de la memoria.</a:t>
            </a:r>
          </a:p>
          <a:p>
            <a:pPr lvl="1" rtl="0"/>
            <a:r>
              <a:rPr lang="x-none" sz="2133" b="1" dirty="0"/>
              <a:t>Paridad</a:t>
            </a:r>
            <a:r>
              <a:rPr lang="x-none" sz="2133" dirty="0"/>
              <a:t>: La memoria con paridad contiene 8 bits para los datos y 1 bit para verificar errores.</a:t>
            </a:r>
          </a:p>
          <a:p>
            <a:pPr lvl="1" rtl="0"/>
            <a:r>
              <a:rPr lang="x-none" sz="2133" b="1" dirty="0"/>
              <a:t>ECC</a:t>
            </a:r>
            <a:r>
              <a:rPr lang="x-none" sz="2133" dirty="0"/>
              <a:t>: La memoria con código de corrección de errores puede detectar errores de varios bits y corregir errores de bits individuales en la memoria.</a:t>
            </a:r>
          </a:p>
        </p:txBody>
      </p:sp>
    </p:spTree>
    <p:custDataLst>
      <p:tags r:id="rId1"/>
    </p:custDataLst>
    <p:extLst>
      <p:ext uri="{BB962C8B-B14F-4D97-AF65-F5344CB8AC3E}">
        <p14:creationId xmlns:p14="http://schemas.microsoft.com/office/powerpoint/2010/main" val="322497807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Tarjetas adaptadoras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6"/>
            <a:ext cx="11877333" cy="101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spc="-40" dirty="0"/>
              <a:t>Las tarjetas adaptadoras aumentan la funcionalidad de una PC al agregar controladores para dispositivos específicos o al reemplazar los puertos que no funcionan correctamente.</a:t>
            </a:r>
          </a:p>
        </p:txBody>
      </p:sp>
      <p:sp>
        <p:nvSpPr>
          <p:cNvPr id="8" name="Rectangle 3">
            <a:extLst>
              <a:ext uri="{FF2B5EF4-FFF2-40B4-BE49-F238E27FC236}">
                <a16:creationId xmlns:a16="http://schemas.microsoft.com/office/drawing/2014/main" id="{909E6F56-F324-4608-83B9-CF20B078291C}"/>
              </a:ext>
            </a:extLst>
          </p:cNvPr>
          <p:cNvSpPr txBox="1">
            <a:spLocks noChangeArrowheads="1"/>
          </p:cNvSpPr>
          <p:nvPr/>
        </p:nvSpPr>
        <p:spPr bwMode="auto">
          <a:xfrm>
            <a:off x="491019" y="2037620"/>
            <a:ext cx="6528000" cy="399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spc="-40" dirty="0"/>
              <a:t>Algunas de las tarjetas adaptadoras más comunes son:</a:t>
            </a:r>
          </a:p>
          <a:p>
            <a:pPr lvl="1" rtl="0"/>
            <a:r>
              <a:rPr lang="x-none" sz="2133" spc="-40" dirty="0"/>
              <a:t>Adaptador de sonido</a:t>
            </a:r>
          </a:p>
          <a:p>
            <a:pPr lvl="1" rtl="0"/>
            <a:r>
              <a:rPr lang="x-none" sz="2133" spc="-40" dirty="0"/>
              <a:t>Tarjeta de interfaz de red (NIC)</a:t>
            </a:r>
          </a:p>
          <a:p>
            <a:pPr lvl="1" rtl="0"/>
            <a:r>
              <a:rPr lang="x-none" sz="2133" spc="-40" dirty="0"/>
              <a:t>NIC inalámbrica</a:t>
            </a:r>
          </a:p>
          <a:p>
            <a:pPr lvl="1" rtl="0"/>
            <a:r>
              <a:rPr lang="x-none" sz="2133" spc="-40" dirty="0"/>
              <a:t>Adaptador de video o adaptador de pantalla</a:t>
            </a:r>
          </a:p>
          <a:p>
            <a:pPr lvl="1" rtl="0"/>
            <a:r>
              <a:rPr lang="x-none" sz="2133" spc="-40" dirty="0"/>
              <a:t>Tarjeta de captura</a:t>
            </a:r>
          </a:p>
          <a:p>
            <a:pPr lvl="1" rtl="0"/>
            <a:r>
              <a:rPr lang="x-none" sz="2133" spc="-40" dirty="0"/>
              <a:t>Tarjeta sintonizadora de TV</a:t>
            </a:r>
          </a:p>
          <a:p>
            <a:pPr lvl="1" rtl="0"/>
            <a:r>
              <a:rPr lang="x-none" sz="2133" spc="-40" dirty="0"/>
              <a:t>Tarjeta controladora de bus serie universal (USB)</a:t>
            </a:r>
          </a:p>
          <a:p>
            <a:pPr lvl="1" rtl="0"/>
            <a:r>
              <a:rPr lang="x-none" sz="2133" spc="-40" dirty="0"/>
              <a:t>Tarjeta eSATA</a:t>
            </a:r>
          </a:p>
        </p:txBody>
      </p:sp>
      <p:pic>
        <p:nvPicPr>
          <p:cNvPr id="4" name="Picture 3">
            <a:extLst>
              <a:ext uri="{FF2B5EF4-FFF2-40B4-BE49-F238E27FC236}">
                <a16:creationId xmlns:a16="http://schemas.microsoft.com/office/drawing/2014/main" id="{4379AA2D-13AA-4BDB-9FBE-5FD158C9E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391" y="2123381"/>
            <a:ext cx="5053396" cy="3997220"/>
          </a:xfrm>
          <a:prstGeom prst="rect">
            <a:avLst/>
          </a:prstGeom>
        </p:spPr>
      </p:pic>
    </p:spTree>
    <p:custDataLst>
      <p:tags r:id="rId1"/>
    </p:custDataLst>
    <p:extLst>
      <p:ext uri="{BB962C8B-B14F-4D97-AF65-F5344CB8AC3E}">
        <p14:creationId xmlns:p14="http://schemas.microsoft.com/office/powerpoint/2010/main" val="191806378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Tarjetas adaptadoras (cont.)</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6"/>
            <a:ext cx="11877333" cy="101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Las computadoras tienen ranuras de expansión en la placa base para instalar las tarjetas adaptadoras.</a:t>
            </a:r>
          </a:p>
          <a:p>
            <a:pPr rtl="0"/>
            <a:r>
              <a:rPr lang="x-none" sz="2267" dirty="0"/>
              <a:t>El tipo de conector de la tarjeta adaptadora debe coincidir con la ranura de expansión.</a:t>
            </a:r>
          </a:p>
        </p:txBody>
      </p:sp>
      <p:sp>
        <p:nvSpPr>
          <p:cNvPr id="8" name="Rectangle 4">
            <a:extLst>
              <a:ext uri="{FF2B5EF4-FFF2-40B4-BE49-F238E27FC236}">
                <a16:creationId xmlns:a16="http://schemas.microsoft.com/office/drawing/2014/main" id="{909E6F56-F324-4608-83B9-CF20B078291C}"/>
              </a:ext>
            </a:extLst>
          </p:cNvPr>
          <p:cNvSpPr txBox="1">
            <a:spLocks noChangeArrowheads="1"/>
          </p:cNvSpPr>
          <p:nvPr/>
        </p:nvSpPr>
        <p:spPr bwMode="auto">
          <a:xfrm>
            <a:off x="1237305" y="2500548"/>
            <a:ext cx="6936423" cy="345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Las ranuras de expansión comunes incluyen:</a:t>
            </a:r>
          </a:p>
          <a:p>
            <a:pPr lvl="1" rtl="0"/>
            <a:r>
              <a:rPr lang="x-none" sz="2133" dirty="0"/>
              <a:t>Interconexión de componentes periféricos.</a:t>
            </a:r>
          </a:p>
          <a:p>
            <a:pPr lvl="1" rtl="0"/>
            <a:r>
              <a:rPr lang="x-none" sz="2133" dirty="0"/>
              <a:t>Mini-PCI</a:t>
            </a:r>
          </a:p>
          <a:p>
            <a:pPr lvl="1" rtl="0"/>
            <a:r>
              <a:rPr lang="x-none" sz="2133" dirty="0"/>
              <a:t>PCI extendida (PCI-X)</a:t>
            </a:r>
          </a:p>
          <a:p>
            <a:pPr lvl="1" rtl="0"/>
            <a:r>
              <a:rPr lang="x-none" sz="2133"/>
              <a:t>PCI </a:t>
            </a:r>
            <a:r>
              <a:rPr lang="x-none" sz="2133" dirty="0"/>
              <a:t>Express (PCIe)</a:t>
            </a:r>
          </a:p>
          <a:p>
            <a:pPr lvl="1" rtl="0"/>
            <a:r>
              <a:rPr lang="x-none" sz="2133" dirty="0"/>
              <a:t>Tarjeta de ampliación</a:t>
            </a:r>
          </a:p>
          <a:p>
            <a:pPr lvl="1" rtl="0"/>
            <a:r>
              <a:rPr lang="x-none" sz="2133" dirty="0"/>
              <a:t>Puerto de gráficos acelerado (AGP)</a:t>
            </a:r>
          </a:p>
        </p:txBody>
      </p:sp>
      <p:pic>
        <p:nvPicPr>
          <p:cNvPr id="3" name="Picture 2" descr="PCI eXtended is an updated version of the standard PCI. It uses a 32-bit bus with higher bandwidth than the PCI bus." title="PCI-X">
            <a:extLst>
              <a:ext uri="{FF2B5EF4-FFF2-40B4-BE49-F238E27FC236}">
                <a16:creationId xmlns:a16="http://schemas.microsoft.com/office/drawing/2014/main" id="{771998CF-82D3-4F96-8D9C-8338E3F36E1E}"/>
              </a:ext>
            </a:extLst>
          </p:cNvPr>
          <p:cNvPicPr>
            <a:picLocks noChangeAspect="1"/>
          </p:cNvPicPr>
          <p:nvPr/>
        </p:nvPicPr>
        <p:blipFill>
          <a:blip r:embed="rId4"/>
          <a:stretch>
            <a:fillRect/>
          </a:stretch>
        </p:blipFill>
        <p:spPr>
          <a:xfrm>
            <a:off x="8173727" y="3203521"/>
            <a:ext cx="3027943" cy="2052497"/>
          </a:xfrm>
          <a:prstGeom prst="rect">
            <a:avLst/>
          </a:prstGeom>
        </p:spPr>
      </p:pic>
    </p:spTree>
    <p:custDataLst>
      <p:tags r:id="rId1"/>
    </p:custDataLst>
    <p:extLst>
      <p:ext uri="{BB962C8B-B14F-4D97-AF65-F5344CB8AC3E}">
        <p14:creationId xmlns:p14="http://schemas.microsoft.com/office/powerpoint/2010/main" val="196566855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Tipos de dispositivos de almacenamiento</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6"/>
            <a:ext cx="11386315" cy="101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a:t>Las unidades de datos proporcionan almacenamiento no volátil de los datos.</a:t>
            </a:r>
          </a:p>
          <a:p>
            <a:pPr rtl="0"/>
            <a:r>
              <a:rPr lang="x-none" sz="2267"/>
              <a:t>Algunas unidades tienen medios fijos y otras unidades tienen medios extraíbles.</a:t>
            </a:r>
          </a:p>
        </p:txBody>
      </p:sp>
      <p:sp>
        <p:nvSpPr>
          <p:cNvPr id="8" name="Rectangle 4">
            <a:extLst>
              <a:ext uri="{FF2B5EF4-FFF2-40B4-BE49-F238E27FC236}">
                <a16:creationId xmlns:a16="http://schemas.microsoft.com/office/drawing/2014/main" id="{909E6F56-F324-4608-83B9-CF20B078291C}"/>
              </a:ext>
            </a:extLst>
          </p:cNvPr>
          <p:cNvSpPr txBox="1">
            <a:spLocks noChangeArrowheads="1"/>
          </p:cNvSpPr>
          <p:nvPr/>
        </p:nvSpPr>
        <p:spPr bwMode="auto">
          <a:xfrm>
            <a:off x="6282114" y="2741919"/>
            <a:ext cx="5909887" cy="295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Los dispositivos de almacenamiento de datos se pueden clasificar según los medios en los que se almacenan los datos:</a:t>
            </a:r>
          </a:p>
          <a:p>
            <a:pPr lvl="1" rtl="0"/>
            <a:r>
              <a:rPr lang="x-none" sz="2133" dirty="0"/>
              <a:t>Unidades magnéticas, como la unidad de disco duro y la unidad de cinta</a:t>
            </a:r>
          </a:p>
          <a:p>
            <a:pPr lvl="1" rtl="0"/>
            <a:r>
              <a:rPr lang="x-none" sz="2133" dirty="0"/>
              <a:t>Estado sólido, como la unidad de estado sólido</a:t>
            </a:r>
          </a:p>
          <a:p>
            <a:pPr lvl="1" rtl="0"/>
            <a:r>
              <a:rPr lang="x-none" sz="2133" dirty="0"/>
              <a:t>Ópticas, como CD y DVD</a:t>
            </a:r>
          </a:p>
        </p:txBody>
      </p:sp>
      <p:pic>
        <p:nvPicPr>
          <p:cNvPr id="3" name="Picture 2">
            <a:extLst>
              <a:ext uri="{FF2B5EF4-FFF2-40B4-BE49-F238E27FC236}">
                <a16:creationId xmlns:a16="http://schemas.microsoft.com/office/drawing/2014/main" id="{4F6D8389-180A-40FB-AAD2-78DE56BA2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36" y="2222045"/>
            <a:ext cx="5577753" cy="3994547"/>
          </a:xfrm>
          <a:prstGeom prst="rect">
            <a:avLst/>
          </a:prstGeom>
        </p:spPr>
      </p:pic>
    </p:spTree>
    <p:custDataLst>
      <p:tags r:id="rId1"/>
    </p:custDataLst>
    <p:extLst>
      <p:ext uri="{BB962C8B-B14F-4D97-AF65-F5344CB8AC3E}">
        <p14:creationId xmlns:p14="http://schemas.microsoft.com/office/powerpoint/2010/main" val="203135529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Interfaces de dispositivos de almacenamiento</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6"/>
            <a:ext cx="11877333" cy="280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Los dispositivos de almacenamiento dentro de una computadora se conectan a la placa base mediante conexiones de tecnología avanzada en serie (SATA). La interfaz antigua es ATA paralelo (EIDE).</a:t>
            </a:r>
          </a:p>
          <a:p>
            <a:pPr rtl="0"/>
            <a:r>
              <a:rPr lang="x-none" sz="2267" dirty="0"/>
              <a:t>Los estándares de interfaz definen la forma en que se transfieren los datos, las velocidades de transferencia y las características físicas de los cables y los conectores.</a:t>
            </a:r>
          </a:p>
          <a:p>
            <a:pPr rtl="0"/>
            <a:r>
              <a:rPr lang="x-none" sz="2267" dirty="0"/>
              <a:t>Hay tres versiones principales de SATA: SATA 1, SATA 2 y SATA 3.</a:t>
            </a:r>
          </a:p>
          <a:p>
            <a:pPr rtl="0"/>
            <a:r>
              <a:rPr lang="x-none" sz="2267" dirty="0"/>
              <a:t>Los cables y los conectores son iguales, pero las velocidades de transferencia de datos son diferentes.</a:t>
            </a:r>
          </a:p>
        </p:txBody>
      </p:sp>
      <p:pic>
        <p:nvPicPr>
          <p:cNvPr id="4" name="Picture 3">
            <a:extLst>
              <a:ext uri="{FF2B5EF4-FFF2-40B4-BE49-F238E27FC236}">
                <a16:creationId xmlns:a16="http://schemas.microsoft.com/office/drawing/2014/main" id="{88F4BE4B-BABF-454C-9CA2-A8A7443FF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614" y="4547934"/>
            <a:ext cx="10200772" cy="1713665"/>
          </a:xfrm>
          <a:prstGeom prst="rect">
            <a:avLst/>
          </a:prstGeom>
        </p:spPr>
      </p:pic>
    </p:spTree>
    <p:custDataLst>
      <p:tags r:id="rId1"/>
    </p:custDataLst>
    <p:extLst>
      <p:ext uri="{BB962C8B-B14F-4D97-AF65-F5344CB8AC3E}">
        <p14:creationId xmlns:p14="http://schemas.microsoft.com/office/powerpoint/2010/main" val="403318424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Almacenamiento en medios magnéticos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7"/>
            <a:ext cx="11877333" cy="83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spc="-40" dirty="0"/>
              <a:t>Este tipo de almacenamiento representa los valores binarios como áreas físicas magnetizadas o no magnetizadas de medios magnéticos.</a:t>
            </a:r>
          </a:p>
        </p:txBody>
      </p:sp>
      <p:sp>
        <p:nvSpPr>
          <p:cNvPr id="8" name="Rectangle 4">
            <a:extLst>
              <a:ext uri="{FF2B5EF4-FFF2-40B4-BE49-F238E27FC236}">
                <a16:creationId xmlns:a16="http://schemas.microsoft.com/office/drawing/2014/main" id="{909E6F56-F324-4608-83B9-CF20B078291C}"/>
              </a:ext>
            </a:extLst>
          </p:cNvPr>
          <p:cNvSpPr txBox="1">
            <a:spLocks noChangeArrowheads="1"/>
          </p:cNvSpPr>
          <p:nvPr/>
        </p:nvSpPr>
        <p:spPr bwMode="auto">
          <a:xfrm>
            <a:off x="314668" y="1963509"/>
            <a:ext cx="6482888" cy="403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dirty="0"/>
              <a:t>Tipos comunes de unidades de almacenamiento de medios magnéticos:</a:t>
            </a:r>
          </a:p>
          <a:p>
            <a:pPr lvl="1" rtl="0"/>
            <a:r>
              <a:rPr lang="x-none" sz="1867" dirty="0"/>
              <a:t>Unidad de disco duro (HDD): dispositivos de disco magnético tradicionales con capacidad de almacenamiento que va de gigabytes (GB) a terabytes (TBs).</a:t>
            </a:r>
          </a:p>
          <a:p>
            <a:pPr lvl="1" rtl="0"/>
            <a:r>
              <a:rPr lang="x-none" sz="1867" dirty="0"/>
              <a:t>Unidad de cintas: se usan con mayor frecuencia para archivar datos.</a:t>
            </a:r>
          </a:p>
          <a:p>
            <a:pPr lvl="2" rtl="0"/>
            <a:r>
              <a:rPr lang="x-none" sz="1600" dirty="0"/>
              <a:t>Las unidades de cinta usan un cabezal de lectura/escritura magnético y un cartucho de cinta extraíble.</a:t>
            </a:r>
          </a:p>
          <a:p>
            <a:pPr lvl="2" rtl="0"/>
            <a:r>
              <a:rPr lang="x-none" sz="1600" dirty="0"/>
              <a:t>Las capacidades de almacenamiento comunes de las cintas van desde algunos GB hasta muchos TB.</a:t>
            </a:r>
          </a:p>
        </p:txBody>
      </p:sp>
      <p:pic>
        <p:nvPicPr>
          <p:cNvPr id="4" name="Picture 3">
            <a:extLst>
              <a:ext uri="{FF2B5EF4-FFF2-40B4-BE49-F238E27FC236}">
                <a16:creationId xmlns:a16="http://schemas.microsoft.com/office/drawing/2014/main" id="{4EE2BA92-E602-4CAF-9BAC-591989DF7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595" y="1718539"/>
            <a:ext cx="3641944" cy="2084587"/>
          </a:xfrm>
          <a:prstGeom prst="rect">
            <a:avLst/>
          </a:prstGeom>
          <a:ln>
            <a:solidFill>
              <a:srgbClr val="0070C0"/>
            </a:solidFill>
          </a:ln>
        </p:spPr>
      </p:pic>
      <p:pic>
        <p:nvPicPr>
          <p:cNvPr id="6" name="Picture 5" descr="A hand inserting a removable magnetic tape cartridge into a computer system." title="Tape Cartridge">
            <a:extLst>
              <a:ext uri="{FF2B5EF4-FFF2-40B4-BE49-F238E27FC236}">
                <a16:creationId xmlns:a16="http://schemas.microsoft.com/office/drawing/2014/main" id="{E7DEEAE2-FF69-4B98-B0E1-288D6FAE8460}"/>
              </a:ext>
            </a:extLst>
          </p:cNvPr>
          <p:cNvPicPr>
            <a:picLocks noChangeAspect="1"/>
          </p:cNvPicPr>
          <p:nvPr/>
        </p:nvPicPr>
        <p:blipFill>
          <a:blip r:embed="rId5"/>
          <a:stretch>
            <a:fillRect/>
          </a:stretch>
        </p:blipFill>
        <p:spPr>
          <a:xfrm>
            <a:off x="7423632" y="3980559"/>
            <a:ext cx="3648025" cy="2140757"/>
          </a:xfrm>
          <a:prstGeom prst="rect">
            <a:avLst/>
          </a:prstGeom>
        </p:spPr>
      </p:pic>
    </p:spTree>
    <p:custDataLst>
      <p:tags r:id="rId1"/>
    </p:custDataLst>
    <p:extLst>
      <p:ext uri="{BB962C8B-B14F-4D97-AF65-F5344CB8AC3E}">
        <p14:creationId xmlns:p14="http://schemas.microsoft.com/office/powerpoint/2010/main" val="288239955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Almacenamiento de semiconductores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7"/>
            <a:ext cx="11877333" cy="167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spc="-40" dirty="0"/>
              <a:t>Las unidades de estado sólido (SSD) almacenan datos como cargas eléctricas en memoria flash de semiconductor. Esto hace que las SSD sean mucho más rápidas que las HDD magnéticas.</a:t>
            </a:r>
          </a:p>
          <a:p>
            <a:pPr rtl="0"/>
            <a:r>
              <a:rPr lang="x-none" sz="2133" spc="-40" dirty="0"/>
              <a:t>Las SSD no poseen piezas móviles, no hacen ruido, proporcionan más ahorros de energía y producen menos calor que las HDD.</a:t>
            </a:r>
          </a:p>
        </p:txBody>
      </p:sp>
      <p:sp>
        <p:nvSpPr>
          <p:cNvPr id="8" name="Rectangle 3">
            <a:extLst>
              <a:ext uri="{FF2B5EF4-FFF2-40B4-BE49-F238E27FC236}">
                <a16:creationId xmlns:a16="http://schemas.microsoft.com/office/drawing/2014/main" id="{909E6F56-F324-4608-83B9-CF20B078291C}"/>
              </a:ext>
            </a:extLst>
          </p:cNvPr>
          <p:cNvSpPr txBox="1">
            <a:spLocks noChangeArrowheads="1"/>
          </p:cNvSpPr>
          <p:nvPr/>
        </p:nvSpPr>
        <p:spPr bwMode="auto">
          <a:xfrm>
            <a:off x="314668" y="2864412"/>
            <a:ext cx="6066912" cy="318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dirty="0"/>
              <a:t>Las SSD se presentan en tres factores de forma:</a:t>
            </a:r>
          </a:p>
          <a:p>
            <a:pPr lvl="1" rtl="0"/>
            <a:r>
              <a:rPr lang="x-none" sz="1867" dirty="0"/>
              <a:t>Factor de forma de la unidad de disco: similar a una HDD</a:t>
            </a:r>
          </a:p>
          <a:p>
            <a:pPr lvl="1" rtl="0"/>
            <a:r>
              <a:rPr lang="x-none" sz="1867" dirty="0"/>
              <a:t>Tarjetas de expansión: se conectan directamente a la placa base y se montan en el gabinete de la computadora como otras tarjetas de expansión.</a:t>
            </a:r>
          </a:p>
          <a:p>
            <a:pPr lvl="1" rtl="0"/>
            <a:r>
              <a:rPr lang="x-none" sz="1867" dirty="0"/>
              <a:t>Módulos mSata o M.2: estos paquetes pueden usar un socket especial. </a:t>
            </a:r>
            <a:r>
              <a:rPr lang="x-none" sz="1867" b="1" dirty="0"/>
              <a:t>M.2 </a:t>
            </a:r>
            <a:r>
              <a:rPr lang="x-none" sz="1867" dirty="0"/>
              <a:t>es un estándar para las tarjetas de expansión de la computadora.</a:t>
            </a:r>
          </a:p>
          <a:p>
            <a:pPr lvl="1"/>
            <a:endParaRPr lang="en-US" altLang="en-US" sz="1867" dirty="0"/>
          </a:p>
        </p:txBody>
      </p:sp>
      <p:pic>
        <p:nvPicPr>
          <p:cNvPr id="3" name="Picture 2">
            <a:extLst>
              <a:ext uri="{FF2B5EF4-FFF2-40B4-BE49-F238E27FC236}">
                <a16:creationId xmlns:a16="http://schemas.microsoft.com/office/drawing/2014/main" id="{AD968D7A-568B-43BF-8F85-969267450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451" y="2551411"/>
            <a:ext cx="4975832" cy="3668967"/>
          </a:xfrm>
          <a:prstGeom prst="rect">
            <a:avLst/>
          </a:prstGeom>
        </p:spPr>
      </p:pic>
    </p:spTree>
    <p:custDataLst>
      <p:tags r:id="rId1"/>
    </p:custDataLst>
    <p:extLst>
      <p:ext uri="{BB962C8B-B14F-4D97-AF65-F5344CB8AC3E}">
        <p14:creationId xmlns:p14="http://schemas.microsoft.com/office/powerpoint/2010/main" val="395075060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Almacenamiento de semiconductores (cont.)</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6" y="1199123"/>
            <a:ext cx="11877335" cy="49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La especificación de memoria no volátil Express (</a:t>
            </a:r>
            <a:r>
              <a:rPr lang="x-none" sz="2267" b="1" dirty="0"/>
              <a:t>NVMe</a:t>
            </a:r>
            <a:r>
              <a:rPr lang="x-none" sz="2267" dirty="0"/>
              <a:t>) se desarrolló específicamente para permitir que las computadoras aprovechen más la ventaja de las funciones de las SSD al proporcionar una interfaz estándar entre las SSD, el bus PCIe y los sistemas operativos.</a:t>
            </a:r>
          </a:p>
          <a:p>
            <a:pPr rtl="0"/>
            <a:r>
              <a:rPr lang="x-none" sz="2267" dirty="0"/>
              <a:t>NVMe permite que las unidades SSD compatibles se conecten al bus PCIe sin necesidad de controladores especiales.</a:t>
            </a:r>
          </a:p>
          <a:p>
            <a:endParaRPr lang="en-US" altLang="en-US" sz="2267" dirty="0"/>
          </a:p>
          <a:p>
            <a:pPr rtl="0"/>
            <a:r>
              <a:rPr lang="x-none" sz="2267" dirty="0"/>
              <a:t>Las unidades híbridas de estado sólido (</a:t>
            </a:r>
            <a:r>
              <a:rPr lang="x-none" sz="2267" b="1" dirty="0"/>
              <a:t>SSHD</a:t>
            </a:r>
            <a:r>
              <a:rPr lang="x-none" sz="2267" dirty="0"/>
              <a:t>) son unidades intermedias entre una HDD magnética y una SSD.</a:t>
            </a:r>
          </a:p>
          <a:p>
            <a:pPr lvl="1" rtl="0"/>
            <a:r>
              <a:rPr lang="x-none" sz="2133" dirty="0"/>
              <a:t>Son más rápidas que una HDD, pero menos costosas que una SSD.</a:t>
            </a:r>
          </a:p>
          <a:p>
            <a:pPr lvl="1" rtl="0"/>
            <a:r>
              <a:rPr lang="x-none" sz="2133" spc="-40" dirty="0"/>
              <a:t>Combinan una HDD magnética con memoria flash integrada que sirve como caché no volátil.</a:t>
            </a:r>
          </a:p>
          <a:p>
            <a:endParaRPr lang="en-US" altLang="en-US" sz="2267" dirty="0"/>
          </a:p>
        </p:txBody>
      </p:sp>
    </p:spTree>
    <p:custDataLst>
      <p:tags r:id="rId1"/>
    </p:custDataLst>
    <p:extLst>
      <p:ext uri="{BB962C8B-B14F-4D97-AF65-F5344CB8AC3E}">
        <p14:creationId xmlns:p14="http://schemas.microsoft.com/office/powerpoint/2010/main" val="219403636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Tipos de dispositivos de almacenamiento óptico</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7"/>
            <a:ext cx="11386315" cy="167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a:t>Las unidades ópticas son dispositivos de almacenamiento de medios extraíbles que usan láser para leer y escribir datos en medios ópticos.</a:t>
            </a:r>
          </a:p>
          <a:p>
            <a:pPr rtl="0"/>
            <a:r>
              <a:rPr lang="x-none" sz="2267"/>
              <a:t>Se desarrollaron para superar las limitaciones de capacidad de almacenamiento de los medios magnéticos extraíbles, como los discos flexibles.</a:t>
            </a:r>
          </a:p>
        </p:txBody>
      </p:sp>
      <p:sp>
        <p:nvSpPr>
          <p:cNvPr id="8" name="Rectangle 4">
            <a:extLst>
              <a:ext uri="{FF2B5EF4-FFF2-40B4-BE49-F238E27FC236}">
                <a16:creationId xmlns:a16="http://schemas.microsoft.com/office/drawing/2014/main" id="{909E6F56-F324-4608-83B9-CF20B078291C}"/>
              </a:ext>
            </a:extLst>
          </p:cNvPr>
          <p:cNvSpPr txBox="1">
            <a:spLocks noChangeArrowheads="1"/>
          </p:cNvSpPr>
          <p:nvPr/>
        </p:nvSpPr>
        <p:spPr bwMode="auto">
          <a:xfrm>
            <a:off x="1138453" y="2974250"/>
            <a:ext cx="5781332" cy="318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Hay tres tipos de unidades ópticas:</a:t>
            </a:r>
          </a:p>
          <a:p>
            <a:pPr lvl="1" rtl="0"/>
            <a:r>
              <a:rPr lang="x-none" sz="2133" dirty="0"/>
              <a:t>Disco compacto (CD): audio y datos</a:t>
            </a:r>
          </a:p>
          <a:p>
            <a:pPr lvl="1" rtl="0"/>
            <a:r>
              <a:rPr lang="x-none" sz="2133" dirty="0"/>
              <a:t>Disco versátil digital (DVD): video y datos digitales</a:t>
            </a:r>
          </a:p>
          <a:p>
            <a:pPr lvl="1" rtl="0"/>
            <a:r>
              <a:rPr lang="x-none" sz="2133" dirty="0"/>
              <a:t>Disco Blu-Ray (BD): video y datos digitales de alta definición</a:t>
            </a:r>
          </a:p>
          <a:p>
            <a:pPr lvl="1"/>
            <a:endParaRPr lang="en-US" altLang="en-US" sz="2133" dirty="0"/>
          </a:p>
        </p:txBody>
      </p:sp>
      <p:pic>
        <p:nvPicPr>
          <p:cNvPr id="4" name="Picture 3" descr="Image of an internal optical drive with a disc partially ejected." title="optical drive">
            <a:extLst>
              <a:ext uri="{FF2B5EF4-FFF2-40B4-BE49-F238E27FC236}">
                <a16:creationId xmlns:a16="http://schemas.microsoft.com/office/drawing/2014/main" id="{3C8DAF4D-EF5C-4175-851A-1F30AAC427A9}"/>
              </a:ext>
            </a:extLst>
          </p:cNvPr>
          <p:cNvPicPr>
            <a:picLocks noChangeAspect="1"/>
          </p:cNvPicPr>
          <p:nvPr/>
        </p:nvPicPr>
        <p:blipFill>
          <a:blip r:embed="rId4"/>
          <a:stretch>
            <a:fillRect/>
          </a:stretch>
        </p:blipFill>
        <p:spPr>
          <a:xfrm>
            <a:off x="7074027" y="2892686"/>
            <a:ext cx="4360093" cy="3109692"/>
          </a:xfrm>
          <a:prstGeom prst="rect">
            <a:avLst/>
          </a:prstGeom>
          <a:ln>
            <a:solidFill>
              <a:srgbClr val="0070C0"/>
            </a:solidFill>
          </a:ln>
        </p:spPr>
      </p:pic>
    </p:spTree>
    <p:custDataLst>
      <p:tags r:id="rId1"/>
    </p:custDataLst>
    <p:extLst>
      <p:ext uri="{BB962C8B-B14F-4D97-AF65-F5344CB8AC3E}">
        <p14:creationId xmlns:p14="http://schemas.microsoft.com/office/powerpoint/2010/main" val="211487816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0"/>
            <a:r>
              <a:rPr lang="x-none" sz="2133"/>
              <a:t>Computadoras personales</a:t>
            </a:r>
            <a:br>
              <a:rPr lang="en-US" altLang="en-US" dirty="0"/>
            </a:br>
            <a:r>
              <a:rPr lang="x-none"/>
              <a:t>Seguridad eléctrica</a:t>
            </a:r>
          </a:p>
        </p:txBody>
      </p:sp>
      <p:sp>
        <p:nvSpPr>
          <p:cNvPr id="8195" name="Rectangle 6"/>
          <p:cNvSpPr>
            <a:spLocks noGrp="1" noChangeArrowheads="1"/>
          </p:cNvSpPr>
          <p:nvPr>
            <p:ph idx="1"/>
          </p:nvPr>
        </p:nvSpPr>
        <p:spPr>
          <a:xfrm>
            <a:off x="192087" y="1065260"/>
            <a:ext cx="11804381" cy="2476837"/>
          </a:xfrm>
        </p:spPr>
        <p:txBody>
          <a:bodyPr>
            <a:normAutofit fontScale="85000" lnSpcReduction="10000"/>
          </a:bodyPr>
          <a:lstStyle/>
          <a:p>
            <a:pPr rtl="0"/>
            <a:r>
              <a:rPr lang="x-none"/>
              <a:t>Los dispositivos eléctricos tienen determinados requisitos de potencia.</a:t>
            </a:r>
          </a:p>
          <a:p>
            <a:pPr rtl="0"/>
            <a:r>
              <a:rPr lang="x-none"/>
              <a:t>Los adaptadores de CA se fabrican para computadoras portátiles específicas. </a:t>
            </a:r>
          </a:p>
          <a:p>
            <a:pPr lvl="1" rtl="0"/>
            <a:r>
              <a:rPr lang="x-none"/>
              <a:t>Intercambiar los cables de CA con los de otro tipo de computadora portátil o dispositivo puede provocar daños al adaptador de CA y a la computadora portátil.</a:t>
            </a:r>
          </a:p>
          <a:p>
            <a:pPr rtl="0"/>
            <a:r>
              <a:rPr lang="x-none"/>
              <a:t>Algunas partes de las impresoras, como las fuentes de alimentación, tienen alto voltaje. Consulte el manual de la impresora para ubicar los componentes con alto voltaje. </a:t>
            </a:r>
          </a:p>
        </p:txBody>
      </p:sp>
      <p:pic>
        <p:nvPicPr>
          <p:cNvPr id="3" name="Picture 2" descr="The figure on this page is an image that shows a computer power supply and a high voltage warning symbol, which is a black triangle on a yellow background. In the triangle is a black lightning bolt with a down pointing arrowhead at the bottom end of the lightning bolt." title="Electrical Safety">
            <a:extLst>
              <a:ext uri="{FF2B5EF4-FFF2-40B4-BE49-F238E27FC236}">
                <a16:creationId xmlns:a16="http://schemas.microsoft.com/office/drawing/2014/main" id="{6D31F890-7406-452B-8AE5-B52BDF11D93C}"/>
              </a:ext>
            </a:extLst>
          </p:cNvPr>
          <p:cNvPicPr>
            <a:picLocks noChangeAspect="1"/>
          </p:cNvPicPr>
          <p:nvPr/>
        </p:nvPicPr>
        <p:blipFill>
          <a:blip r:embed="rId4"/>
          <a:stretch>
            <a:fillRect/>
          </a:stretch>
        </p:blipFill>
        <p:spPr>
          <a:xfrm>
            <a:off x="1109183" y="3639020"/>
            <a:ext cx="4985095" cy="2921203"/>
          </a:xfrm>
          <a:prstGeom prst="rect">
            <a:avLst/>
          </a:prstGeom>
        </p:spPr>
      </p:pic>
      <p:sp>
        <p:nvSpPr>
          <p:cNvPr id="9" name="TextBox 8">
            <a:extLst>
              <a:ext uri="{FF2B5EF4-FFF2-40B4-BE49-F238E27FC236}">
                <a16:creationId xmlns:a16="http://schemas.microsoft.com/office/drawing/2014/main" id="{140ECF0A-55B6-4EC1-85C3-D43D0981E296}"/>
              </a:ext>
            </a:extLst>
          </p:cNvPr>
          <p:cNvSpPr txBox="1"/>
          <p:nvPr/>
        </p:nvSpPr>
        <p:spPr>
          <a:xfrm>
            <a:off x="6094277" y="3868515"/>
            <a:ext cx="5330184" cy="1200329"/>
          </a:xfrm>
          <a:prstGeom prst="rect">
            <a:avLst/>
          </a:prstGeom>
          <a:noFill/>
        </p:spPr>
        <p:txBody>
          <a:bodyPr wrap="square" rtlCol="0">
            <a:spAutoFit/>
          </a:bodyPr>
          <a:lstStyle/>
          <a:p>
            <a:pPr algn="ctr" rtl="0"/>
            <a:r>
              <a:rPr lang="x-none" sz="2400" b="1"/>
              <a:t>Siga las pautas de seguridad eléctrica para evitar incendios, lesiones y accidentes.</a:t>
            </a:r>
          </a:p>
        </p:txBody>
      </p:sp>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Tipos de dispositivos de almacenamiento óptico (cont.)</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6" y="1054107"/>
            <a:ext cx="11769303" cy="167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x-none" sz="2133" dirty="0"/>
              <a:t>Los CD, DVD y BD pueden estar previamente grabados (solo lectura), pueden ser grabables (de una sola escritura) o pueden ser regrabables (se graban y se escriben varias veces).</a:t>
            </a:r>
          </a:p>
          <a:p>
            <a:pPr rtl="0"/>
            <a:r>
              <a:rPr lang="x-none" sz="2133" dirty="0"/>
              <a:t>Los medios de DVD y BD también pueden ser de capa única (SL) o de capa doble (DL). </a:t>
            </a:r>
            <a:br>
              <a:rPr lang="en-US" sz="2133" dirty="0"/>
            </a:br>
            <a:r>
              <a:rPr lang="x-none" sz="2133" dirty="0"/>
              <a:t>Los medios de capa doble duplican la capacidad de un solo disco.</a:t>
            </a:r>
          </a:p>
        </p:txBody>
      </p:sp>
      <p:pic>
        <p:nvPicPr>
          <p:cNvPr id="3" name="Picture 2">
            <a:extLst>
              <a:ext uri="{FF2B5EF4-FFF2-40B4-BE49-F238E27FC236}">
                <a16:creationId xmlns:a16="http://schemas.microsoft.com/office/drawing/2014/main" id="{86FC0AFE-570D-4373-97E8-86EEBF427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464" y="2794186"/>
            <a:ext cx="7773073" cy="3561981"/>
          </a:xfrm>
          <a:prstGeom prst="rect">
            <a:avLst/>
          </a:prstGeom>
        </p:spPr>
      </p:pic>
    </p:spTree>
    <p:custDataLst>
      <p:tags r:id="rId1"/>
    </p:custDataLst>
    <p:extLst>
      <p:ext uri="{BB962C8B-B14F-4D97-AF65-F5344CB8AC3E}">
        <p14:creationId xmlns:p14="http://schemas.microsoft.com/office/powerpoint/2010/main" val="134996838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Puertos y cables de video</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7"/>
            <a:ext cx="11386315" cy="111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a:t>Un puerto de video conecta un monitor a una PC mediante un cable.</a:t>
            </a:r>
          </a:p>
          <a:p>
            <a:pPr rtl="0"/>
            <a:r>
              <a:rPr lang="x-none" sz="2267"/>
              <a:t>Los puertos de video y los cables de monitor transfieren señales analógicas, señales digitales o ambas.</a:t>
            </a:r>
          </a:p>
        </p:txBody>
      </p:sp>
      <p:sp>
        <p:nvSpPr>
          <p:cNvPr id="8" name="Rectangle 3">
            <a:extLst>
              <a:ext uri="{FF2B5EF4-FFF2-40B4-BE49-F238E27FC236}">
                <a16:creationId xmlns:a16="http://schemas.microsoft.com/office/drawing/2014/main" id="{909E6F56-F324-4608-83B9-CF20B078291C}"/>
              </a:ext>
            </a:extLst>
          </p:cNvPr>
          <p:cNvSpPr txBox="1">
            <a:spLocks noChangeArrowheads="1"/>
          </p:cNvSpPr>
          <p:nvPr/>
        </p:nvSpPr>
        <p:spPr bwMode="auto">
          <a:xfrm>
            <a:off x="523359" y="2515856"/>
            <a:ext cx="5881300" cy="383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Los puertos y cables de video incluyen:</a:t>
            </a:r>
          </a:p>
          <a:p>
            <a:pPr lvl="1" rtl="0"/>
            <a:r>
              <a:rPr lang="x-none" sz="2133" dirty="0"/>
              <a:t>Interfaz visual digital (DVI)</a:t>
            </a:r>
          </a:p>
          <a:p>
            <a:pPr lvl="1" rtl="0"/>
            <a:r>
              <a:rPr lang="x-none" sz="2133" dirty="0"/>
              <a:t>DisplayPort</a:t>
            </a:r>
          </a:p>
          <a:p>
            <a:pPr lvl="1" rtl="0"/>
            <a:r>
              <a:rPr lang="x-none" sz="2133" dirty="0"/>
              <a:t>Interfaz multimedia de alta definición (HDMI)</a:t>
            </a:r>
          </a:p>
          <a:p>
            <a:pPr lvl="1" rtl="0"/>
            <a:r>
              <a:rPr lang="x-none" sz="2133" dirty="0"/>
              <a:t>Thunderbolt 1 o 2</a:t>
            </a:r>
          </a:p>
          <a:p>
            <a:pPr lvl="1" rtl="0"/>
            <a:r>
              <a:rPr lang="x-none" sz="2133" dirty="0"/>
              <a:t>Thunderbolt 3</a:t>
            </a:r>
          </a:p>
          <a:p>
            <a:pPr lvl="1" rtl="0"/>
            <a:r>
              <a:rPr lang="x-none" sz="2133" dirty="0"/>
              <a:t>Matriz de gráficos de video (VGA) </a:t>
            </a:r>
          </a:p>
          <a:p>
            <a:pPr lvl="1" rtl="0"/>
            <a:r>
              <a:rPr lang="x-none" sz="2133" dirty="0"/>
              <a:t>Radio Corporation of America (RCA) </a:t>
            </a:r>
          </a:p>
        </p:txBody>
      </p:sp>
      <p:pic>
        <p:nvPicPr>
          <p:cNvPr id="6" name="Picture 5">
            <a:extLst>
              <a:ext uri="{FF2B5EF4-FFF2-40B4-BE49-F238E27FC236}">
                <a16:creationId xmlns:a16="http://schemas.microsoft.com/office/drawing/2014/main" id="{2CF02BFF-0698-4DE7-87A9-F26A101AC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6363" y="2516440"/>
            <a:ext cx="5100763" cy="1462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393" y="4514339"/>
            <a:ext cx="6123224" cy="1663700"/>
          </a:xfrm>
          <a:prstGeom prst="rect">
            <a:avLst/>
          </a:prstGeom>
        </p:spPr>
      </p:pic>
    </p:spTree>
    <p:custDataLst>
      <p:tags r:id="rId1"/>
    </p:custDataLst>
    <p:extLst>
      <p:ext uri="{BB962C8B-B14F-4D97-AF65-F5344CB8AC3E}">
        <p14:creationId xmlns:p14="http://schemas.microsoft.com/office/powerpoint/2010/main" val="231413389"/>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Otros puertos y cables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8"/>
            <a:ext cx="11386315" cy="92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a:t>Los puertos de entrada/salida (E/S) de una PC conectan dispositivos periféricos, como impresoras y escáneres y unidades portátiles.</a:t>
            </a:r>
          </a:p>
        </p:txBody>
      </p:sp>
      <p:sp>
        <p:nvSpPr>
          <p:cNvPr id="8" name="Rectangle 4">
            <a:extLst>
              <a:ext uri="{FF2B5EF4-FFF2-40B4-BE49-F238E27FC236}">
                <a16:creationId xmlns:a16="http://schemas.microsoft.com/office/drawing/2014/main" id="{909E6F56-F324-4608-83B9-CF20B078291C}"/>
              </a:ext>
            </a:extLst>
          </p:cNvPr>
          <p:cNvSpPr txBox="1">
            <a:spLocks noChangeArrowheads="1"/>
          </p:cNvSpPr>
          <p:nvPr/>
        </p:nvSpPr>
        <p:spPr bwMode="auto">
          <a:xfrm>
            <a:off x="705543" y="2325938"/>
            <a:ext cx="5730957" cy="366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Una computadora puede tener otros puertos:</a:t>
            </a:r>
          </a:p>
          <a:p>
            <a:pPr lvl="1" rtl="0"/>
            <a:r>
              <a:rPr lang="x-none" sz="2133" dirty="0"/>
              <a:t>Sistema personal 2 (PS/2) </a:t>
            </a:r>
          </a:p>
          <a:p>
            <a:pPr lvl="1" rtl="0"/>
            <a:r>
              <a:rPr lang="x-none" sz="2133" dirty="0"/>
              <a:t>Puerto de audio y juegos </a:t>
            </a:r>
          </a:p>
          <a:p>
            <a:pPr lvl="1" rtl="0"/>
            <a:r>
              <a:rPr lang="x-none" sz="2133" dirty="0"/>
              <a:t>Red</a:t>
            </a:r>
          </a:p>
          <a:p>
            <a:pPr lvl="1" rtl="0"/>
            <a:r>
              <a:rPr lang="x-none" sz="2133" dirty="0"/>
              <a:t>Conexión AT en serie (SATA) </a:t>
            </a:r>
          </a:p>
          <a:p>
            <a:pPr lvl="1" rtl="0"/>
            <a:r>
              <a:rPr lang="x-none" sz="2133" dirty="0"/>
              <a:t>Electrónica integrada de unidades (IDE) </a:t>
            </a:r>
          </a:p>
          <a:p>
            <a:pPr lvl="1" rtl="0"/>
            <a:r>
              <a:rPr lang="x-none" sz="2133" dirty="0"/>
              <a:t>Bus serie universal (USB) </a:t>
            </a:r>
          </a:p>
        </p:txBody>
      </p:sp>
      <p:pic>
        <p:nvPicPr>
          <p:cNvPr id="3" name="Picture 2">
            <a:extLst>
              <a:ext uri="{FF2B5EF4-FFF2-40B4-BE49-F238E27FC236}">
                <a16:creationId xmlns:a16="http://schemas.microsoft.com/office/drawing/2014/main" id="{4CCB32D6-EBF8-4978-A6A6-D2014AE14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115" y="2230675"/>
            <a:ext cx="5049957" cy="1430076"/>
          </a:xfrm>
          <a:prstGeom prst="rect">
            <a:avLst/>
          </a:prstGeom>
        </p:spPr>
      </p:pic>
      <p:pic>
        <p:nvPicPr>
          <p:cNvPr id="5" name="Picture 4">
            <a:extLst>
              <a:ext uri="{FF2B5EF4-FFF2-40B4-BE49-F238E27FC236}">
                <a16:creationId xmlns:a16="http://schemas.microsoft.com/office/drawing/2014/main" id="{F3BD1CE4-DA00-4296-94A5-289DDA3F5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6500" y="4266869"/>
            <a:ext cx="5039797" cy="1381879"/>
          </a:xfrm>
          <a:prstGeom prst="rect">
            <a:avLst/>
          </a:prstGeom>
        </p:spPr>
      </p:pic>
    </p:spTree>
    <p:custDataLst>
      <p:tags r:id="rId1"/>
    </p:custDataLst>
    <p:extLst>
      <p:ext uri="{BB962C8B-B14F-4D97-AF65-F5344CB8AC3E}">
        <p14:creationId xmlns:p14="http://schemas.microsoft.com/office/powerpoint/2010/main" val="132855846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Adaptadores y convertidores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7"/>
            <a:ext cx="11651091" cy="192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dirty="0"/>
              <a:t>Existen muchos estándares de conexión en la actualidad. Estos componentes se denominan adaptadores y convertidores:</a:t>
            </a:r>
          </a:p>
          <a:p>
            <a:pPr lvl="1" rtl="0"/>
            <a:r>
              <a:rPr lang="x-none" sz="1867" b="1" dirty="0"/>
              <a:t>Convertidor</a:t>
            </a:r>
            <a:r>
              <a:rPr lang="x-none" sz="1867" dirty="0"/>
              <a:t>: cumple la misma función que un adaptador, pero también convierte las señales de una tecnología a la otra.</a:t>
            </a:r>
          </a:p>
          <a:p>
            <a:pPr lvl="1" rtl="0"/>
            <a:r>
              <a:rPr lang="x-none" sz="1867" b="1" dirty="0"/>
              <a:t>Adaptador</a:t>
            </a:r>
            <a:r>
              <a:rPr lang="x-none" sz="1867" dirty="0"/>
              <a:t>: conecta físicamente una tecnología con otra</a:t>
            </a:r>
          </a:p>
          <a:p>
            <a:pPr lvl="1"/>
            <a:endParaRPr lang="en-US" altLang="en-US" sz="2000" dirty="0"/>
          </a:p>
        </p:txBody>
      </p:sp>
      <p:sp>
        <p:nvSpPr>
          <p:cNvPr id="8" name="Rectangle 4">
            <a:extLst>
              <a:ext uri="{FF2B5EF4-FFF2-40B4-BE49-F238E27FC236}">
                <a16:creationId xmlns:a16="http://schemas.microsoft.com/office/drawing/2014/main" id="{909E6F56-F324-4608-83B9-CF20B078291C}"/>
              </a:ext>
            </a:extLst>
          </p:cNvPr>
          <p:cNvSpPr txBox="1">
            <a:spLocks noChangeArrowheads="1"/>
          </p:cNvSpPr>
          <p:nvPr/>
        </p:nvSpPr>
        <p:spPr bwMode="auto">
          <a:xfrm>
            <a:off x="1328143" y="3259500"/>
            <a:ext cx="5554936" cy="31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spc="-40" dirty="0"/>
              <a:t>Algunos ejemplos de adaptadores son:</a:t>
            </a:r>
          </a:p>
          <a:p>
            <a:pPr lvl="1" rtl="0"/>
            <a:r>
              <a:rPr lang="x-none" sz="2000" dirty="0"/>
              <a:t>Adaptador DVI a VGA</a:t>
            </a:r>
          </a:p>
          <a:p>
            <a:pPr lvl="1" rtl="0"/>
            <a:r>
              <a:rPr lang="x-none" sz="2000" dirty="0"/>
              <a:t>Adaptador USB a Ethernet</a:t>
            </a:r>
          </a:p>
          <a:p>
            <a:pPr lvl="1" rtl="0"/>
            <a:r>
              <a:rPr lang="x-none" sz="2000" dirty="0"/>
              <a:t>Adaptador USB a PS/2</a:t>
            </a:r>
          </a:p>
          <a:p>
            <a:pPr lvl="1" rtl="0"/>
            <a:r>
              <a:rPr lang="x-none" sz="2000" dirty="0"/>
              <a:t>Adaptador DVI a HDMI</a:t>
            </a:r>
          </a:p>
          <a:p>
            <a:pPr lvl="1" rtl="0"/>
            <a:r>
              <a:rPr lang="x-none" sz="2000" dirty="0"/>
              <a:t>Adaptador Molex a SATA</a:t>
            </a:r>
          </a:p>
          <a:p>
            <a:pPr lvl="1" rtl="0"/>
            <a:r>
              <a:rPr lang="x-none" sz="2000" dirty="0"/>
              <a:t>Convertidor de HDMI a VGA</a:t>
            </a:r>
          </a:p>
        </p:txBody>
      </p:sp>
      <p:pic>
        <p:nvPicPr>
          <p:cNvPr id="3" name="Picture 2">
            <a:extLst>
              <a:ext uri="{FF2B5EF4-FFF2-40B4-BE49-F238E27FC236}">
                <a16:creationId xmlns:a16="http://schemas.microsoft.com/office/drawing/2014/main" id="{C5A0F494-EFCD-4C47-AE00-BC03AE40C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435" y="3034902"/>
            <a:ext cx="5074060" cy="1615580"/>
          </a:xfrm>
          <a:prstGeom prst="rect">
            <a:avLst/>
          </a:prstGeom>
        </p:spPr>
      </p:pic>
      <p:pic>
        <p:nvPicPr>
          <p:cNvPr id="5" name="Picture 4">
            <a:extLst>
              <a:ext uri="{FF2B5EF4-FFF2-40B4-BE49-F238E27FC236}">
                <a16:creationId xmlns:a16="http://schemas.microsoft.com/office/drawing/2014/main" id="{63D93EAE-27A9-40F4-93E6-E2BDE6876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9246" y="4677972"/>
            <a:ext cx="5090601" cy="1600715"/>
          </a:xfrm>
          <a:prstGeom prst="rect">
            <a:avLst/>
          </a:prstGeom>
        </p:spPr>
      </p:pic>
    </p:spTree>
    <p:custDataLst>
      <p:tags r:id="rId1"/>
    </p:custDataLst>
    <p:extLst>
      <p:ext uri="{BB962C8B-B14F-4D97-AF65-F5344CB8AC3E}">
        <p14:creationId xmlns:p14="http://schemas.microsoft.com/office/powerpoint/2010/main" val="1617499224"/>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Dispositivos de entrada originales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7"/>
            <a:ext cx="11877333" cy="321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Los dispositivos de entrada permiten que los usuarios se comuniquen con una computadora.</a:t>
            </a:r>
          </a:p>
          <a:p>
            <a:pPr rtl="0"/>
            <a:r>
              <a:rPr lang="x-none" sz="2267" dirty="0"/>
              <a:t>Algunos de los primeros dispositivos de entrada incluyen:</a:t>
            </a:r>
          </a:p>
          <a:p>
            <a:pPr lvl="1" rtl="0"/>
            <a:r>
              <a:rPr lang="x-none" sz="2133" dirty="0"/>
              <a:t>Mouse y teclado: son los dos dispositivos de entrada que más se usan.</a:t>
            </a:r>
          </a:p>
          <a:p>
            <a:pPr lvl="1" rtl="0"/>
            <a:r>
              <a:rPr lang="x-none" sz="2133" dirty="0"/>
              <a:t>Escáner ADF o plano: estos dispositivos digitalizan imágenes o documentos</a:t>
            </a:r>
          </a:p>
          <a:p>
            <a:pPr lvl="1" rtl="0"/>
            <a:r>
              <a:rPr lang="x-none" sz="2133" dirty="0"/>
              <a:t>Joystick y controlador para juegos: estos dispositivos se usan para jugar</a:t>
            </a:r>
          </a:p>
          <a:p>
            <a:pPr lvl="1" rtl="0"/>
            <a:r>
              <a:rPr lang="x-none" sz="2133" spc="-40" dirty="0"/>
              <a:t>Switch de teclado, video y mouse (KVM, keyboard, video, mouse): un dispositivo de hardware que se puede usar para controlar más de una PC con un único teclado, monitor y mouse.</a:t>
            </a:r>
          </a:p>
        </p:txBody>
      </p:sp>
      <p:pic>
        <p:nvPicPr>
          <p:cNvPr id="4" name="Picture 3">
            <a:extLst>
              <a:ext uri="{FF2B5EF4-FFF2-40B4-BE49-F238E27FC236}">
                <a16:creationId xmlns:a16="http://schemas.microsoft.com/office/drawing/2014/main" id="{CD81171E-AB8E-48FF-844F-EC6CC4CF7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2681" y="4529976"/>
            <a:ext cx="7366639" cy="1554501"/>
          </a:xfrm>
          <a:prstGeom prst="rect">
            <a:avLst/>
          </a:prstGeom>
        </p:spPr>
      </p:pic>
    </p:spTree>
    <p:custDataLst>
      <p:tags r:id="rId1"/>
    </p:custDataLst>
    <p:extLst>
      <p:ext uri="{BB962C8B-B14F-4D97-AF65-F5344CB8AC3E}">
        <p14:creationId xmlns:p14="http://schemas.microsoft.com/office/powerpoint/2010/main" val="429310248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Nuevos dispositivos de entrada</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7"/>
            <a:ext cx="11707571" cy="321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Algunos dispositivos de entrada nuevos incluyen pantalla táctil, lápiz digital, lector de banda magnética y escáner de códigos de barras:</a:t>
            </a:r>
          </a:p>
          <a:p>
            <a:pPr lvl="1" rtl="0"/>
            <a:r>
              <a:rPr lang="x-none" sz="2000" b="1" dirty="0"/>
              <a:t>Pantalla táctil</a:t>
            </a:r>
            <a:r>
              <a:rPr lang="x-none" sz="2000" dirty="0"/>
              <a:t>: dispositivos de entrada con pantallas táctiles o sensibles a la presión</a:t>
            </a:r>
          </a:p>
          <a:p>
            <a:pPr lvl="1" rtl="0"/>
            <a:r>
              <a:rPr lang="x-none" sz="2000" b="1" dirty="0"/>
              <a:t>Lápiz digital</a:t>
            </a:r>
            <a:r>
              <a:rPr lang="x-none" sz="2000" dirty="0"/>
              <a:t>: un tipo de digitalizador que permite que un diseñador o artista cree ilustraciones mediante una herramienta similar a un lápiz</a:t>
            </a:r>
          </a:p>
          <a:p>
            <a:pPr lvl="1" rtl="0"/>
            <a:r>
              <a:rPr lang="x-none" sz="2000" b="1" dirty="0"/>
              <a:t>Lector de banda magnética</a:t>
            </a:r>
            <a:r>
              <a:rPr lang="x-none" sz="2000" dirty="0"/>
              <a:t>: un dispositivo que lee la información magnéticamente codificada en la parte posterior de las tarjetas plásticas</a:t>
            </a:r>
          </a:p>
          <a:p>
            <a:pPr lvl="1" rtl="0"/>
            <a:r>
              <a:rPr lang="x-none" sz="2000" b="1" dirty="0"/>
              <a:t>Escáner de código de barras</a:t>
            </a:r>
            <a:r>
              <a:rPr lang="x-none" sz="2000" dirty="0"/>
              <a:t>: un dispositivo que lee la información de los códigos de barras adheridos a los productos</a:t>
            </a:r>
          </a:p>
        </p:txBody>
      </p:sp>
      <p:pic>
        <p:nvPicPr>
          <p:cNvPr id="3" name="Picture 2">
            <a:extLst>
              <a:ext uri="{FF2B5EF4-FFF2-40B4-BE49-F238E27FC236}">
                <a16:creationId xmlns:a16="http://schemas.microsoft.com/office/drawing/2014/main" id="{BC70F616-1AC5-42DF-A206-4AFFB1C83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3495" y="4491827"/>
            <a:ext cx="7357181" cy="1524132"/>
          </a:xfrm>
          <a:prstGeom prst="rect">
            <a:avLst/>
          </a:prstGeom>
        </p:spPr>
      </p:pic>
    </p:spTree>
    <p:custDataLst>
      <p:tags r:id="rId1"/>
    </p:custDataLst>
    <p:extLst>
      <p:ext uri="{BB962C8B-B14F-4D97-AF65-F5344CB8AC3E}">
        <p14:creationId xmlns:p14="http://schemas.microsoft.com/office/powerpoint/2010/main" val="2432414116"/>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Otros dispositivos de entrada nuevos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7"/>
            <a:ext cx="11877333" cy="339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Algunos dispositivos de entrada más nuevos:</a:t>
            </a:r>
          </a:p>
          <a:p>
            <a:pPr lvl="1" rtl="0"/>
            <a:r>
              <a:rPr lang="x-none" sz="2000" b="1" dirty="0"/>
              <a:t>Cámara digital</a:t>
            </a:r>
            <a:r>
              <a:rPr lang="x-none" sz="2000" dirty="0"/>
              <a:t>: dispositivos que capturan imágenes y videos digitales</a:t>
            </a:r>
          </a:p>
          <a:p>
            <a:pPr lvl="1" rtl="0"/>
            <a:r>
              <a:rPr lang="x-none" sz="2000" b="1" dirty="0"/>
              <a:t>Cámaras web</a:t>
            </a:r>
            <a:r>
              <a:rPr lang="x-none" sz="2000" dirty="0"/>
              <a:t>: cámaras de video que se pueden integrar a una computadora</a:t>
            </a:r>
          </a:p>
          <a:p>
            <a:pPr lvl="1" rtl="0"/>
            <a:r>
              <a:rPr lang="x-none" sz="2000" b="1" dirty="0"/>
              <a:t>Tablilla digital para firmas</a:t>
            </a:r>
            <a:r>
              <a:rPr lang="x-none" sz="2000" dirty="0"/>
              <a:t>: un dispositivo que captura electrónicamente la firma de una persona</a:t>
            </a:r>
          </a:p>
          <a:p>
            <a:pPr lvl="1" rtl="0"/>
            <a:r>
              <a:rPr lang="x-none" sz="2000" dirty="0"/>
              <a:t>Lector de tarjetas inteligentes: un dispositivo que se usa en una computadora para autenticar al usuario. Una tarjeta inteligente puede tener el tamaño de una tarjeta de crédito con un microprocesador integrado que se encuentra generalmente en un relleno de contacto dorado en un lado de la tarjeta.</a:t>
            </a:r>
          </a:p>
          <a:p>
            <a:pPr lvl="1" rtl="0"/>
            <a:r>
              <a:rPr lang="x-none" sz="2000" b="1" spc="-40" dirty="0"/>
              <a:t>Micrófono</a:t>
            </a:r>
            <a:r>
              <a:rPr lang="x-none" sz="2000" spc="-40" dirty="0"/>
              <a:t>: un dispositivo que permite que un usuario le hable a una computadora y digitalice su voz</a:t>
            </a:r>
          </a:p>
        </p:txBody>
      </p:sp>
      <p:pic>
        <p:nvPicPr>
          <p:cNvPr id="4" name="Picture 3">
            <a:extLst>
              <a:ext uri="{FF2B5EF4-FFF2-40B4-BE49-F238E27FC236}">
                <a16:creationId xmlns:a16="http://schemas.microsoft.com/office/drawing/2014/main" id="{F9FA8E39-5F6E-4026-B365-03F504925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8231" y="4628917"/>
            <a:ext cx="9307363" cy="1422523"/>
          </a:xfrm>
          <a:prstGeom prst="rect">
            <a:avLst/>
          </a:prstGeom>
        </p:spPr>
      </p:pic>
    </p:spTree>
    <p:custDataLst>
      <p:tags r:id="rId1"/>
    </p:custDataLst>
    <p:extLst>
      <p:ext uri="{BB962C8B-B14F-4D97-AF65-F5344CB8AC3E}">
        <p14:creationId xmlns:p14="http://schemas.microsoft.com/office/powerpoint/2010/main" val="361478200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Dispositivos de entrada más recientes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03682" y="1065259"/>
            <a:ext cx="11888319" cy="352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000" dirty="0"/>
              <a:t>Los dispositivos de entrada más nuevos incluyen terminales y dispositivos NFC, escáneres de reconocimiento facial, escáneres de huellas digitales, escáneres de reconocimiento de voz y auriculares de realidad virtual:</a:t>
            </a:r>
          </a:p>
          <a:p>
            <a:pPr lvl="1" rtl="0"/>
            <a:r>
              <a:rPr lang="x-none" sz="1733" b="1" dirty="0"/>
              <a:t>Dispositivos y terminales de NFC</a:t>
            </a:r>
            <a:r>
              <a:rPr lang="x-none" sz="1733" dirty="0"/>
              <a:t>: dispositivos de tocar para pagar de comunicación de campo cercano (NFC)</a:t>
            </a:r>
          </a:p>
          <a:p>
            <a:pPr lvl="1" rtl="0"/>
            <a:r>
              <a:rPr lang="x-none" sz="1733" b="1" dirty="0"/>
              <a:t>Escáneres de reconocimiento facial</a:t>
            </a:r>
            <a:r>
              <a:rPr lang="x-none" sz="1733" dirty="0"/>
              <a:t>: dispositivos que identifican a un usuario en función de los rasgos faciales únicos</a:t>
            </a:r>
          </a:p>
          <a:p>
            <a:pPr lvl="1" rtl="0"/>
            <a:r>
              <a:rPr lang="x-none" sz="1733" b="1" dirty="0"/>
              <a:t>Escáneres de huellas digitales</a:t>
            </a:r>
            <a:r>
              <a:rPr lang="x-none" sz="1733" dirty="0"/>
              <a:t>: dispositivos que identifican a un usuario en función de una huella digital única</a:t>
            </a:r>
          </a:p>
          <a:p>
            <a:pPr lvl="1" rtl="0"/>
            <a:r>
              <a:rPr lang="x-none" sz="1733" b="1" dirty="0"/>
              <a:t>Escáneres de reconocimiento de voz</a:t>
            </a:r>
            <a:r>
              <a:rPr lang="x-none" sz="1733" dirty="0"/>
              <a:t>: dispositivos que identifican a un usuario en función de su voz única</a:t>
            </a:r>
          </a:p>
          <a:p>
            <a:pPr lvl="1" rtl="0"/>
            <a:r>
              <a:rPr lang="x-none" sz="1733" b="1" dirty="0"/>
              <a:t>Auriculares de realidad virtual</a:t>
            </a:r>
            <a:r>
              <a:rPr lang="x-none" sz="1733" dirty="0"/>
              <a:t>: se usan con juegos de computadora, simuladores y aplicaciones de capacitación con funciones de realidad virtual.</a:t>
            </a:r>
          </a:p>
        </p:txBody>
      </p:sp>
      <p:pic>
        <p:nvPicPr>
          <p:cNvPr id="3" name="Picture 2" descr="Image 1: NFC Devices and Terminals&#10;Image 2: Facial recognition scanners&#10;Image 3: Fingerprint scanners&#10;Image 4: Voice recognition scanners&#10;Image 5: Virtual reality headset" title="Recent Input Devices">
            <a:extLst>
              <a:ext uri="{FF2B5EF4-FFF2-40B4-BE49-F238E27FC236}">
                <a16:creationId xmlns:a16="http://schemas.microsoft.com/office/drawing/2014/main" id="{07105D8F-114C-4DFC-81E0-91B9690F0266}"/>
              </a:ext>
            </a:extLst>
          </p:cNvPr>
          <p:cNvPicPr>
            <a:picLocks noChangeAspect="1"/>
          </p:cNvPicPr>
          <p:nvPr/>
        </p:nvPicPr>
        <p:blipFill>
          <a:blip r:embed="rId4"/>
          <a:stretch>
            <a:fillRect/>
          </a:stretch>
        </p:blipFill>
        <p:spPr>
          <a:xfrm>
            <a:off x="1901991" y="4637218"/>
            <a:ext cx="9266723" cy="1524132"/>
          </a:xfrm>
          <a:prstGeom prst="rect">
            <a:avLst/>
          </a:prstGeom>
        </p:spPr>
      </p:pic>
    </p:spTree>
    <p:custDataLst>
      <p:tags r:id="rId1"/>
    </p:custDataLst>
    <p:extLst>
      <p:ext uri="{BB962C8B-B14F-4D97-AF65-F5344CB8AC3E}">
        <p14:creationId xmlns:p14="http://schemas.microsoft.com/office/powerpoint/2010/main" val="2687907735"/>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¿Qué son los dispositivos de salida?</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8"/>
            <a:ext cx="11877333" cy="173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000" dirty="0"/>
              <a:t>Un dispositivo de salida toma información binaria de la computadora y la convierte en un formato que el usuario puede entender fácilmente.</a:t>
            </a:r>
          </a:p>
          <a:p>
            <a:pPr rtl="0"/>
            <a:r>
              <a:rPr lang="x-none" sz="2000" spc="-40" dirty="0"/>
              <a:t>Algunos ejemplos de dispositivos de salida incluyen monitores, proyectores, cascos de VR, impresoras, altavoces y auriculares.</a:t>
            </a:r>
          </a:p>
        </p:txBody>
      </p:sp>
      <p:pic>
        <p:nvPicPr>
          <p:cNvPr id="3" name="Picture 2">
            <a:extLst>
              <a:ext uri="{FF2B5EF4-FFF2-40B4-BE49-F238E27FC236}">
                <a16:creationId xmlns:a16="http://schemas.microsoft.com/office/drawing/2014/main" id="{A968FAAF-EA09-4E4D-A372-38C7A19F6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71" y="3950892"/>
            <a:ext cx="6014852" cy="2056429"/>
          </a:xfrm>
          <a:prstGeom prst="rect">
            <a:avLst/>
          </a:prstGeom>
        </p:spPr>
      </p:pic>
      <p:pic>
        <p:nvPicPr>
          <p:cNvPr id="6" name="Picture 5">
            <a:extLst>
              <a:ext uri="{FF2B5EF4-FFF2-40B4-BE49-F238E27FC236}">
                <a16:creationId xmlns:a16="http://schemas.microsoft.com/office/drawing/2014/main" id="{80686CA9-AA42-4104-9A38-76D73EBD4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3121" y="2502738"/>
            <a:ext cx="5921684" cy="1987415"/>
          </a:xfrm>
          <a:prstGeom prst="rect">
            <a:avLst/>
          </a:prstGeom>
        </p:spPr>
      </p:pic>
      <p:pic>
        <p:nvPicPr>
          <p:cNvPr id="8" name="Picture 7">
            <a:extLst>
              <a:ext uri="{FF2B5EF4-FFF2-40B4-BE49-F238E27FC236}">
                <a16:creationId xmlns:a16="http://schemas.microsoft.com/office/drawing/2014/main" id="{83D731F3-B8C7-4EE9-9CFB-5E2FF39CD6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1217" y="4584202"/>
            <a:ext cx="5682127" cy="2002119"/>
          </a:xfrm>
          <a:prstGeom prst="rect">
            <a:avLst/>
          </a:prstGeom>
        </p:spPr>
      </p:pic>
    </p:spTree>
    <p:custDataLst>
      <p:tags r:id="rId1"/>
    </p:custDataLst>
    <p:extLst>
      <p:ext uri="{BB962C8B-B14F-4D97-AF65-F5344CB8AC3E}">
        <p14:creationId xmlns:p14="http://schemas.microsoft.com/office/powerpoint/2010/main" val="3565553338"/>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Monitores y proyectores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8"/>
            <a:ext cx="10303176" cy="173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La mayoría de los monitores usan uno de tres tipos de tecnología: </a:t>
            </a:r>
          </a:p>
          <a:p>
            <a:pPr lvl="1" rtl="0"/>
            <a:r>
              <a:rPr lang="x-none" sz="2000" dirty="0"/>
              <a:t>Pantalla de cristal líquido (LCD, </a:t>
            </a:r>
            <a:br>
              <a:rPr lang="en-US" sz="2000" dirty="0"/>
            </a:br>
            <a:r>
              <a:rPr lang="x-none" sz="2000" dirty="0"/>
              <a:t>Liquid crystal display)</a:t>
            </a:r>
          </a:p>
          <a:p>
            <a:pPr lvl="1" rtl="0"/>
            <a:r>
              <a:rPr lang="x-none" sz="2000" dirty="0"/>
              <a:t>Diodo emisor de luz (LED)</a:t>
            </a:r>
          </a:p>
          <a:p>
            <a:pPr lvl="1" rtl="0"/>
            <a:r>
              <a:rPr lang="x-none" sz="2000" dirty="0"/>
              <a:t>LED orgánico (OLED) </a:t>
            </a:r>
          </a:p>
        </p:txBody>
      </p:sp>
      <p:sp>
        <p:nvSpPr>
          <p:cNvPr id="7" name="Rectangle 4">
            <a:extLst>
              <a:ext uri="{FF2B5EF4-FFF2-40B4-BE49-F238E27FC236}">
                <a16:creationId xmlns:a16="http://schemas.microsoft.com/office/drawing/2014/main" id="{848B86BC-5ABC-41B3-8DAB-53907F19BDD7}"/>
              </a:ext>
            </a:extLst>
          </p:cNvPr>
          <p:cNvSpPr txBox="1">
            <a:spLocks noChangeArrowheads="1"/>
          </p:cNvSpPr>
          <p:nvPr/>
        </p:nvSpPr>
        <p:spPr bwMode="auto">
          <a:xfrm>
            <a:off x="1867244" y="4194996"/>
            <a:ext cx="10201293" cy="197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dirty="0"/>
              <a:t>La mayoría de los proyectores de video usan la tecnología LCD o DLP.</a:t>
            </a:r>
          </a:p>
          <a:p>
            <a:pPr lvl="1" rtl="0"/>
            <a:r>
              <a:rPr lang="x-none" sz="2000" dirty="0"/>
              <a:t>DLP son las siglas de Digital Light Processing (procesamiento digital de luz).</a:t>
            </a:r>
          </a:p>
          <a:p>
            <a:pPr lvl="1" rtl="0"/>
            <a:r>
              <a:rPr lang="x-none" sz="2000" dirty="0"/>
              <a:t>Cada proyector tiene un número diferente de lúmenes, lo que afecta el nivel de brillo de la imagen proyectada. </a:t>
            </a:r>
          </a:p>
        </p:txBody>
      </p:sp>
      <p:pic>
        <p:nvPicPr>
          <p:cNvPr id="3" name="Picture 2">
            <a:extLst>
              <a:ext uri="{FF2B5EF4-FFF2-40B4-BE49-F238E27FC236}">
                <a16:creationId xmlns:a16="http://schemas.microsoft.com/office/drawing/2014/main" id="{A968FAAF-EA09-4E4D-A372-38C7A19F6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757" y="1601912"/>
            <a:ext cx="6014852" cy="2056429"/>
          </a:xfrm>
          <a:prstGeom prst="rect">
            <a:avLst/>
          </a:prstGeom>
        </p:spPr>
      </p:pic>
    </p:spTree>
    <p:custDataLst>
      <p:tags r:id="rId1"/>
    </p:custDataLst>
    <p:extLst>
      <p:ext uri="{BB962C8B-B14F-4D97-AF65-F5344CB8AC3E}">
        <p14:creationId xmlns:p14="http://schemas.microsoft.com/office/powerpoint/2010/main" val="358052511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0"/>
            <a:r>
              <a:rPr lang="x-none" sz="2133"/>
              <a:t>Seguridad eléctrica y de </a:t>
            </a:r>
            <a:br>
              <a:rPr lang="en-US" altLang="en-US" dirty="0"/>
            </a:br>
            <a:r>
              <a:rPr lang="x-none"/>
              <a:t>ESD</a:t>
            </a:r>
          </a:p>
        </p:txBody>
      </p:sp>
      <p:sp>
        <p:nvSpPr>
          <p:cNvPr id="8195" name="Rectangle 6"/>
          <p:cNvSpPr>
            <a:spLocks noGrp="1" noChangeArrowheads="1"/>
          </p:cNvSpPr>
          <p:nvPr>
            <p:ph idx="1"/>
          </p:nvPr>
        </p:nvSpPr>
        <p:spPr>
          <a:xfrm>
            <a:off x="166145" y="1220766"/>
            <a:ext cx="12025855" cy="1746705"/>
          </a:xfrm>
        </p:spPr>
        <p:txBody>
          <a:bodyPr/>
          <a:lstStyle/>
          <a:p>
            <a:pPr rtl="0"/>
            <a:r>
              <a:rPr lang="x-none" sz="1867" spc="-40" dirty="0"/>
              <a:t>Las descargas electrostáticas (ESD) pueden ocurrir cuando hay una acumulación de la carga eléctrica que existe en una superficie que entra en contacto con otra de carga diferente.</a:t>
            </a:r>
          </a:p>
          <a:p>
            <a:pPr rtl="0"/>
            <a:r>
              <a:rPr lang="x-none" sz="1867" spc="-40" dirty="0"/>
              <a:t>La ESD puede provocar daños a los equipos informáticos si no se descarga correctamente.</a:t>
            </a:r>
          </a:p>
          <a:p>
            <a:pPr rtl="0"/>
            <a:r>
              <a:rPr lang="x-none" sz="1867" spc="-40" dirty="0"/>
              <a:t>Se deben acumular un mínimo de 3000 V de electricidad estática para que una persona pueda sentir una ESD. </a:t>
            </a:r>
          </a:p>
        </p:txBody>
      </p:sp>
      <p:sp>
        <p:nvSpPr>
          <p:cNvPr id="5" name="TextBox 4">
            <a:extLst>
              <a:ext uri="{FF2B5EF4-FFF2-40B4-BE49-F238E27FC236}">
                <a16:creationId xmlns:a16="http://schemas.microsoft.com/office/drawing/2014/main" id="{6D1EFD4A-E083-45CD-85CE-FDE28569786D}"/>
              </a:ext>
            </a:extLst>
          </p:cNvPr>
          <p:cNvSpPr txBox="1"/>
          <p:nvPr/>
        </p:nvSpPr>
        <p:spPr>
          <a:xfrm>
            <a:off x="648044" y="3254792"/>
            <a:ext cx="7423368" cy="2103589"/>
          </a:xfrm>
          <a:prstGeom prst="rect">
            <a:avLst/>
          </a:prstGeom>
          <a:noFill/>
        </p:spPr>
        <p:txBody>
          <a:bodyPr wrap="square" rtlCol="0">
            <a:spAutoFit/>
          </a:bodyPr>
          <a:lstStyle/>
          <a:p>
            <a:pPr rtl="0"/>
            <a:r>
              <a:rPr lang="x-none" sz="1867" b="1" spc="-40" dirty="0">
                <a:solidFill>
                  <a:srgbClr val="000000"/>
                </a:solidFill>
                <a:ea typeface="ＭＳ Ｐゴシック" charset="0"/>
              </a:rPr>
              <a:t>Siga estas recomendaciones para ayudar a evitar daños por ESD</a:t>
            </a:r>
            <a:r>
              <a:rPr lang="x-none" sz="1867" spc="-40" dirty="0">
                <a:solidFill>
                  <a:srgbClr val="000000"/>
                </a:solidFill>
                <a:ea typeface="ＭＳ Ｐゴシック" charset="0"/>
              </a:rPr>
              <a:t>:</a:t>
            </a:r>
          </a:p>
          <a:p>
            <a:endParaRPr lang="en-US" sz="1867" spc="-40" dirty="0">
              <a:solidFill>
                <a:srgbClr val="000000"/>
              </a:solidFill>
              <a:ea typeface="ＭＳ Ｐゴシック" charset="0"/>
            </a:endParaRPr>
          </a:p>
          <a:p>
            <a:pPr marL="380990" indent="-380990">
              <a:buFont typeface="Wingdings" panose="05000000000000000000" pitchFamily="2" charset="2"/>
              <a:buChar char="§"/>
            </a:pPr>
            <a:r>
              <a:rPr lang="x-none" sz="1867" spc="-40" dirty="0">
                <a:solidFill>
                  <a:srgbClr val="000000"/>
                </a:solidFill>
                <a:ea typeface="ＭＳ Ｐゴシック" charset="0"/>
              </a:rPr>
              <a:t>Conserve todos los componentes en bolsas antiestática hasta que esté listo para instalarlos.</a:t>
            </a:r>
          </a:p>
          <a:p>
            <a:pPr marL="380990" indent="-380990">
              <a:buFont typeface="Wingdings" panose="05000000000000000000" pitchFamily="2" charset="2"/>
              <a:buChar char="§"/>
            </a:pPr>
            <a:r>
              <a:rPr lang="x-none" sz="1867" spc="-40" dirty="0">
                <a:solidFill>
                  <a:srgbClr val="000000"/>
                </a:solidFill>
                <a:ea typeface="ＭＳ Ｐゴシック" charset="0"/>
              </a:rPr>
              <a:t>Utilice alfombrillas conectadas a tierra en los bancos de trabajo.</a:t>
            </a:r>
          </a:p>
          <a:p>
            <a:pPr marL="380990" indent="-380990">
              <a:buFont typeface="Wingdings" panose="05000000000000000000" pitchFamily="2" charset="2"/>
              <a:buChar char="§"/>
            </a:pPr>
            <a:r>
              <a:rPr lang="x-none" sz="1867" spc="-40" dirty="0">
                <a:solidFill>
                  <a:srgbClr val="000000"/>
                </a:solidFill>
                <a:ea typeface="ＭＳ Ｐゴシック" charset="0"/>
              </a:rPr>
              <a:t>Utilice alfombrillas conectadas a tierra en las áreas de trabajo.</a:t>
            </a:r>
          </a:p>
          <a:p>
            <a:pPr marL="380990" indent="-380990">
              <a:buFont typeface="Wingdings" panose="05000000000000000000" pitchFamily="2" charset="2"/>
              <a:buChar char="§"/>
            </a:pPr>
            <a:r>
              <a:rPr lang="x-none" sz="1867" spc="-40" dirty="0">
                <a:solidFill>
                  <a:srgbClr val="000000"/>
                </a:solidFill>
                <a:ea typeface="ＭＳ Ｐゴシック" charset="0"/>
              </a:rPr>
              <a:t>Utilice pulseras antiestática cuando trabaje en el interior de una PC.</a:t>
            </a:r>
          </a:p>
        </p:txBody>
      </p:sp>
      <p:pic>
        <p:nvPicPr>
          <p:cNvPr id="3" name="Picture 2" descr="The image shows an electrostatic discharge (ESD) spark between a metal object and a circuit board." title="ESD">
            <a:extLst>
              <a:ext uri="{FF2B5EF4-FFF2-40B4-BE49-F238E27FC236}">
                <a16:creationId xmlns:a16="http://schemas.microsoft.com/office/drawing/2014/main" id="{0F4EF414-72DD-4747-BD60-6229A81556EF}"/>
              </a:ext>
            </a:extLst>
          </p:cNvPr>
          <p:cNvPicPr>
            <a:picLocks noChangeAspect="1"/>
          </p:cNvPicPr>
          <p:nvPr/>
        </p:nvPicPr>
        <p:blipFill>
          <a:blip r:embed="rId4"/>
          <a:stretch>
            <a:fillRect/>
          </a:stretch>
        </p:blipFill>
        <p:spPr>
          <a:xfrm>
            <a:off x="7739746" y="2954637"/>
            <a:ext cx="4324351" cy="3117851"/>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Auriculares de VR y AR</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14667" y="1089288"/>
            <a:ext cx="8461376" cy="173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b="1"/>
              <a:t>La realidad virtual (VR) </a:t>
            </a:r>
            <a:r>
              <a:rPr lang="x-none" sz="2267"/>
              <a:t>usa la tecnología informática para crear un entorno tridimensional simulado.</a:t>
            </a:r>
          </a:p>
          <a:p>
            <a:pPr rtl="0"/>
            <a:r>
              <a:rPr lang="x-none" sz="2267"/>
              <a:t>Los cascos de VR cubren por completo la parte superior del rostro del usuario, lo que no permite el ingreso de luz ambiental del entorno.</a:t>
            </a:r>
          </a:p>
        </p:txBody>
      </p:sp>
      <p:sp>
        <p:nvSpPr>
          <p:cNvPr id="7" name="Rectangle 4">
            <a:extLst>
              <a:ext uri="{FF2B5EF4-FFF2-40B4-BE49-F238E27FC236}">
                <a16:creationId xmlns:a16="http://schemas.microsoft.com/office/drawing/2014/main" id="{848B86BC-5ABC-41B3-8DAB-53907F19BDD7}"/>
              </a:ext>
            </a:extLst>
          </p:cNvPr>
          <p:cNvSpPr txBox="1">
            <a:spLocks noChangeArrowheads="1"/>
          </p:cNvSpPr>
          <p:nvPr/>
        </p:nvSpPr>
        <p:spPr bwMode="auto">
          <a:xfrm>
            <a:off x="314667" y="3272359"/>
            <a:ext cx="8630787" cy="286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b="1" dirty="0"/>
              <a:t>La realidad aumentada (AR) </a:t>
            </a:r>
            <a:r>
              <a:rPr lang="x-none" sz="2267" dirty="0"/>
              <a:t>usa tecnología similar, pero superpone imágenes y audio en el mundo real en tiempo real.</a:t>
            </a:r>
            <a:r>
              <a:rPr lang="x-none" sz="2267" b="1" dirty="0"/>
              <a:t> </a:t>
            </a:r>
          </a:p>
          <a:p>
            <a:pPr rtl="0"/>
            <a:r>
              <a:rPr lang="x-none" sz="2267" dirty="0"/>
              <a:t>La AR puede proporcionar a los usuarios acceso inmediato a información sobre su entorno real.</a:t>
            </a:r>
          </a:p>
          <a:p>
            <a:pPr rtl="0"/>
            <a:r>
              <a:rPr lang="x-none" sz="2267" dirty="0"/>
              <a:t>Por lo general, los cascos de VR no cierran el paso de la luz </a:t>
            </a:r>
            <a:r>
              <a:rPr lang="x-none" sz="2267" spc="-40" dirty="0"/>
              <a:t>ambiente a los usuarios, lo que les permite ver su entorno real.</a:t>
            </a:r>
          </a:p>
        </p:txBody>
      </p:sp>
      <p:pic>
        <p:nvPicPr>
          <p:cNvPr id="4" name="Picture 3">
            <a:extLst>
              <a:ext uri="{FF2B5EF4-FFF2-40B4-BE49-F238E27FC236}">
                <a16:creationId xmlns:a16="http://schemas.microsoft.com/office/drawing/2014/main" id="{ED59FCE8-E212-470E-A35F-3C38AD591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318" y="1704156"/>
            <a:ext cx="2237165" cy="3721832"/>
          </a:xfrm>
          <a:prstGeom prst="rect">
            <a:avLst/>
          </a:prstGeom>
        </p:spPr>
      </p:pic>
    </p:spTree>
    <p:custDataLst>
      <p:tags r:id="rId1"/>
    </p:custDataLst>
    <p:extLst>
      <p:ext uri="{BB962C8B-B14F-4D97-AF65-F5344CB8AC3E}">
        <p14:creationId xmlns:p14="http://schemas.microsoft.com/office/powerpoint/2010/main" val="2821485695"/>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Impresoras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304244" y="1089287"/>
            <a:ext cx="6714953" cy="214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dirty="0"/>
              <a:t>Las impresoras son dispositivos de salida que crean copias impresas de los archivos.</a:t>
            </a:r>
          </a:p>
          <a:p>
            <a:pPr rtl="0"/>
            <a:r>
              <a:rPr lang="x-none" sz="2133" dirty="0"/>
              <a:t>Puede imprimirse una copia en una hoja de papel. También puede imprimirse en plástico con una impresora 3D.</a:t>
            </a:r>
          </a:p>
        </p:txBody>
      </p:sp>
      <p:sp>
        <p:nvSpPr>
          <p:cNvPr id="7" name="Rectangle 4">
            <a:extLst>
              <a:ext uri="{FF2B5EF4-FFF2-40B4-BE49-F238E27FC236}">
                <a16:creationId xmlns:a16="http://schemas.microsoft.com/office/drawing/2014/main" id="{848B86BC-5ABC-41B3-8DAB-53907F19BDD7}"/>
              </a:ext>
            </a:extLst>
          </p:cNvPr>
          <p:cNvSpPr txBox="1">
            <a:spLocks noChangeArrowheads="1"/>
          </p:cNvSpPr>
          <p:nvPr/>
        </p:nvSpPr>
        <p:spPr bwMode="auto">
          <a:xfrm>
            <a:off x="304243" y="3153460"/>
            <a:ext cx="6733171" cy="286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dirty="0"/>
              <a:t>Diferentes tipos de impresoras: </a:t>
            </a:r>
          </a:p>
          <a:p>
            <a:pPr lvl="1" rtl="0"/>
            <a:r>
              <a:rPr lang="x-none" sz="1867" dirty="0"/>
              <a:t>impresoras a inyección de tinta, por impacto, térmicas, láser y 3D</a:t>
            </a:r>
          </a:p>
          <a:p>
            <a:pPr lvl="1" rtl="0"/>
            <a:r>
              <a:rPr lang="x-none" sz="1867" dirty="0"/>
              <a:t>Las impresoras pueden tener conexiones cableadas o inalámbricas.</a:t>
            </a:r>
          </a:p>
          <a:p>
            <a:pPr lvl="1" rtl="0"/>
            <a:r>
              <a:rPr lang="x-none" sz="1867" dirty="0"/>
              <a:t>Todas las impresoras requieren material de impresión (como tinta, tóner, plástico líquido, etc.).</a:t>
            </a:r>
          </a:p>
          <a:p>
            <a:pPr lvl="1" rtl="0"/>
            <a:r>
              <a:rPr lang="x-none" sz="1867" dirty="0"/>
              <a:t>Las impresoras usan un controlador para comunicarse con el sistema operativo.</a:t>
            </a:r>
          </a:p>
        </p:txBody>
      </p:sp>
      <p:pic>
        <p:nvPicPr>
          <p:cNvPr id="3" name="Picture 2">
            <a:extLst>
              <a:ext uri="{FF2B5EF4-FFF2-40B4-BE49-F238E27FC236}">
                <a16:creationId xmlns:a16="http://schemas.microsoft.com/office/drawing/2014/main" id="{0FC0FA21-DA30-4819-B189-149E43212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0441" y="1956059"/>
            <a:ext cx="4756097" cy="3390244"/>
          </a:xfrm>
          <a:prstGeom prst="rect">
            <a:avLst/>
          </a:prstGeom>
        </p:spPr>
      </p:pic>
    </p:spTree>
    <p:custDataLst>
      <p:tags r:id="rId1"/>
    </p:custDataLst>
    <p:extLst>
      <p:ext uri="{BB962C8B-B14F-4D97-AF65-F5344CB8AC3E}">
        <p14:creationId xmlns:p14="http://schemas.microsoft.com/office/powerpoint/2010/main" val="1113320223"/>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 y="55191"/>
            <a:ext cx="5203595" cy="1000612"/>
          </a:xfrm>
        </p:spPr>
        <p:txBody>
          <a:bodyPr/>
          <a:lstStyle/>
          <a:p>
            <a:pPr rtl="0"/>
            <a:r>
              <a:rPr lang="x-none" sz="2133"/>
              <a:t>Componentes de una PC</a:t>
            </a:r>
            <a:br>
              <a:rPr lang="en-US" altLang="en-US" sz="2133" dirty="0"/>
            </a:br>
            <a:r>
              <a:rPr lang="x-none"/>
              <a:t>Altavoces y auriculares</a:t>
            </a:r>
          </a:p>
        </p:txBody>
      </p:sp>
      <p:sp>
        <p:nvSpPr>
          <p:cNvPr id="10" name="Rectangle 3">
            <a:extLst>
              <a:ext uri="{FF2B5EF4-FFF2-40B4-BE49-F238E27FC236}">
                <a16:creationId xmlns:a16="http://schemas.microsoft.com/office/drawing/2014/main" id="{A4C79769-4F5A-4AB3-AA6B-595AF66BEC74}"/>
              </a:ext>
            </a:extLst>
          </p:cNvPr>
          <p:cNvSpPr txBox="1">
            <a:spLocks noChangeArrowheads="1"/>
          </p:cNvSpPr>
          <p:nvPr/>
        </p:nvSpPr>
        <p:spPr bwMode="auto">
          <a:xfrm>
            <a:off x="882263" y="2721330"/>
            <a:ext cx="11201707" cy="307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267" b="1" dirty="0"/>
              <a:t>Los altavoces</a:t>
            </a:r>
            <a:r>
              <a:rPr lang="x-none" sz="2267" dirty="0"/>
              <a:t> son un tipo de dispositivo de salida auditivo.</a:t>
            </a:r>
          </a:p>
          <a:p>
            <a:pPr rtl="0"/>
            <a:r>
              <a:rPr lang="x-none" sz="2267" dirty="0"/>
              <a:t>La mayoría de las computadoras y los dispositivos móviles cuentan con soporte de audio, ya sea integrado en la placa base o en una tarjeta adaptadora.</a:t>
            </a:r>
          </a:p>
          <a:p>
            <a:pPr rtl="0"/>
            <a:r>
              <a:rPr lang="x-none" sz="2267" b="1" dirty="0"/>
              <a:t>Los auriculares</a:t>
            </a:r>
            <a:r>
              <a:rPr lang="x-none" sz="2267" dirty="0"/>
              <a:t>, auriculares internos y los audífonos que se encuentran en los auriculares son todos dispositivos de salida auditiva.</a:t>
            </a:r>
          </a:p>
          <a:p>
            <a:pPr rtl="0"/>
            <a:r>
              <a:rPr lang="x-none" sz="2267" dirty="0"/>
              <a:t>Estos pueden ser cableados o inalámbricos. Algunos tienen funciones de Wi-Fi o Bluetooth.</a:t>
            </a:r>
          </a:p>
        </p:txBody>
      </p:sp>
      <p:pic>
        <p:nvPicPr>
          <p:cNvPr id="4" name="Picture 3">
            <a:extLst>
              <a:ext uri="{FF2B5EF4-FFF2-40B4-BE49-F238E27FC236}">
                <a16:creationId xmlns:a16="http://schemas.microsoft.com/office/drawing/2014/main" id="{1CD55B40-C054-42EF-BCDD-894C013DC0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935" y="251577"/>
            <a:ext cx="6284973" cy="2207464"/>
          </a:xfrm>
          <a:prstGeom prst="rect">
            <a:avLst/>
          </a:prstGeom>
        </p:spPr>
      </p:pic>
    </p:spTree>
    <p:custDataLst>
      <p:tags r:id="rId1"/>
    </p:custDataLst>
    <p:extLst>
      <p:ext uri="{BB962C8B-B14F-4D97-AF65-F5344CB8AC3E}">
        <p14:creationId xmlns:p14="http://schemas.microsoft.com/office/powerpoint/2010/main" val="310265713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234" y="1220546"/>
            <a:ext cx="10975285" cy="2403188"/>
          </a:xfrm>
        </p:spPr>
        <p:txBody>
          <a:bodyPr/>
          <a:lstStyle/>
          <a:p>
            <a:pPr rtl="0"/>
            <a:r>
              <a:rPr lang="x-none" sz="5333">
                <a:solidFill>
                  <a:schemeClr val="accent5">
                    <a:lumMod val="40000"/>
                    <a:lumOff val="60000"/>
                  </a:schemeClr>
                </a:solidFill>
              </a:rPr>
              <a:t>1.2 Componentes de una PC</a:t>
            </a:r>
          </a:p>
        </p:txBody>
      </p:sp>
      <p:pic>
        <p:nvPicPr>
          <p:cNvPr id="3" name="Imagen 2">
            <a:extLst>
              <a:ext uri="{FF2B5EF4-FFF2-40B4-BE49-F238E27FC236}">
                <a16:creationId xmlns:a16="http://schemas.microsoft.com/office/drawing/2014/main" id="{BE08A3B7-7142-48CA-864E-5057005F8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35" y="6250178"/>
            <a:ext cx="335798" cy="457251"/>
          </a:xfrm>
          <a:prstGeom prst="rect">
            <a:avLst/>
          </a:prstGeom>
        </p:spPr>
      </p:pic>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0"/>
            <a:r>
              <a:rPr lang="x-none" sz="2133"/>
              <a:t>Componentes de una PC </a:t>
            </a:r>
            <a:br>
              <a:rPr lang="en-US" altLang="en-US" dirty="0"/>
            </a:br>
            <a:r>
              <a:rPr lang="x-none"/>
              <a:t>Gabinetes</a:t>
            </a:r>
          </a:p>
        </p:txBody>
      </p:sp>
      <p:sp>
        <p:nvSpPr>
          <p:cNvPr id="8195" name="Rectangle 6"/>
          <p:cNvSpPr>
            <a:spLocks noGrp="1" noChangeArrowheads="1"/>
          </p:cNvSpPr>
          <p:nvPr>
            <p:ph idx="1"/>
          </p:nvPr>
        </p:nvSpPr>
        <p:spPr>
          <a:xfrm>
            <a:off x="179117" y="1194963"/>
            <a:ext cx="12012884" cy="1529016"/>
          </a:xfrm>
        </p:spPr>
        <p:txBody>
          <a:bodyPr>
            <a:normAutofit fontScale="77500" lnSpcReduction="20000"/>
          </a:bodyPr>
          <a:lstStyle/>
          <a:p>
            <a:pPr rtl="0"/>
            <a:r>
              <a:rPr lang="x-none" spc="-40" dirty="0"/>
              <a:t>El gabinete contiene los componentes internos, como la fuente de alimentación, la placa base, la unidad de procesamiento central (CPU), la memoria, las unidades de disco y distintas tarjetas de adaptador. </a:t>
            </a:r>
          </a:p>
          <a:p>
            <a:pPr rtl="0"/>
            <a:r>
              <a:rPr lang="x-none" dirty="0"/>
              <a:t>El término </a:t>
            </a:r>
            <a:r>
              <a:rPr lang="x-none" b="1" dirty="0"/>
              <a:t>factor de forma</a:t>
            </a:r>
            <a:r>
              <a:rPr lang="x-none" dirty="0"/>
              <a:t> se refiere al diseño físico y al aspecto de un gabinete. Las computadoras de escritorio comunes están disponibles en diversos factores de forma, que incluyen: </a:t>
            </a:r>
          </a:p>
          <a:p>
            <a:pPr marL="0" indent="0">
              <a:buNone/>
            </a:pPr>
            <a:endParaRPr lang="en-US" altLang="ja-JP" dirty="0"/>
          </a:p>
        </p:txBody>
      </p:sp>
      <p:sp>
        <p:nvSpPr>
          <p:cNvPr id="6" name="TextBox 5">
            <a:extLst>
              <a:ext uri="{FF2B5EF4-FFF2-40B4-BE49-F238E27FC236}">
                <a16:creationId xmlns:a16="http://schemas.microsoft.com/office/drawing/2014/main" id="{606EBF33-F050-43CC-999B-FD58BD8CD5BE}"/>
              </a:ext>
            </a:extLst>
          </p:cNvPr>
          <p:cNvSpPr txBox="1"/>
          <p:nvPr/>
        </p:nvSpPr>
        <p:spPr>
          <a:xfrm>
            <a:off x="472304" y="2758448"/>
            <a:ext cx="3706608" cy="1692771"/>
          </a:xfrm>
          <a:prstGeom prst="rect">
            <a:avLst/>
          </a:prstGeom>
          <a:noFill/>
        </p:spPr>
        <p:txBody>
          <a:bodyPr wrap="square" rtlCol="0">
            <a:spAutoFit/>
          </a:bodyPr>
          <a:lstStyle/>
          <a:p>
            <a:pPr marL="380990" indent="-380990">
              <a:buFont typeface="Wingdings" panose="05000000000000000000" pitchFamily="2" charset="2"/>
              <a:buChar char="Ø"/>
            </a:pPr>
            <a:r>
              <a:rPr lang="x-none" sz="2000" dirty="0">
                <a:solidFill>
                  <a:srgbClr val="000000"/>
                </a:solidFill>
                <a:ea typeface="ＭＳ Ｐゴシック" charset="0"/>
              </a:rPr>
              <a:t>Gabinete horizontal </a:t>
            </a:r>
          </a:p>
          <a:p>
            <a:pPr marL="380990" indent="-380990">
              <a:buFont typeface="Wingdings" panose="05000000000000000000" pitchFamily="2" charset="2"/>
              <a:buChar char="Ø"/>
            </a:pPr>
            <a:r>
              <a:rPr lang="x-none" sz="2000" dirty="0">
                <a:solidFill>
                  <a:srgbClr val="000000"/>
                </a:solidFill>
                <a:ea typeface="ＭＳ Ｐゴシック" charset="0"/>
              </a:rPr>
              <a:t>Torre de tamaño completo</a:t>
            </a:r>
          </a:p>
          <a:p>
            <a:pPr marL="380990" indent="-380990">
              <a:buFont typeface="Wingdings" panose="05000000000000000000" pitchFamily="2" charset="2"/>
              <a:buChar char="Ø"/>
            </a:pPr>
            <a:r>
              <a:rPr lang="x-none" sz="2000" dirty="0">
                <a:solidFill>
                  <a:srgbClr val="000000"/>
                </a:solidFill>
                <a:ea typeface="ＭＳ Ｐゴシック" charset="0"/>
              </a:rPr>
              <a:t>Torre compacta</a:t>
            </a:r>
          </a:p>
          <a:p>
            <a:pPr marL="380990" indent="-380990">
              <a:buFont typeface="Wingdings" panose="05000000000000000000" pitchFamily="2" charset="2"/>
              <a:buChar char="Ø"/>
            </a:pPr>
            <a:r>
              <a:rPr lang="x-none" sz="2000" dirty="0">
                <a:solidFill>
                  <a:srgbClr val="000000"/>
                </a:solidFill>
                <a:ea typeface="ＭＳ Ｐゴシック" charset="0"/>
              </a:rPr>
              <a:t>Todo en uno</a:t>
            </a:r>
          </a:p>
          <a:p>
            <a:endParaRPr lang="en-US" sz="2400" dirty="0"/>
          </a:p>
        </p:txBody>
      </p:sp>
      <p:sp>
        <p:nvSpPr>
          <p:cNvPr id="8" name="TextBox 7">
            <a:extLst>
              <a:ext uri="{FF2B5EF4-FFF2-40B4-BE49-F238E27FC236}">
                <a16:creationId xmlns:a16="http://schemas.microsoft.com/office/drawing/2014/main" id="{899DE3FE-F74C-42D6-BF2F-1B4E08526721}"/>
              </a:ext>
            </a:extLst>
          </p:cNvPr>
          <p:cNvSpPr txBox="1"/>
          <p:nvPr/>
        </p:nvSpPr>
        <p:spPr>
          <a:xfrm>
            <a:off x="4178913" y="3026027"/>
            <a:ext cx="7370119" cy="1405256"/>
          </a:xfrm>
          <a:prstGeom prst="rect">
            <a:avLst/>
          </a:prstGeom>
          <a:noFill/>
        </p:spPr>
        <p:txBody>
          <a:bodyPr wrap="square" rtlCol="0">
            <a:spAutoFit/>
          </a:bodyPr>
          <a:lstStyle/>
          <a:p>
            <a:pPr algn="ctr" rtl="0"/>
            <a:r>
              <a:rPr lang="x-none" sz="2133" b="1">
                <a:solidFill>
                  <a:srgbClr val="000000"/>
                </a:solidFill>
                <a:ea typeface="ＭＳ Ｐゴシック" charset="0"/>
              </a:rPr>
              <a:t>Muchos fabricantes de gabinetes pueden tener sus propias convenciones de nomenclatura, incluidas la supertorre, la torre completa, la torre mediana, la minitorre, el gabinete de cubo y más.</a:t>
            </a:r>
          </a:p>
        </p:txBody>
      </p:sp>
      <p:pic>
        <p:nvPicPr>
          <p:cNvPr id="3" name="Picture 2">
            <a:extLst>
              <a:ext uri="{FF2B5EF4-FFF2-40B4-BE49-F238E27FC236}">
                <a16:creationId xmlns:a16="http://schemas.microsoft.com/office/drawing/2014/main" id="{931DEF71-F642-4A4E-BF36-B6D29E841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0699" y="4530641"/>
            <a:ext cx="9368332" cy="1490969"/>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0"/>
            <a:r>
              <a:rPr lang="x-none" sz="2133"/>
              <a:t>Componentes de una PC </a:t>
            </a:r>
            <a:br>
              <a:rPr lang="en-US" altLang="en-US" dirty="0"/>
            </a:br>
            <a:r>
              <a:rPr lang="x-none"/>
              <a:t>Fuentes de alimentación</a:t>
            </a:r>
          </a:p>
        </p:txBody>
      </p:sp>
      <p:sp>
        <p:nvSpPr>
          <p:cNvPr id="8195" name="Rectangle 6"/>
          <p:cNvSpPr>
            <a:spLocks noGrp="1" noChangeArrowheads="1"/>
          </p:cNvSpPr>
          <p:nvPr>
            <p:ph idx="1"/>
          </p:nvPr>
        </p:nvSpPr>
        <p:spPr>
          <a:xfrm>
            <a:off x="179116" y="1194963"/>
            <a:ext cx="11804381" cy="1331309"/>
          </a:xfrm>
        </p:spPr>
        <p:txBody>
          <a:bodyPr>
            <a:normAutofit fontScale="77500" lnSpcReduction="20000"/>
          </a:bodyPr>
          <a:lstStyle/>
          <a:p>
            <a:pPr rtl="0"/>
            <a:r>
              <a:rPr lang="x-none"/>
              <a:t>Las computadoras usan una fuente de alimentación para convertir la alimentación de CA en la alimentación de CC de voltaje inferior requerida por los componentes internos.</a:t>
            </a:r>
          </a:p>
          <a:p>
            <a:pPr rtl="0"/>
            <a:r>
              <a:rPr lang="x-none"/>
              <a:t>Los factores de forma de la fuente de alimentación de la computadora de escritorio incluyen:</a:t>
            </a:r>
          </a:p>
          <a:p>
            <a:endParaRPr lang="en-US" altLang="ja-JP" dirty="0"/>
          </a:p>
        </p:txBody>
      </p:sp>
      <p:sp>
        <p:nvSpPr>
          <p:cNvPr id="2" name="TextBox 1">
            <a:extLst>
              <a:ext uri="{FF2B5EF4-FFF2-40B4-BE49-F238E27FC236}">
                <a16:creationId xmlns:a16="http://schemas.microsoft.com/office/drawing/2014/main" id="{2C855C5F-41DA-43AD-B008-08547ECCC8B8}"/>
              </a:ext>
            </a:extLst>
          </p:cNvPr>
          <p:cNvSpPr txBox="1"/>
          <p:nvPr/>
        </p:nvSpPr>
        <p:spPr>
          <a:xfrm>
            <a:off x="615092" y="2655976"/>
            <a:ext cx="7643537" cy="3477875"/>
          </a:xfrm>
          <a:prstGeom prst="rect">
            <a:avLst/>
          </a:prstGeom>
          <a:noFill/>
        </p:spPr>
        <p:txBody>
          <a:bodyPr wrap="square" rtlCol="0">
            <a:spAutoFit/>
          </a:bodyPr>
          <a:lstStyle/>
          <a:p>
            <a:pPr marL="380990" indent="-380990">
              <a:buFont typeface="Arial" panose="020B0604020202020204" pitchFamily="34" charset="0"/>
              <a:buChar char="•"/>
            </a:pPr>
            <a:r>
              <a:rPr lang="x-none" sz="2000" b="1" dirty="0">
                <a:solidFill>
                  <a:srgbClr val="000000"/>
                </a:solidFill>
                <a:ea typeface="ＭＳ Ｐゴシック" charset="0"/>
              </a:rPr>
              <a:t>Tecnología avanzada (AT)</a:t>
            </a:r>
            <a:r>
              <a:rPr lang="x-none" sz="2000" dirty="0">
                <a:solidFill>
                  <a:srgbClr val="000000"/>
                </a:solidFill>
                <a:ea typeface="ＭＳ Ｐゴシック" charset="0"/>
              </a:rPr>
              <a:t>: fuente de alimentación original para los sistemas de computación antiguos</a:t>
            </a:r>
          </a:p>
          <a:p>
            <a:pPr marL="380990" indent="-380990">
              <a:buFont typeface="Arial" panose="020B0604020202020204" pitchFamily="34" charset="0"/>
              <a:buChar char="•"/>
            </a:pPr>
            <a:endParaRPr lang="en-US" sz="2000" dirty="0">
              <a:solidFill>
                <a:srgbClr val="000000"/>
              </a:solidFill>
              <a:ea typeface="ＭＳ Ｐゴシック" charset="0"/>
            </a:endParaRPr>
          </a:p>
          <a:p>
            <a:pPr marL="380990" indent="-380990">
              <a:buFont typeface="Arial" panose="020B0604020202020204" pitchFamily="34" charset="0"/>
              <a:buChar char="•"/>
            </a:pPr>
            <a:r>
              <a:rPr lang="x-none" sz="2000" b="1" dirty="0">
                <a:solidFill>
                  <a:srgbClr val="000000"/>
                </a:solidFill>
                <a:ea typeface="ＭＳ Ｐゴシック" charset="0"/>
              </a:rPr>
              <a:t>AT extendida (ATX)</a:t>
            </a:r>
            <a:r>
              <a:rPr lang="x-none" sz="2000" dirty="0">
                <a:solidFill>
                  <a:srgbClr val="000000"/>
                </a:solidFill>
                <a:ea typeface="ＭＳ Ｐゴシック" charset="0"/>
              </a:rPr>
              <a:t>: versión actualizada de AT</a:t>
            </a:r>
          </a:p>
          <a:p>
            <a:pPr marL="380990" indent="-380990">
              <a:buFont typeface="Arial" panose="020B0604020202020204" pitchFamily="34" charset="0"/>
              <a:buChar char="•"/>
            </a:pPr>
            <a:endParaRPr lang="en-US" sz="2000" dirty="0">
              <a:solidFill>
                <a:srgbClr val="000000"/>
              </a:solidFill>
              <a:ea typeface="ＭＳ Ｐゴシック" charset="0"/>
            </a:endParaRPr>
          </a:p>
          <a:p>
            <a:pPr marL="380990" indent="-380990">
              <a:buFont typeface="Arial" panose="020B0604020202020204" pitchFamily="34" charset="0"/>
              <a:buChar char="•"/>
            </a:pPr>
            <a:r>
              <a:rPr lang="x-none" sz="2000" b="1" dirty="0">
                <a:solidFill>
                  <a:srgbClr val="000000"/>
                </a:solidFill>
                <a:ea typeface="ＭＳ Ｐゴシック" charset="0"/>
              </a:rPr>
              <a:t>ATX de 12 V</a:t>
            </a:r>
            <a:r>
              <a:rPr lang="x-none" sz="2000" dirty="0">
                <a:solidFill>
                  <a:srgbClr val="000000"/>
                </a:solidFill>
                <a:ea typeface="ＭＳ Ｐゴシック" charset="0"/>
              </a:rPr>
              <a:t>: la fuente de alimentación más común en el mercado actual</a:t>
            </a:r>
          </a:p>
          <a:p>
            <a:pPr marL="380990" indent="-380990">
              <a:buFont typeface="Arial" panose="020B0604020202020204" pitchFamily="34" charset="0"/>
              <a:buChar char="•"/>
            </a:pPr>
            <a:endParaRPr lang="en-US" sz="2000" dirty="0">
              <a:solidFill>
                <a:srgbClr val="000000"/>
              </a:solidFill>
              <a:ea typeface="ＭＳ Ｐゴシック" charset="0"/>
            </a:endParaRPr>
          </a:p>
          <a:p>
            <a:pPr marL="380990" indent="-380990">
              <a:buFont typeface="Arial" panose="020B0604020202020204" pitchFamily="34" charset="0"/>
              <a:buChar char="•"/>
            </a:pPr>
            <a:r>
              <a:rPr lang="x-none" sz="2000" b="1" dirty="0">
                <a:solidFill>
                  <a:srgbClr val="000000"/>
                </a:solidFill>
                <a:ea typeface="ＭＳ Ｐゴシック" charset="0"/>
              </a:rPr>
              <a:t>EPS12V</a:t>
            </a:r>
            <a:r>
              <a:rPr lang="x-none" sz="2000" dirty="0">
                <a:solidFill>
                  <a:srgbClr val="000000"/>
                </a:solidFill>
                <a:ea typeface="ＭＳ Ｐゴシック" charset="0"/>
              </a:rPr>
              <a:t>: Esta fuente de alimentación se diseñó originalmente para servidores de red, pero en la actualidad se usa comúnmente en modelos de escritorio de alta gama.</a:t>
            </a:r>
          </a:p>
        </p:txBody>
      </p:sp>
      <p:pic>
        <p:nvPicPr>
          <p:cNvPr id="4" name="Picture 3" descr="The image shows a typical computer power supply." title="Power supply">
            <a:extLst>
              <a:ext uri="{FF2B5EF4-FFF2-40B4-BE49-F238E27FC236}">
                <a16:creationId xmlns:a16="http://schemas.microsoft.com/office/drawing/2014/main" id="{18FE1241-7F36-4531-AF4B-BD632C92412E}"/>
              </a:ext>
            </a:extLst>
          </p:cNvPr>
          <p:cNvPicPr>
            <a:picLocks noChangeAspect="1"/>
          </p:cNvPicPr>
          <p:nvPr/>
        </p:nvPicPr>
        <p:blipFill>
          <a:blip r:embed="rId4"/>
          <a:stretch>
            <a:fillRect/>
          </a:stretch>
        </p:blipFill>
        <p:spPr>
          <a:xfrm>
            <a:off x="8258628" y="2641147"/>
            <a:ext cx="2881656" cy="2764277"/>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a:t>
            </a:r>
            <a:br>
              <a:rPr lang="en-US" altLang="en-US" sz="2133" dirty="0"/>
            </a:br>
            <a:r>
              <a:rPr lang="x-none"/>
              <a:t>Conectores</a:t>
            </a:r>
          </a:p>
        </p:txBody>
      </p:sp>
      <p:sp>
        <p:nvSpPr>
          <p:cNvPr id="55299" name="Rectangle 3"/>
          <p:cNvSpPr>
            <a:spLocks noGrp="1" noChangeArrowheads="1"/>
          </p:cNvSpPr>
          <p:nvPr>
            <p:ph type="body" idx="1"/>
          </p:nvPr>
        </p:nvSpPr>
        <p:spPr>
          <a:xfrm>
            <a:off x="5041556" y="889949"/>
            <a:ext cx="6852571" cy="5078100"/>
          </a:xfrm>
        </p:spPr>
        <p:txBody>
          <a:bodyPr/>
          <a:lstStyle/>
          <a:p>
            <a:pPr rtl="0"/>
            <a:r>
              <a:rPr lang="x-none" sz="2267"/>
              <a:t>Una fuente de alimentación incluye varios conectores distintos. Se usan para alimentar los distintos componentes internos, como la placa base y las unidades de disco.</a:t>
            </a:r>
          </a:p>
          <a:p>
            <a:pPr rtl="0"/>
            <a:r>
              <a:rPr lang="x-none" sz="2267"/>
              <a:t>Algunos ejemplos son:</a:t>
            </a:r>
          </a:p>
          <a:p>
            <a:pPr lvl="1" rtl="0"/>
            <a:r>
              <a:rPr lang="x-none" sz="2133"/>
              <a:t>Conector con ranuras para 20 o 24 pines</a:t>
            </a:r>
          </a:p>
          <a:p>
            <a:pPr lvl="1" rtl="0"/>
            <a:r>
              <a:rPr lang="x-none" sz="2133"/>
              <a:t>Conector con clave SATA</a:t>
            </a:r>
          </a:p>
          <a:p>
            <a:pPr lvl="1" rtl="0"/>
            <a:r>
              <a:rPr lang="x-none" sz="2133"/>
              <a:t>Conector con clave Molex</a:t>
            </a:r>
          </a:p>
          <a:p>
            <a:pPr lvl="1" rtl="0"/>
            <a:r>
              <a:rPr lang="x-none" sz="2133"/>
              <a:t>Conector con clave Berg</a:t>
            </a:r>
          </a:p>
          <a:p>
            <a:pPr lvl="1" rtl="0"/>
            <a:r>
              <a:rPr lang="x-none" sz="2133"/>
              <a:t>Conector de fuente auxiliar de 4 a 8 pines</a:t>
            </a:r>
          </a:p>
          <a:p>
            <a:pPr lvl="1" rtl="0"/>
            <a:r>
              <a:rPr lang="x-none" sz="2133"/>
              <a:t>Conector de fuente PCIe de 6 a 8 pines</a:t>
            </a:r>
          </a:p>
          <a:p>
            <a:pPr marL="0" indent="0">
              <a:buNone/>
            </a:pPr>
            <a:endParaRPr lang="en-CA" altLang="en-US" sz="2200" b="1" dirty="0"/>
          </a:p>
        </p:txBody>
      </p:sp>
      <p:pic>
        <p:nvPicPr>
          <p:cNvPr id="4" name="Picture 3" descr="These connectors are used to power various internal components such as motherboards and disk drives. Connectors are keyed which is a type of design that can only be inserted in one direction" title="Connectors">
            <a:extLst>
              <a:ext uri="{FF2B5EF4-FFF2-40B4-BE49-F238E27FC236}">
                <a16:creationId xmlns:a16="http://schemas.microsoft.com/office/drawing/2014/main" id="{D2247FC1-C9FC-4536-A7D4-8EC449BF6CEE}"/>
              </a:ext>
            </a:extLst>
          </p:cNvPr>
          <p:cNvPicPr>
            <a:picLocks noChangeAspect="1"/>
          </p:cNvPicPr>
          <p:nvPr/>
        </p:nvPicPr>
        <p:blipFill>
          <a:blip r:embed="rId4"/>
          <a:stretch>
            <a:fillRect/>
          </a:stretch>
        </p:blipFill>
        <p:spPr>
          <a:xfrm>
            <a:off x="387835" y="1843901"/>
            <a:ext cx="3881456" cy="3170195"/>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a:r>
              <a:rPr lang="x-none" sz="2133"/>
              <a:t>Componentes de una PC </a:t>
            </a:r>
            <a:br>
              <a:rPr lang="en-US" altLang="en-US" sz="2133" dirty="0"/>
            </a:br>
            <a:r>
              <a:rPr lang="x-none"/>
              <a:t>Voltaje de fuente de alimentación</a:t>
            </a:r>
          </a:p>
        </p:txBody>
      </p:sp>
      <p:sp>
        <p:nvSpPr>
          <p:cNvPr id="55299" name="Rectangle 3"/>
          <p:cNvSpPr>
            <a:spLocks noGrp="1" noChangeArrowheads="1"/>
          </p:cNvSpPr>
          <p:nvPr>
            <p:ph type="body" idx="1"/>
          </p:nvPr>
        </p:nvSpPr>
        <p:spPr>
          <a:xfrm>
            <a:off x="164241" y="1065259"/>
            <a:ext cx="12027759" cy="1986999"/>
          </a:xfrm>
        </p:spPr>
        <p:txBody>
          <a:bodyPr>
            <a:normAutofit fontScale="92500"/>
          </a:bodyPr>
          <a:lstStyle/>
          <a:p>
            <a:pPr rtl="0"/>
            <a:r>
              <a:rPr lang="x-none" sz="2133" dirty="0"/>
              <a:t>Los distintos conectores de la fuente de alimentación también proporcionan diferentes voltajes.</a:t>
            </a:r>
          </a:p>
          <a:p>
            <a:pPr rtl="0"/>
            <a:r>
              <a:rPr lang="x-none" sz="2133" dirty="0"/>
              <a:t>Los voltajes más comunes suministrados son de 3,3 voltios, 5 voltios y 12 voltios.</a:t>
            </a:r>
          </a:p>
          <a:p>
            <a:pPr rtl="0"/>
            <a:r>
              <a:rPr lang="x-none" sz="2133" dirty="0"/>
              <a:t>Las fuentes de 3,3 voltios y 5 voltios se usan normalmente en circuitos digitales, mientras que las fuentes de 12 voltios se utilizan para alimentar los motores de las unidades de disco y de los ventiladores.</a:t>
            </a:r>
          </a:p>
          <a:p>
            <a:pPr marL="0" indent="0">
              <a:buNone/>
            </a:pPr>
            <a:endParaRPr lang="en-CA" altLang="en-US" sz="2133" b="1" dirty="0"/>
          </a:p>
        </p:txBody>
      </p:sp>
      <p:sp>
        <p:nvSpPr>
          <p:cNvPr id="7" name="Rectangle 3">
            <a:extLst>
              <a:ext uri="{FF2B5EF4-FFF2-40B4-BE49-F238E27FC236}">
                <a16:creationId xmlns:a16="http://schemas.microsoft.com/office/drawing/2014/main" id="{CE849B3F-0C09-4C36-BB2A-713EC39639D4}"/>
              </a:ext>
            </a:extLst>
          </p:cNvPr>
          <p:cNvSpPr txBox="1">
            <a:spLocks noChangeArrowheads="1"/>
          </p:cNvSpPr>
          <p:nvPr/>
        </p:nvSpPr>
        <p:spPr bwMode="auto">
          <a:xfrm>
            <a:off x="835657" y="3278889"/>
            <a:ext cx="7081427" cy="198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920" tIns="60960" rIns="243840" bIns="6096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rtl="0"/>
            <a:r>
              <a:rPr lang="x-none" sz="2133" dirty="0"/>
              <a:t>Las fuentes de alimentación también pueden ser de riel único, de riel doble o de rieles múltiples.</a:t>
            </a:r>
          </a:p>
          <a:p>
            <a:pPr rtl="0"/>
            <a:r>
              <a:rPr lang="x-none" sz="2133" dirty="0"/>
              <a:t>Un riel es la placa de circuito impreso (PCB), incluida dentro de la fuente de alimentación, a la que se conectan los cables externos.</a:t>
            </a:r>
          </a:p>
        </p:txBody>
      </p:sp>
      <p:sp>
        <p:nvSpPr>
          <p:cNvPr id="8" name="TextBox 7">
            <a:extLst>
              <a:ext uri="{FF2B5EF4-FFF2-40B4-BE49-F238E27FC236}">
                <a16:creationId xmlns:a16="http://schemas.microsoft.com/office/drawing/2014/main" id="{0D9A8E1D-D6DC-41EE-97AC-2C7FDB1C1B6B}"/>
              </a:ext>
            </a:extLst>
          </p:cNvPr>
          <p:cNvSpPr txBox="1"/>
          <p:nvPr/>
        </p:nvSpPr>
        <p:spPr>
          <a:xfrm>
            <a:off x="1537143" y="5239829"/>
            <a:ext cx="7244184" cy="954300"/>
          </a:xfrm>
          <a:prstGeom prst="rect">
            <a:avLst/>
          </a:prstGeom>
          <a:noFill/>
        </p:spPr>
        <p:txBody>
          <a:bodyPr wrap="square" rtlCol="0">
            <a:spAutoFit/>
          </a:bodyPr>
          <a:lstStyle/>
          <a:p>
            <a:pPr rtl="0"/>
            <a:r>
              <a:rPr lang="x-none" sz="1867" b="1" dirty="0"/>
              <a:t>Una PC puede tolerar leves fluctuaciones de alimentación, pero una desviación considerable puede provocar que la fuente de alimentación falle.</a:t>
            </a:r>
          </a:p>
        </p:txBody>
      </p:sp>
      <p:pic>
        <p:nvPicPr>
          <p:cNvPr id="5" name="Picture 4" descr="The image shows a typical computer power supply." title="Power Supply">
            <a:extLst>
              <a:ext uri="{FF2B5EF4-FFF2-40B4-BE49-F238E27FC236}">
                <a16:creationId xmlns:a16="http://schemas.microsoft.com/office/drawing/2014/main" id="{FE7AD898-2CA1-4765-AEDA-DC939DFE4496}"/>
              </a:ext>
            </a:extLst>
          </p:cNvPr>
          <p:cNvPicPr>
            <a:picLocks noChangeAspect="1"/>
          </p:cNvPicPr>
          <p:nvPr/>
        </p:nvPicPr>
        <p:blipFill>
          <a:blip r:embed="rId4"/>
          <a:stretch>
            <a:fillRect/>
          </a:stretch>
        </p:blipFill>
        <p:spPr>
          <a:xfrm>
            <a:off x="8362095" y="2922130"/>
            <a:ext cx="2977551" cy="2856265"/>
          </a:xfrm>
          <a:prstGeom prst="rect">
            <a:avLst/>
          </a:prstGeom>
        </p:spPr>
      </p:pic>
    </p:spTree>
    <p:custDataLst>
      <p:tags r:id="rId1"/>
    </p:custDataLst>
    <p:extLst>
      <p:ext uri="{BB962C8B-B14F-4D97-AF65-F5344CB8AC3E}">
        <p14:creationId xmlns:p14="http://schemas.microsoft.com/office/powerpoint/2010/main" val="3473580008"/>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5180</Words>
  <Application>Microsoft Office PowerPoint</Application>
  <PresentationFormat>Panorámica</PresentationFormat>
  <Paragraphs>503</Paragraphs>
  <Slides>42</Slides>
  <Notes>42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42</vt:i4>
      </vt:variant>
    </vt:vector>
  </HeadingPairs>
  <TitlesOfParts>
    <vt:vector size="52" baseType="lpstr">
      <vt:lpstr>ＭＳ Ｐゴシック</vt:lpstr>
      <vt:lpstr>游ゴシック</vt:lpstr>
      <vt:lpstr>Arial</vt:lpstr>
      <vt:lpstr>Calibri</vt:lpstr>
      <vt:lpstr>Calibri Light</vt:lpstr>
      <vt:lpstr>CiscoSans</vt:lpstr>
      <vt:lpstr>CiscoSans ExtraLight</vt:lpstr>
      <vt:lpstr>CiscoSans Thin</vt:lpstr>
      <vt:lpstr>Wingdings</vt:lpstr>
      <vt:lpstr>Tema de Office</vt:lpstr>
      <vt:lpstr>Capítulo 1: Introducción al hardware de computadoras personales</vt:lpstr>
      <vt:lpstr>1.1 Computadora personal</vt:lpstr>
      <vt:lpstr>Computadoras personales Seguridad eléctrica</vt:lpstr>
      <vt:lpstr>Seguridad eléctrica y de  ESD</vt:lpstr>
      <vt:lpstr>1.2 Componentes de una PC</vt:lpstr>
      <vt:lpstr>Componentes de una PC  Gabinetes</vt:lpstr>
      <vt:lpstr>Componentes de una PC  Fuentes de alimentación</vt:lpstr>
      <vt:lpstr>Componentes de una PC Conectores</vt:lpstr>
      <vt:lpstr>Componentes de una PC  Voltaje de fuente de alimentación</vt:lpstr>
      <vt:lpstr>Componentes de una PC Placas base</vt:lpstr>
      <vt:lpstr>Componentes de una PC Componentes de la placa base</vt:lpstr>
      <vt:lpstr>Componentes de una PC Conjunto de chips de placa base</vt:lpstr>
      <vt:lpstr>Componentes de una PC Factores de forma de placa base</vt:lpstr>
      <vt:lpstr>Componentes de la PC ¿Qué es la CPU?</vt:lpstr>
      <vt:lpstr>Componentes de PC Sistemas de refrigeración</vt:lpstr>
      <vt:lpstr>Componentes de una PC Tipos de memoria</vt:lpstr>
      <vt:lpstr>Componentes de una PC Tipos de ROM</vt:lpstr>
      <vt:lpstr>Componentes de una PC Tipos de RAM</vt:lpstr>
      <vt:lpstr>Componentes de una PC Módulos de memoria</vt:lpstr>
      <vt:lpstr>Componentes de una PC Módulos de memoria (cont.)</vt:lpstr>
      <vt:lpstr>Componentes de una PC Módulos de memoria (cont.)</vt:lpstr>
      <vt:lpstr>Componentes de una PC Tarjetas adaptadoras</vt:lpstr>
      <vt:lpstr>Componentes de una PC Tarjetas adaptadoras (cont.)</vt:lpstr>
      <vt:lpstr>Componentes de una PC Tipos de dispositivos de almacenamiento</vt:lpstr>
      <vt:lpstr>Componentes de una PC Interfaces de dispositivos de almacenamiento</vt:lpstr>
      <vt:lpstr>Componentes de una PC Almacenamiento en medios magnéticos</vt:lpstr>
      <vt:lpstr>Componentes de una PC Almacenamiento de semiconductores</vt:lpstr>
      <vt:lpstr>Componentes de una PC Almacenamiento de semiconductores (cont.)</vt:lpstr>
      <vt:lpstr>Componentes de una PC Tipos de dispositivos de almacenamiento óptico</vt:lpstr>
      <vt:lpstr>Componentes de una PC Tipos de dispositivos de almacenamiento óptico (cont.)</vt:lpstr>
      <vt:lpstr>Componentes de una PC Puertos y cables de video</vt:lpstr>
      <vt:lpstr>Componentes de una PC Otros puertos y cables</vt:lpstr>
      <vt:lpstr>Componentes de una PC Adaptadores y convertidores</vt:lpstr>
      <vt:lpstr>Componentes de una PC Dispositivos de entrada originales</vt:lpstr>
      <vt:lpstr>Componentes de una PC Nuevos dispositivos de entrada</vt:lpstr>
      <vt:lpstr>Componentes de una PC Otros dispositivos de entrada nuevos</vt:lpstr>
      <vt:lpstr>Componentes de una PC Dispositivos de entrada más recientes</vt:lpstr>
      <vt:lpstr>Componentes de una PC ¿Qué son los dispositivos de salida?</vt:lpstr>
      <vt:lpstr>Componentes de una PC Monitores y proyectores</vt:lpstr>
      <vt:lpstr>Componentes de una PC Auriculares de VR y AR</vt:lpstr>
      <vt:lpstr>Componentes de una PC Impresoras</vt:lpstr>
      <vt:lpstr>Componentes de una PC Altavoces y auriculares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Perez</dc:creator>
  <cp:lastModifiedBy>Manuel Perez</cp:lastModifiedBy>
  <cp:revision>5</cp:revision>
  <dcterms:created xsi:type="dcterms:W3CDTF">2020-07-07T00:27:37Z</dcterms:created>
  <dcterms:modified xsi:type="dcterms:W3CDTF">2020-07-07T00:33:59Z</dcterms:modified>
</cp:coreProperties>
</file>