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2"/>
    <p:sldId id="264" r:id="rId3"/>
    <p:sldId id="256" r:id="rId4"/>
    <p:sldId id="265" r:id="rId5"/>
    <p:sldId id="257" r:id="rId6"/>
    <p:sldId id="266" r:id="rId7"/>
    <p:sldId id="267" r:id="rId8"/>
    <p:sldId id="258" r:id="rId9"/>
    <p:sldId id="259" r:id="rId10"/>
    <p:sldId id="260" r:id="rId11"/>
    <p:sldId id="261" r:id="rId12"/>
    <p:sldId id="262" r:id="rId13"/>
    <p:sldId id="268" r:id="rId14"/>
  </p:sldIdLst>
  <p:sldSz cx="10058400" cy="7772400"/>
  <p:notesSz cx="10058400" cy="7772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51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FF9900"/>
                </a:solidFill>
                <a:latin typeface="TeXGyreAdventor"/>
                <a:cs typeface="TeXGyreAdvento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FF9900"/>
                </a:solidFill>
                <a:latin typeface="TeXGyreAdventor"/>
                <a:cs typeface="TeXGyreAdvento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FF9900"/>
                </a:solidFill>
                <a:latin typeface="TeXGyreAdventor"/>
                <a:cs typeface="TeXGyreAdvento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55380" y="1184147"/>
            <a:ext cx="7620" cy="1256030"/>
          </a:xfrm>
          <a:custGeom>
            <a:avLst/>
            <a:gdLst/>
            <a:ahLst/>
            <a:cxnLst/>
            <a:rect l="l" t="t" r="r" b="b"/>
            <a:pathLst>
              <a:path w="7620" h="1256030">
                <a:moveTo>
                  <a:pt x="7620" y="0"/>
                </a:moveTo>
                <a:lnTo>
                  <a:pt x="0" y="0"/>
                </a:lnTo>
                <a:lnTo>
                  <a:pt x="0" y="1255776"/>
                </a:lnTo>
                <a:lnTo>
                  <a:pt x="7620" y="1255776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968740" y="1184147"/>
            <a:ext cx="132587" cy="99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968740" y="1322831"/>
            <a:ext cx="132587" cy="99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68740" y="1461515"/>
            <a:ext cx="132587" cy="99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68740" y="1600199"/>
            <a:ext cx="132587" cy="99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968740" y="1738883"/>
            <a:ext cx="132587" cy="990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968740" y="1876043"/>
            <a:ext cx="132587" cy="990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968740" y="2014727"/>
            <a:ext cx="132587" cy="990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154668" y="1184147"/>
            <a:ext cx="131063" cy="990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154668" y="1322831"/>
            <a:ext cx="131063" cy="990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9154668" y="1461515"/>
            <a:ext cx="131063" cy="990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9154668" y="1600199"/>
            <a:ext cx="131063" cy="990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9154668" y="1738883"/>
            <a:ext cx="131063" cy="990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9154668" y="1876043"/>
            <a:ext cx="131063" cy="990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9154668" y="2014727"/>
            <a:ext cx="131063" cy="9906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9154668" y="2153411"/>
            <a:ext cx="131063" cy="990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9339071" y="1184147"/>
            <a:ext cx="132587" cy="9906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9339071" y="1322831"/>
            <a:ext cx="132587" cy="9905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9339071" y="1461515"/>
            <a:ext cx="132587" cy="9906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9339071" y="1600199"/>
            <a:ext cx="132587" cy="9906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9339071" y="1738883"/>
            <a:ext cx="132587" cy="9906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9339071" y="1876043"/>
            <a:ext cx="132587" cy="9905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9339071" y="2014727"/>
            <a:ext cx="132587" cy="9906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9523476" y="1322832"/>
            <a:ext cx="132588" cy="990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9523476" y="1461516"/>
            <a:ext cx="132588" cy="990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9523476" y="1600200"/>
            <a:ext cx="132588" cy="990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9523476" y="1738884"/>
            <a:ext cx="132588" cy="990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9523476" y="1876044"/>
            <a:ext cx="132588" cy="9905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9523476" y="2014728"/>
            <a:ext cx="132588" cy="9906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9523476" y="2153412"/>
            <a:ext cx="132588" cy="9906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9709404" y="1461516"/>
            <a:ext cx="131064" cy="9906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9709404" y="1738883"/>
            <a:ext cx="131064" cy="9906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2115311" y="3467100"/>
            <a:ext cx="5949695" cy="129844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55380" y="1184147"/>
            <a:ext cx="7620" cy="1256030"/>
          </a:xfrm>
          <a:custGeom>
            <a:avLst/>
            <a:gdLst/>
            <a:ahLst/>
            <a:cxnLst/>
            <a:rect l="l" t="t" r="r" b="b"/>
            <a:pathLst>
              <a:path w="7620" h="1256030">
                <a:moveTo>
                  <a:pt x="7620" y="0"/>
                </a:moveTo>
                <a:lnTo>
                  <a:pt x="0" y="0"/>
                </a:lnTo>
                <a:lnTo>
                  <a:pt x="0" y="1255776"/>
                </a:lnTo>
                <a:lnTo>
                  <a:pt x="7620" y="1255776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968740" y="1184147"/>
            <a:ext cx="132587" cy="990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968740" y="1322831"/>
            <a:ext cx="132587" cy="990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68740" y="1461515"/>
            <a:ext cx="132587" cy="990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68740" y="1600199"/>
            <a:ext cx="132587" cy="990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968740" y="1738883"/>
            <a:ext cx="132587" cy="990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968740" y="1876043"/>
            <a:ext cx="132587" cy="990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968740" y="2014727"/>
            <a:ext cx="132587" cy="990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154668" y="1184147"/>
            <a:ext cx="131063" cy="9906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154668" y="1322831"/>
            <a:ext cx="131063" cy="9905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9154668" y="1461515"/>
            <a:ext cx="131063" cy="9906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9154668" y="1600199"/>
            <a:ext cx="131063" cy="9906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9154668" y="1738883"/>
            <a:ext cx="131063" cy="9906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9154668" y="1876043"/>
            <a:ext cx="131063" cy="9905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9154668" y="2014727"/>
            <a:ext cx="131063" cy="9906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9154668" y="2153411"/>
            <a:ext cx="131063" cy="9906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9339071" y="1184147"/>
            <a:ext cx="132587" cy="9906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9339071" y="1322831"/>
            <a:ext cx="132587" cy="9905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9339071" y="1461515"/>
            <a:ext cx="132587" cy="9906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9339071" y="1600199"/>
            <a:ext cx="132587" cy="9906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9339071" y="1738883"/>
            <a:ext cx="132587" cy="9906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9339071" y="1876043"/>
            <a:ext cx="132587" cy="9905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9339071" y="2014727"/>
            <a:ext cx="132587" cy="9906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9523476" y="1322832"/>
            <a:ext cx="132588" cy="990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9523476" y="1461516"/>
            <a:ext cx="132588" cy="990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9523476" y="1600200"/>
            <a:ext cx="132588" cy="9906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9523476" y="1738884"/>
            <a:ext cx="132588" cy="9906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9523476" y="1876044"/>
            <a:ext cx="132588" cy="9905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9523476" y="2014728"/>
            <a:ext cx="132588" cy="9906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9523476" y="2153412"/>
            <a:ext cx="132588" cy="9906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9709404" y="1461516"/>
            <a:ext cx="131064" cy="9906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9709404" y="1738883"/>
            <a:ext cx="131064" cy="9906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76386" y="1766785"/>
            <a:ext cx="5705627" cy="730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FF9900"/>
                </a:solidFill>
                <a:latin typeface="TeXGyreAdventor"/>
                <a:cs typeface="TeXGyreAdvento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28076" y="6245799"/>
            <a:ext cx="158115" cy="189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375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g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ychile.cl/Navegar?idNorma=242302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B6290C-01FC-42F3-8A59-85F1944F4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553998"/>
          </a:xfrm>
        </p:spPr>
        <p:txBody>
          <a:bodyPr/>
          <a:lstStyle/>
          <a:p>
            <a:pPr algn="ctr"/>
            <a:r>
              <a:rPr lang="es-MX" sz="3600" dirty="0"/>
              <a:t>RETROALIMENTACION UNIDAD 1 </a:t>
            </a:r>
            <a:endParaRPr lang="es-CL" sz="3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BFF065-B7EF-4596-9437-A382A897F120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292662"/>
          </a:xfrm>
        </p:spPr>
        <p:txBody>
          <a:bodyPr/>
          <a:lstStyle/>
          <a:p>
            <a:pPr algn="ctr"/>
            <a:r>
              <a:rPr lang="es-MX" sz="2800" b="1" dirty="0"/>
              <a:t>CURSO: 3° Medio C MECANICA </a:t>
            </a:r>
          </a:p>
          <a:p>
            <a:pPr algn="ctr"/>
            <a:r>
              <a:rPr lang="es-MX" sz="2800" b="1" dirty="0"/>
              <a:t>ASIGNATURA: Educación Ciudadana </a:t>
            </a:r>
          </a:p>
          <a:p>
            <a:pPr algn="ctr"/>
            <a:r>
              <a:rPr lang="es-MX" sz="2800" b="1" dirty="0"/>
              <a:t>PROFESORA: Katherine Subiabre </a:t>
            </a:r>
          </a:p>
        </p:txBody>
      </p:sp>
    </p:spTree>
    <p:extLst>
      <p:ext uri="{BB962C8B-B14F-4D97-AF65-F5344CB8AC3E}">
        <p14:creationId xmlns:p14="http://schemas.microsoft.com/office/powerpoint/2010/main" val="2825020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53476" y="6231940"/>
            <a:ext cx="107314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Arial"/>
                <a:cs typeface="Arial"/>
              </a:rPr>
              <a:t>5</a:t>
            </a:r>
            <a:endParaRPr sz="11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5000" y="1143001"/>
            <a:ext cx="6705600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91689" marR="5080" indent="-1104900" algn="just">
              <a:lnSpc>
                <a:spcPct val="100400"/>
              </a:lnSpc>
              <a:spcBef>
                <a:spcPts val="105"/>
              </a:spcBef>
            </a:pPr>
            <a:r>
              <a:rPr sz="2800" spc="5" dirty="0"/>
              <a:t>¿Cuáles son </a:t>
            </a:r>
            <a:r>
              <a:rPr sz="2800" dirty="0"/>
              <a:t>las </a:t>
            </a:r>
            <a:r>
              <a:rPr sz="2800" spc="5" dirty="0"/>
              <a:t>bases de</a:t>
            </a:r>
            <a:r>
              <a:rPr sz="2800" spc="-100" dirty="0"/>
              <a:t> </a:t>
            </a:r>
            <a:r>
              <a:rPr sz="2800" dirty="0"/>
              <a:t>nuestra  institucionalidad?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10635" y="2816906"/>
            <a:ext cx="2437130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20" dirty="0">
                <a:latin typeface="TeXGyreAdventor"/>
                <a:cs typeface="TeXGyreAdventor"/>
              </a:rPr>
              <a:t>LAS RESUMIREMOS EN</a:t>
            </a:r>
            <a:r>
              <a:rPr sz="1450" spc="-120" dirty="0">
                <a:latin typeface="TeXGyreAdventor"/>
                <a:cs typeface="TeXGyreAdventor"/>
              </a:rPr>
              <a:t> </a:t>
            </a:r>
            <a:r>
              <a:rPr sz="1450" spc="25" dirty="0">
                <a:latin typeface="TeXGyreAdventor"/>
                <a:cs typeface="TeXGyreAdventor"/>
              </a:rPr>
              <a:t>DOS</a:t>
            </a:r>
            <a:endParaRPr sz="1450" dirty="0">
              <a:latin typeface="TeXGyreAdventor"/>
              <a:cs typeface="TeXGyreAdventor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448811" y="3297935"/>
            <a:ext cx="661670" cy="535305"/>
            <a:chOff x="3448811" y="3297935"/>
            <a:chExt cx="661670" cy="535305"/>
          </a:xfrm>
        </p:grpSpPr>
        <p:sp>
          <p:nvSpPr>
            <p:cNvPr id="6" name="object 6"/>
            <p:cNvSpPr/>
            <p:nvPr/>
          </p:nvSpPr>
          <p:spPr>
            <a:xfrm>
              <a:off x="3462527" y="3302507"/>
              <a:ext cx="641985" cy="525780"/>
            </a:xfrm>
            <a:custGeom>
              <a:avLst/>
              <a:gdLst/>
              <a:ahLst/>
              <a:cxnLst/>
              <a:rect l="l" t="t" r="r" b="b"/>
              <a:pathLst>
                <a:path w="641985" h="525779">
                  <a:moveTo>
                    <a:pt x="563880" y="347471"/>
                  </a:moveTo>
                  <a:lnTo>
                    <a:pt x="0" y="347471"/>
                  </a:lnTo>
                  <a:lnTo>
                    <a:pt x="281939" y="525779"/>
                  </a:lnTo>
                  <a:lnTo>
                    <a:pt x="563880" y="347471"/>
                  </a:lnTo>
                  <a:close/>
                </a:path>
                <a:path w="641985" h="525779">
                  <a:moveTo>
                    <a:pt x="577596" y="0"/>
                  </a:moveTo>
                  <a:lnTo>
                    <a:pt x="520211" y="10321"/>
                  </a:lnTo>
                  <a:lnTo>
                    <a:pt x="465719" y="24248"/>
                  </a:lnTo>
                  <a:lnTo>
                    <a:pt x="414414" y="41541"/>
                  </a:lnTo>
                  <a:lnTo>
                    <a:pt x="366594" y="61964"/>
                  </a:lnTo>
                  <a:lnTo>
                    <a:pt x="322553" y="85280"/>
                  </a:lnTo>
                  <a:lnTo>
                    <a:pt x="282586" y="111251"/>
                  </a:lnTo>
                  <a:lnTo>
                    <a:pt x="246989" y="139640"/>
                  </a:lnTo>
                  <a:lnTo>
                    <a:pt x="216059" y="170210"/>
                  </a:lnTo>
                  <a:lnTo>
                    <a:pt x="190089" y="202724"/>
                  </a:lnTo>
                  <a:lnTo>
                    <a:pt x="169376" y="236944"/>
                  </a:lnTo>
                  <a:lnTo>
                    <a:pt x="154215" y="272634"/>
                  </a:lnTo>
                  <a:lnTo>
                    <a:pt x="141732" y="347471"/>
                  </a:lnTo>
                  <a:lnTo>
                    <a:pt x="423672" y="347471"/>
                  </a:lnTo>
                  <a:lnTo>
                    <a:pt x="430925" y="306768"/>
                  </a:lnTo>
                  <a:lnTo>
                    <a:pt x="451724" y="269239"/>
                  </a:lnTo>
                  <a:lnTo>
                    <a:pt x="484632" y="236029"/>
                  </a:lnTo>
                  <a:lnTo>
                    <a:pt x="528207" y="208279"/>
                  </a:lnTo>
                  <a:lnTo>
                    <a:pt x="581010" y="187134"/>
                  </a:lnTo>
                  <a:lnTo>
                    <a:pt x="641604" y="173736"/>
                  </a:lnTo>
                  <a:lnTo>
                    <a:pt x="577596" y="0"/>
                  </a:lnTo>
                  <a:close/>
                </a:path>
              </a:pathLst>
            </a:custGeom>
            <a:solidFill>
              <a:srgbClr val="66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48811" y="3297935"/>
              <a:ext cx="661670" cy="535305"/>
            </a:xfrm>
            <a:custGeom>
              <a:avLst/>
              <a:gdLst/>
              <a:ahLst/>
              <a:cxnLst/>
              <a:rect l="l" t="t" r="r" b="b"/>
              <a:pathLst>
                <a:path w="661670" h="535304">
                  <a:moveTo>
                    <a:pt x="150875" y="347472"/>
                  </a:moveTo>
                  <a:lnTo>
                    <a:pt x="0" y="347472"/>
                  </a:lnTo>
                  <a:lnTo>
                    <a:pt x="295655" y="534924"/>
                  </a:lnTo>
                  <a:lnTo>
                    <a:pt x="307674" y="527303"/>
                  </a:lnTo>
                  <a:lnTo>
                    <a:pt x="294132" y="527303"/>
                  </a:lnTo>
                  <a:lnTo>
                    <a:pt x="296411" y="525862"/>
                  </a:lnTo>
                  <a:lnTo>
                    <a:pt x="24931" y="355091"/>
                  </a:lnTo>
                  <a:lnTo>
                    <a:pt x="13715" y="355091"/>
                  </a:lnTo>
                  <a:lnTo>
                    <a:pt x="15239" y="348996"/>
                  </a:lnTo>
                  <a:lnTo>
                    <a:pt x="150875" y="348996"/>
                  </a:lnTo>
                  <a:lnTo>
                    <a:pt x="150875" y="347472"/>
                  </a:lnTo>
                  <a:close/>
                </a:path>
                <a:path w="661670" h="535304">
                  <a:moveTo>
                    <a:pt x="296411" y="525862"/>
                  </a:moveTo>
                  <a:lnTo>
                    <a:pt x="294132" y="527303"/>
                  </a:lnTo>
                  <a:lnTo>
                    <a:pt x="298703" y="527303"/>
                  </a:lnTo>
                  <a:lnTo>
                    <a:pt x="296411" y="525862"/>
                  </a:lnTo>
                  <a:close/>
                </a:path>
                <a:path w="661670" h="535304">
                  <a:moveTo>
                    <a:pt x="576072" y="348996"/>
                  </a:moveTo>
                  <a:lnTo>
                    <a:pt x="296411" y="525862"/>
                  </a:lnTo>
                  <a:lnTo>
                    <a:pt x="298703" y="527303"/>
                  </a:lnTo>
                  <a:lnTo>
                    <a:pt x="307674" y="527303"/>
                  </a:lnTo>
                  <a:lnTo>
                    <a:pt x="579293" y="355091"/>
                  </a:lnTo>
                  <a:lnTo>
                    <a:pt x="577596" y="355091"/>
                  </a:lnTo>
                  <a:lnTo>
                    <a:pt x="576072" y="348996"/>
                  </a:lnTo>
                  <a:close/>
                </a:path>
                <a:path w="661670" h="535304">
                  <a:moveTo>
                    <a:pt x="15239" y="348996"/>
                  </a:moveTo>
                  <a:lnTo>
                    <a:pt x="13715" y="355091"/>
                  </a:lnTo>
                  <a:lnTo>
                    <a:pt x="24931" y="355091"/>
                  </a:lnTo>
                  <a:lnTo>
                    <a:pt x="15239" y="348996"/>
                  </a:lnTo>
                  <a:close/>
                </a:path>
                <a:path w="661670" h="535304">
                  <a:moveTo>
                    <a:pt x="150875" y="348996"/>
                  </a:moveTo>
                  <a:lnTo>
                    <a:pt x="15239" y="348996"/>
                  </a:lnTo>
                  <a:lnTo>
                    <a:pt x="24931" y="355091"/>
                  </a:lnTo>
                  <a:lnTo>
                    <a:pt x="158496" y="355091"/>
                  </a:lnTo>
                  <a:lnTo>
                    <a:pt x="158750" y="352043"/>
                  </a:lnTo>
                  <a:lnTo>
                    <a:pt x="150875" y="352043"/>
                  </a:lnTo>
                  <a:lnTo>
                    <a:pt x="150875" y="348996"/>
                  </a:lnTo>
                  <a:close/>
                </a:path>
                <a:path w="661670" h="535304">
                  <a:moveTo>
                    <a:pt x="650368" y="174664"/>
                  </a:moveTo>
                  <a:lnTo>
                    <a:pt x="608076" y="182879"/>
                  </a:lnTo>
                  <a:lnTo>
                    <a:pt x="565403" y="198119"/>
                  </a:lnTo>
                  <a:lnTo>
                    <a:pt x="528827" y="216408"/>
                  </a:lnTo>
                  <a:lnTo>
                    <a:pt x="512063" y="225551"/>
                  </a:lnTo>
                  <a:lnTo>
                    <a:pt x="481584" y="249936"/>
                  </a:lnTo>
                  <a:lnTo>
                    <a:pt x="449579" y="289560"/>
                  </a:lnTo>
                  <a:lnTo>
                    <a:pt x="434339" y="335279"/>
                  </a:lnTo>
                  <a:lnTo>
                    <a:pt x="432815" y="355091"/>
                  </a:lnTo>
                  <a:lnTo>
                    <a:pt x="566433" y="355091"/>
                  </a:lnTo>
                  <a:lnTo>
                    <a:pt x="571252" y="352043"/>
                  </a:lnTo>
                  <a:lnTo>
                    <a:pt x="440436" y="352043"/>
                  </a:lnTo>
                  <a:lnTo>
                    <a:pt x="437388" y="347472"/>
                  </a:lnTo>
                  <a:lnTo>
                    <a:pt x="440893" y="347472"/>
                  </a:lnTo>
                  <a:lnTo>
                    <a:pt x="441960" y="336803"/>
                  </a:lnTo>
                  <a:lnTo>
                    <a:pt x="445008" y="321563"/>
                  </a:lnTo>
                  <a:lnTo>
                    <a:pt x="445465" y="321563"/>
                  </a:lnTo>
                  <a:lnTo>
                    <a:pt x="449579" y="307848"/>
                  </a:lnTo>
                  <a:lnTo>
                    <a:pt x="464820" y="280415"/>
                  </a:lnTo>
                  <a:lnTo>
                    <a:pt x="475488" y="268224"/>
                  </a:lnTo>
                  <a:lnTo>
                    <a:pt x="487679" y="256031"/>
                  </a:lnTo>
                  <a:lnTo>
                    <a:pt x="501396" y="243839"/>
                  </a:lnTo>
                  <a:lnTo>
                    <a:pt x="516636" y="233172"/>
                  </a:lnTo>
                  <a:lnTo>
                    <a:pt x="515112" y="233172"/>
                  </a:lnTo>
                  <a:lnTo>
                    <a:pt x="531876" y="222503"/>
                  </a:lnTo>
                  <a:lnTo>
                    <a:pt x="568451" y="204215"/>
                  </a:lnTo>
                  <a:lnTo>
                    <a:pt x="589788" y="198119"/>
                  </a:lnTo>
                  <a:lnTo>
                    <a:pt x="611124" y="190500"/>
                  </a:lnTo>
                  <a:lnTo>
                    <a:pt x="632460" y="185927"/>
                  </a:lnTo>
                  <a:lnTo>
                    <a:pt x="661415" y="181355"/>
                  </a:lnTo>
                  <a:lnTo>
                    <a:pt x="660852" y="179831"/>
                  </a:lnTo>
                  <a:lnTo>
                    <a:pt x="652272" y="179831"/>
                  </a:lnTo>
                  <a:lnTo>
                    <a:pt x="650368" y="174664"/>
                  </a:lnTo>
                  <a:close/>
                </a:path>
                <a:path w="661670" h="535304">
                  <a:moveTo>
                    <a:pt x="588908" y="348996"/>
                  </a:moveTo>
                  <a:lnTo>
                    <a:pt x="576072" y="348996"/>
                  </a:lnTo>
                  <a:lnTo>
                    <a:pt x="577596" y="355091"/>
                  </a:lnTo>
                  <a:lnTo>
                    <a:pt x="579293" y="355091"/>
                  </a:lnTo>
                  <a:lnTo>
                    <a:pt x="588908" y="348996"/>
                  </a:lnTo>
                  <a:close/>
                </a:path>
                <a:path w="661670" h="535304">
                  <a:moveTo>
                    <a:pt x="594360" y="0"/>
                  </a:moveTo>
                  <a:lnTo>
                    <a:pt x="521208" y="13715"/>
                  </a:lnTo>
                  <a:lnTo>
                    <a:pt x="455675" y="32003"/>
                  </a:lnTo>
                  <a:lnTo>
                    <a:pt x="394715" y="54863"/>
                  </a:lnTo>
                  <a:lnTo>
                    <a:pt x="356615" y="73151"/>
                  </a:lnTo>
                  <a:lnTo>
                    <a:pt x="339851" y="83819"/>
                  </a:lnTo>
                  <a:lnTo>
                    <a:pt x="321563" y="92963"/>
                  </a:lnTo>
                  <a:lnTo>
                    <a:pt x="306324" y="103631"/>
                  </a:lnTo>
                  <a:lnTo>
                    <a:pt x="289560" y="115824"/>
                  </a:lnTo>
                  <a:lnTo>
                    <a:pt x="274320" y="126491"/>
                  </a:lnTo>
                  <a:lnTo>
                    <a:pt x="222503" y="175260"/>
                  </a:lnTo>
                  <a:lnTo>
                    <a:pt x="192024" y="216408"/>
                  </a:lnTo>
                  <a:lnTo>
                    <a:pt x="176784" y="245363"/>
                  </a:lnTo>
                  <a:lnTo>
                    <a:pt x="169163" y="259079"/>
                  </a:lnTo>
                  <a:lnTo>
                    <a:pt x="155448" y="304800"/>
                  </a:lnTo>
                  <a:lnTo>
                    <a:pt x="152400" y="320039"/>
                  </a:lnTo>
                  <a:lnTo>
                    <a:pt x="150875" y="335279"/>
                  </a:lnTo>
                  <a:lnTo>
                    <a:pt x="150875" y="352043"/>
                  </a:lnTo>
                  <a:lnTo>
                    <a:pt x="155448" y="347472"/>
                  </a:lnTo>
                  <a:lnTo>
                    <a:pt x="159131" y="347472"/>
                  </a:lnTo>
                  <a:lnTo>
                    <a:pt x="160020" y="336803"/>
                  </a:lnTo>
                  <a:lnTo>
                    <a:pt x="161543" y="321563"/>
                  </a:lnTo>
                  <a:lnTo>
                    <a:pt x="160020" y="321563"/>
                  </a:lnTo>
                  <a:lnTo>
                    <a:pt x="163067" y="306324"/>
                  </a:lnTo>
                  <a:lnTo>
                    <a:pt x="167639" y="291084"/>
                  </a:lnTo>
                  <a:lnTo>
                    <a:pt x="166115" y="291084"/>
                  </a:lnTo>
                  <a:lnTo>
                    <a:pt x="172212" y="277367"/>
                  </a:lnTo>
                  <a:lnTo>
                    <a:pt x="170687" y="277367"/>
                  </a:lnTo>
                  <a:lnTo>
                    <a:pt x="176784" y="262127"/>
                  </a:lnTo>
                  <a:lnTo>
                    <a:pt x="198120" y="220979"/>
                  </a:lnTo>
                  <a:lnTo>
                    <a:pt x="228600" y="181355"/>
                  </a:lnTo>
                  <a:lnTo>
                    <a:pt x="265175" y="144779"/>
                  </a:lnTo>
                  <a:lnTo>
                    <a:pt x="309372" y="111251"/>
                  </a:lnTo>
                  <a:lnTo>
                    <a:pt x="342900" y="89915"/>
                  </a:lnTo>
                  <a:lnTo>
                    <a:pt x="397763" y="62484"/>
                  </a:lnTo>
                  <a:lnTo>
                    <a:pt x="457200" y="39624"/>
                  </a:lnTo>
                  <a:lnTo>
                    <a:pt x="501396" y="25908"/>
                  </a:lnTo>
                  <a:lnTo>
                    <a:pt x="506729" y="25908"/>
                  </a:lnTo>
                  <a:lnTo>
                    <a:pt x="522732" y="21336"/>
                  </a:lnTo>
                  <a:lnTo>
                    <a:pt x="568451" y="12191"/>
                  </a:lnTo>
                  <a:lnTo>
                    <a:pt x="589084" y="8323"/>
                  </a:lnTo>
                  <a:lnTo>
                    <a:pt x="588263" y="6096"/>
                  </a:lnTo>
                  <a:lnTo>
                    <a:pt x="596613" y="6096"/>
                  </a:lnTo>
                  <a:lnTo>
                    <a:pt x="594360" y="0"/>
                  </a:lnTo>
                  <a:close/>
                </a:path>
                <a:path w="661670" h="535304">
                  <a:moveTo>
                    <a:pt x="159131" y="347472"/>
                  </a:moveTo>
                  <a:lnTo>
                    <a:pt x="155448" y="347472"/>
                  </a:lnTo>
                  <a:lnTo>
                    <a:pt x="150875" y="352043"/>
                  </a:lnTo>
                  <a:lnTo>
                    <a:pt x="158750" y="352043"/>
                  </a:lnTo>
                  <a:lnTo>
                    <a:pt x="159131" y="347472"/>
                  </a:lnTo>
                  <a:close/>
                </a:path>
                <a:path w="661670" h="535304">
                  <a:moveTo>
                    <a:pt x="440893" y="347472"/>
                  </a:moveTo>
                  <a:lnTo>
                    <a:pt x="437388" y="347472"/>
                  </a:lnTo>
                  <a:lnTo>
                    <a:pt x="440436" y="352043"/>
                  </a:lnTo>
                  <a:lnTo>
                    <a:pt x="440893" y="347472"/>
                  </a:lnTo>
                  <a:close/>
                </a:path>
                <a:path w="661670" h="535304">
                  <a:moveTo>
                    <a:pt x="591312" y="347472"/>
                  </a:moveTo>
                  <a:lnTo>
                    <a:pt x="440893" y="347472"/>
                  </a:lnTo>
                  <a:lnTo>
                    <a:pt x="440436" y="352043"/>
                  </a:lnTo>
                  <a:lnTo>
                    <a:pt x="571252" y="352043"/>
                  </a:lnTo>
                  <a:lnTo>
                    <a:pt x="576072" y="348996"/>
                  </a:lnTo>
                  <a:lnTo>
                    <a:pt x="588908" y="348996"/>
                  </a:lnTo>
                  <a:lnTo>
                    <a:pt x="591312" y="347472"/>
                  </a:lnTo>
                  <a:close/>
                </a:path>
                <a:path w="661670" h="535304">
                  <a:moveTo>
                    <a:pt x="445465" y="321563"/>
                  </a:moveTo>
                  <a:lnTo>
                    <a:pt x="445008" y="321563"/>
                  </a:lnTo>
                  <a:lnTo>
                    <a:pt x="445008" y="323088"/>
                  </a:lnTo>
                  <a:lnTo>
                    <a:pt x="445465" y="321563"/>
                  </a:lnTo>
                  <a:close/>
                </a:path>
                <a:path w="661670" h="535304">
                  <a:moveTo>
                    <a:pt x="655320" y="173736"/>
                  </a:moveTo>
                  <a:lnTo>
                    <a:pt x="650368" y="174664"/>
                  </a:lnTo>
                  <a:lnTo>
                    <a:pt x="652272" y="179831"/>
                  </a:lnTo>
                  <a:lnTo>
                    <a:pt x="655320" y="173736"/>
                  </a:lnTo>
                  <a:close/>
                </a:path>
                <a:path w="661670" h="535304">
                  <a:moveTo>
                    <a:pt x="658598" y="173736"/>
                  </a:moveTo>
                  <a:lnTo>
                    <a:pt x="655320" y="173736"/>
                  </a:lnTo>
                  <a:lnTo>
                    <a:pt x="652272" y="179831"/>
                  </a:lnTo>
                  <a:lnTo>
                    <a:pt x="660852" y="179831"/>
                  </a:lnTo>
                  <a:lnTo>
                    <a:pt x="658598" y="173736"/>
                  </a:lnTo>
                  <a:close/>
                </a:path>
                <a:path w="661670" h="535304">
                  <a:moveTo>
                    <a:pt x="596613" y="6096"/>
                  </a:moveTo>
                  <a:lnTo>
                    <a:pt x="588263" y="6096"/>
                  </a:lnTo>
                  <a:lnTo>
                    <a:pt x="592836" y="7619"/>
                  </a:lnTo>
                  <a:lnTo>
                    <a:pt x="589084" y="8323"/>
                  </a:lnTo>
                  <a:lnTo>
                    <a:pt x="650368" y="174664"/>
                  </a:lnTo>
                  <a:lnTo>
                    <a:pt x="655320" y="173736"/>
                  </a:lnTo>
                  <a:lnTo>
                    <a:pt x="658598" y="173736"/>
                  </a:lnTo>
                  <a:lnTo>
                    <a:pt x="596613" y="6096"/>
                  </a:lnTo>
                  <a:close/>
                </a:path>
                <a:path w="661670" h="535304">
                  <a:moveTo>
                    <a:pt x="506729" y="25908"/>
                  </a:moveTo>
                  <a:lnTo>
                    <a:pt x="501396" y="25908"/>
                  </a:lnTo>
                  <a:lnTo>
                    <a:pt x="501396" y="27431"/>
                  </a:lnTo>
                  <a:lnTo>
                    <a:pt x="506729" y="25908"/>
                  </a:lnTo>
                  <a:close/>
                </a:path>
                <a:path w="661670" h="535304">
                  <a:moveTo>
                    <a:pt x="588263" y="6096"/>
                  </a:moveTo>
                  <a:lnTo>
                    <a:pt x="589084" y="8323"/>
                  </a:lnTo>
                  <a:lnTo>
                    <a:pt x="592836" y="7619"/>
                  </a:lnTo>
                  <a:lnTo>
                    <a:pt x="588263" y="6096"/>
                  </a:lnTo>
                  <a:close/>
                </a:path>
              </a:pathLst>
            </a:custGeom>
            <a:solidFill>
              <a:srgbClr val="7E9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6053328" y="3300984"/>
            <a:ext cx="683260" cy="532130"/>
            <a:chOff x="6053328" y="3300984"/>
            <a:chExt cx="683260" cy="532130"/>
          </a:xfrm>
        </p:grpSpPr>
        <p:sp>
          <p:nvSpPr>
            <p:cNvPr id="9" name="object 9"/>
            <p:cNvSpPr/>
            <p:nvPr/>
          </p:nvSpPr>
          <p:spPr>
            <a:xfrm>
              <a:off x="6059424" y="3305556"/>
              <a:ext cx="662940" cy="523240"/>
            </a:xfrm>
            <a:custGeom>
              <a:avLst/>
              <a:gdLst/>
              <a:ahLst/>
              <a:cxnLst/>
              <a:rect l="l" t="t" r="r" b="b"/>
              <a:pathLst>
                <a:path w="662940" h="523239">
                  <a:moveTo>
                    <a:pt x="662940" y="344424"/>
                  </a:moveTo>
                  <a:lnTo>
                    <a:pt x="68579" y="344424"/>
                  </a:lnTo>
                  <a:lnTo>
                    <a:pt x="365760" y="522732"/>
                  </a:lnTo>
                  <a:lnTo>
                    <a:pt x="662940" y="344424"/>
                  </a:lnTo>
                  <a:close/>
                </a:path>
                <a:path w="662940" h="523239">
                  <a:moveTo>
                    <a:pt x="79248" y="0"/>
                  </a:moveTo>
                  <a:lnTo>
                    <a:pt x="0" y="172212"/>
                  </a:lnTo>
                  <a:lnTo>
                    <a:pt x="60593" y="186767"/>
                  </a:lnTo>
                  <a:lnTo>
                    <a:pt x="113396" y="208392"/>
                  </a:lnTo>
                  <a:lnTo>
                    <a:pt x="156971" y="236029"/>
                  </a:lnTo>
                  <a:lnTo>
                    <a:pt x="189879" y="268619"/>
                  </a:lnTo>
                  <a:lnTo>
                    <a:pt x="210678" y="305103"/>
                  </a:lnTo>
                  <a:lnTo>
                    <a:pt x="217931" y="344424"/>
                  </a:lnTo>
                  <a:lnTo>
                    <a:pt x="515111" y="344424"/>
                  </a:lnTo>
                  <a:lnTo>
                    <a:pt x="502811" y="271657"/>
                  </a:lnTo>
                  <a:lnTo>
                    <a:pt x="467353" y="203586"/>
                  </a:lnTo>
                  <a:lnTo>
                    <a:pt x="441617" y="171831"/>
                  </a:lnTo>
                  <a:lnTo>
                    <a:pt x="410902" y="141874"/>
                  </a:lnTo>
                  <a:lnTo>
                    <a:pt x="375481" y="113923"/>
                  </a:lnTo>
                  <a:lnTo>
                    <a:pt x="335622" y="88186"/>
                  </a:lnTo>
                  <a:lnTo>
                    <a:pt x="291598" y="64872"/>
                  </a:lnTo>
                  <a:lnTo>
                    <a:pt x="243677" y="44188"/>
                  </a:lnTo>
                  <a:lnTo>
                    <a:pt x="192132" y="26342"/>
                  </a:lnTo>
                  <a:lnTo>
                    <a:pt x="137232" y="11544"/>
                  </a:lnTo>
                  <a:lnTo>
                    <a:pt x="79248" y="0"/>
                  </a:lnTo>
                  <a:close/>
                </a:path>
              </a:pathLst>
            </a:custGeom>
            <a:solidFill>
              <a:srgbClr val="66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53328" y="3300984"/>
              <a:ext cx="683260" cy="532130"/>
            </a:xfrm>
            <a:custGeom>
              <a:avLst/>
              <a:gdLst/>
              <a:ahLst/>
              <a:cxnLst/>
              <a:rect l="l" t="t" r="r" b="b"/>
              <a:pathLst>
                <a:path w="683259" h="532129">
                  <a:moveTo>
                    <a:pt x="219456" y="344424"/>
                  </a:moveTo>
                  <a:lnTo>
                    <a:pt x="60960" y="344424"/>
                  </a:lnTo>
                  <a:lnTo>
                    <a:pt x="371856" y="531876"/>
                  </a:lnTo>
                  <a:lnTo>
                    <a:pt x="384494" y="524255"/>
                  </a:lnTo>
                  <a:lnTo>
                    <a:pt x="370332" y="524255"/>
                  </a:lnTo>
                  <a:lnTo>
                    <a:pt x="372618" y="522884"/>
                  </a:lnTo>
                  <a:lnTo>
                    <a:pt x="87883" y="352043"/>
                  </a:lnTo>
                  <a:lnTo>
                    <a:pt x="74675" y="352043"/>
                  </a:lnTo>
                  <a:lnTo>
                    <a:pt x="77724" y="345948"/>
                  </a:lnTo>
                  <a:lnTo>
                    <a:pt x="219456" y="345948"/>
                  </a:lnTo>
                  <a:lnTo>
                    <a:pt x="219456" y="344424"/>
                  </a:lnTo>
                  <a:close/>
                </a:path>
                <a:path w="683259" h="532129">
                  <a:moveTo>
                    <a:pt x="372618" y="522884"/>
                  </a:moveTo>
                  <a:lnTo>
                    <a:pt x="370332" y="524255"/>
                  </a:lnTo>
                  <a:lnTo>
                    <a:pt x="374904" y="524255"/>
                  </a:lnTo>
                  <a:lnTo>
                    <a:pt x="372618" y="522884"/>
                  </a:lnTo>
                  <a:close/>
                </a:path>
                <a:path w="683259" h="532129">
                  <a:moveTo>
                    <a:pt x="667512" y="345948"/>
                  </a:moveTo>
                  <a:lnTo>
                    <a:pt x="372618" y="522884"/>
                  </a:lnTo>
                  <a:lnTo>
                    <a:pt x="374904" y="524255"/>
                  </a:lnTo>
                  <a:lnTo>
                    <a:pt x="384494" y="524255"/>
                  </a:lnTo>
                  <a:lnTo>
                    <a:pt x="670113" y="352043"/>
                  </a:lnTo>
                  <a:lnTo>
                    <a:pt x="669036" y="352043"/>
                  </a:lnTo>
                  <a:lnTo>
                    <a:pt x="667512" y="345948"/>
                  </a:lnTo>
                  <a:close/>
                </a:path>
                <a:path w="683259" h="532129">
                  <a:moveTo>
                    <a:pt x="77724" y="345948"/>
                  </a:moveTo>
                  <a:lnTo>
                    <a:pt x="74675" y="352043"/>
                  </a:lnTo>
                  <a:lnTo>
                    <a:pt x="87883" y="352043"/>
                  </a:lnTo>
                  <a:lnTo>
                    <a:pt x="77724" y="345948"/>
                  </a:lnTo>
                  <a:close/>
                </a:path>
                <a:path w="683259" h="532129">
                  <a:moveTo>
                    <a:pt x="219456" y="345948"/>
                  </a:moveTo>
                  <a:lnTo>
                    <a:pt x="77724" y="345948"/>
                  </a:lnTo>
                  <a:lnTo>
                    <a:pt x="87883" y="352043"/>
                  </a:lnTo>
                  <a:lnTo>
                    <a:pt x="228600" y="352043"/>
                  </a:lnTo>
                  <a:lnTo>
                    <a:pt x="228346" y="348995"/>
                  </a:lnTo>
                  <a:lnTo>
                    <a:pt x="219456" y="348995"/>
                  </a:lnTo>
                  <a:lnTo>
                    <a:pt x="219456" y="345948"/>
                  </a:lnTo>
                  <a:close/>
                </a:path>
                <a:path w="683259" h="532129">
                  <a:moveTo>
                    <a:pt x="522731" y="318515"/>
                  </a:moveTo>
                  <a:lnTo>
                    <a:pt x="515112" y="318515"/>
                  </a:lnTo>
                  <a:lnTo>
                    <a:pt x="516636" y="333755"/>
                  </a:lnTo>
                  <a:lnTo>
                    <a:pt x="516636" y="352043"/>
                  </a:lnTo>
                  <a:lnTo>
                    <a:pt x="657352" y="352043"/>
                  </a:lnTo>
                  <a:lnTo>
                    <a:pt x="662432" y="348995"/>
                  </a:lnTo>
                  <a:lnTo>
                    <a:pt x="524255" y="348995"/>
                  </a:lnTo>
                  <a:lnTo>
                    <a:pt x="521207" y="344424"/>
                  </a:lnTo>
                  <a:lnTo>
                    <a:pt x="524255" y="344424"/>
                  </a:lnTo>
                  <a:lnTo>
                    <a:pt x="524255" y="333755"/>
                  </a:lnTo>
                  <a:lnTo>
                    <a:pt x="522731" y="318515"/>
                  </a:lnTo>
                  <a:close/>
                </a:path>
                <a:path w="683259" h="532129">
                  <a:moveTo>
                    <a:pt x="680224" y="345948"/>
                  </a:moveTo>
                  <a:lnTo>
                    <a:pt x="667512" y="345948"/>
                  </a:lnTo>
                  <a:lnTo>
                    <a:pt x="669036" y="352043"/>
                  </a:lnTo>
                  <a:lnTo>
                    <a:pt x="670113" y="352043"/>
                  </a:lnTo>
                  <a:lnTo>
                    <a:pt x="680224" y="345948"/>
                  </a:lnTo>
                  <a:close/>
                </a:path>
                <a:path w="683259" h="532129">
                  <a:moveTo>
                    <a:pt x="195072" y="278891"/>
                  </a:moveTo>
                  <a:lnTo>
                    <a:pt x="204216" y="292607"/>
                  </a:lnTo>
                  <a:lnTo>
                    <a:pt x="211836" y="306324"/>
                  </a:lnTo>
                  <a:lnTo>
                    <a:pt x="210312" y="306324"/>
                  </a:lnTo>
                  <a:lnTo>
                    <a:pt x="216408" y="320039"/>
                  </a:lnTo>
                  <a:lnTo>
                    <a:pt x="219456" y="333755"/>
                  </a:lnTo>
                  <a:lnTo>
                    <a:pt x="219456" y="348995"/>
                  </a:lnTo>
                  <a:lnTo>
                    <a:pt x="224027" y="344424"/>
                  </a:lnTo>
                  <a:lnTo>
                    <a:pt x="227964" y="344424"/>
                  </a:lnTo>
                  <a:lnTo>
                    <a:pt x="227075" y="333755"/>
                  </a:lnTo>
                  <a:lnTo>
                    <a:pt x="224027" y="318515"/>
                  </a:lnTo>
                  <a:lnTo>
                    <a:pt x="217932" y="303275"/>
                  </a:lnTo>
                  <a:lnTo>
                    <a:pt x="211836" y="289560"/>
                  </a:lnTo>
                  <a:lnTo>
                    <a:pt x="205740" y="280415"/>
                  </a:lnTo>
                  <a:lnTo>
                    <a:pt x="196596" y="280415"/>
                  </a:lnTo>
                  <a:lnTo>
                    <a:pt x="195072" y="278891"/>
                  </a:lnTo>
                  <a:close/>
                </a:path>
                <a:path w="683259" h="532129">
                  <a:moveTo>
                    <a:pt x="227964" y="344424"/>
                  </a:moveTo>
                  <a:lnTo>
                    <a:pt x="224027" y="344424"/>
                  </a:lnTo>
                  <a:lnTo>
                    <a:pt x="219456" y="348995"/>
                  </a:lnTo>
                  <a:lnTo>
                    <a:pt x="228346" y="348995"/>
                  </a:lnTo>
                  <a:lnTo>
                    <a:pt x="227964" y="344424"/>
                  </a:lnTo>
                  <a:close/>
                </a:path>
                <a:path w="683259" h="532129">
                  <a:moveTo>
                    <a:pt x="524255" y="344424"/>
                  </a:moveTo>
                  <a:lnTo>
                    <a:pt x="521207" y="344424"/>
                  </a:lnTo>
                  <a:lnTo>
                    <a:pt x="524255" y="348995"/>
                  </a:lnTo>
                  <a:lnTo>
                    <a:pt x="524255" y="344424"/>
                  </a:lnTo>
                  <a:close/>
                </a:path>
                <a:path w="683259" h="532129">
                  <a:moveTo>
                    <a:pt x="682751" y="344424"/>
                  </a:moveTo>
                  <a:lnTo>
                    <a:pt x="524255" y="344424"/>
                  </a:lnTo>
                  <a:lnTo>
                    <a:pt x="524255" y="348995"/>
                  </a:lnTo>
                  <a:lnTo>
                    <a:pt x="662432" y="348995"/>
                  </a:lnTo>
                  <a:lnTo>
                    <a:pt x="667512" y="345948"/>
                  </a:lnTo>
                  <a:lnTo>
                    <a:pt x="680224" y="345948"/>
                  </a:lnTo>
                  <a:lnTo>
                    <a:pt x="682751" y="344424"/>
                  </a:lnTo>
                  <a:close/>
                </a:path>
                <a:path w="683259" h="532129">
                  <a:moveTo>
                    <a:pt x="486325" y="220979"/>
                  </a:moveTo>
                  <a:lnTo>
                    <a:pt x="477012" y="220979"/>
                  </a:lnTo>
                  <a:lnTo>
                    <a:pt x="486155" y="234695"/>
                  </a:lnTo>
                  <a:lnTo>
                    <a:pt x="484631" y="234695"/>
                  </a:lnTo>
                  <a:lnTo>
                    <a:pt x="504444" y="275843"/>
                  </a:lnTo>
                  <a:lnTo>
                    <a:pt x="515112" y="320039"/>
                  </a:lnTo>
                  <a:lnTo>
                    <a:pt x="515112" y="318515"/>
                  </a:lnTo>
                  <a:lnTo>
                    <a:pt x="522731" y="318515"/>
                  </a:lnTo>
                  <a:lnTo>
                    <a:pt x="516636" y="288036"/>
                  </a:lnTo>
                  <a:lnTo>
                    <a:pt x="512064" y="274319"/>
                  </a:lnTo>
                  <a:lnTo>
                    <a:pt x="505968" y="259079"/>
                  </a:lnTo>
                  <a:lnTo>
                    <a:pt x="499872" y="245363"/>
                  </a:lnTo>
                  <a:lnTo>
                    <a:pt x="486325" y="220979"/>
                  </a:lnTo>
                  <a:close/>
                </a:path>
                <a:path w="683259" h="532129">
                  <a:moveTo>
                    <a:pt x="82296" y="0"/>
                  </a:moveTo>
                  <a:lnTo>
                    <a:pt x="0" y="179831"/>
                  </a:lnTo>
                  <a:lnTo>
                    <a:pt x="28956" y="184403"/>
                  </a:lnTo>
                  <a:lnTo>
                    <a:pt x="51816" y="190500"/>
                  </a:lnTo>
                  <a:lnTo>
                    <a:pt x="50292" y="190500"/>
                  </a:lnTo>
                  <a:lnTo>
                    <a:pt x="73151" y="196595"/>
                  </a:lnTo>
                  <a:lnTo>
                    <a:pt x="71627" y="196595"/>
                  </a:lnTo>
                  <a:lnTo>
                    <a:pt x="129539" y="222503"/>
                  </a:lnTo>
                  <a:lnTo>
                    <a:pt x="173736" y="254507"/>
                  </a:lnTo>
                  <a:lnTo>
                    <a:pt x="196596" y="280415"/>
                  </a:lnTo>
                  <a:lnTo>
                    <a:pt x="205740" y="280415"/>
                  </a:lnTo>
                  <a:lnTo>
                    <a:pt x="179832" y="249936"/>
                  </a:lnTo>
                  <a:lnTo>
                    <a:pt x="149351" y="225551"/>
                  </a:lnTo>
                  <a:lnTo>
                    <a:pt x="132587" y="216407"/>
                  </a:lnTo>
                  <a:lnTo>
                    <a:pt x="115824" y="205739"/>
                  </a:lnTo>
                  <a:lnTo>
                    <a:pt x="96012" y="198119"/>
                  </a:lnTo>
                  <a:lnTo>
                    <a:pt x="53339" y="182879"/>
                  </a:lnTo>
                  <a:lnTo>
                    <a:pt x="36195" y="178307"/>
                  </a:lnTo>
                  <a:lnTo>
                    <a:pt x="9144" y="178307"/>
                  </a:lnTo>
                  <a:lnTo>
                    <a:pt x="6096" y="172212"/>
                  </a:lnTo>
                  <a:lnTo>
                    <a:pt x="11949" y="172212"/>
                  </a:lnTo>
                  <a:lnTo>
                    <a:pt x="86816" y="9518"/>
                  </a:lnTo>
                  <a:lnTo>
                    <a:pt x="83820" y="9143"/>
                  </a:lnTo>
                  <a:lnTo>
                    <a:pt x="88392" y="6095"/>
                  </a:lnTo>
                  <a:lnTo>
                    <a:pt x="117348" y="6095"/>
                  </a:lnTo>
                  <a:lnTo>
                    <a:pt x="109727" y="4571"/>
                  </a:lnTo>
                  <a:lnTo>
                    <a:pt x="82296" y="0"/>
                  </a:lnTo>
                  <a:close/>
                </a:path>
                <a:path w="683259" h="532129">
                  <a:moveTo>
                    <a:pt x="117348" y="6095"/>
                  </a:moveTo>
                  <a:lnTo>
                    <a:pt x="88392" y="6095"/>
                  </a:lnTo>
                  <a:lnTo>
                    <a:pt x="86816" y="9518"/>
                  </a:lnTo>
                  <a:lnTo>
                    <a:pt x="108204" y="12191"/>
                  </a:lnTo>
                  <a:lnTo>
                    <a:pt x="131063" y="18287"/>
                  </a:lnTo>
                  <a:lnTo>
                    <a:pt x="176784" y="28955"/>
                  </a:lnTo>
                  <a:lnTo>
                    <a:pt x="198120" y="35051"/>
                  </a:lnTo>
                  <a:lnTo>
                    <a:pt x="219456" y="42671"/>
                  </a:lnTo>
                  <a:lnTo>
                    <a:pt x="239268" y="48767"/>
                  </a:lnTo>
                  <a:lnTo>
                    <a:pt x="260604" y="57912"/>
                  </a:lnTo>
                  <a:lnTo>
                    <a:pt x="278892" y="65531"/>
                  </a:lnTo>
                  <a:lnTo>
                    <a:pt x="298704" y="74675"/>
                  </a:lnTo>
                  <a:lnTo>
                    <a:pt x="333756" y="92963"/>
                  </a:lnTo>
                  <a:lnTo>
                    <a:pt x="367284" y="114300"/>
                  </a:lnTo>
                  <a:lnTo>
                    <a:pt x="396239" y="135636"/>
                  </a:lnTo>
                  <a:lnTo>
                    <a:pt x="411480" y="146303"/>
                  </a:lnTo>
                  <a:lnTo>
                    <a:pt x="448056" y="182879"/>
                  </a:lnTo>
                  <a:lnTo>
                    <a:pt x="458724" y="195071"/>
                  </a:lnTo>
                  <a:lnTo>
                    <a:pt x="477012" y="222503"/>
                  </a:lnTo>
                  <a:lnTo>
                    <a:pt x="477012" y="220979"/>
                  </a:lnTo>
                  <a:lnTo>
                    <a:pt x="486325" y="220979"/>
                  </a:lnTo>
                  <a:lnTo>
                    <a:pt x="484631" y="217931"/>
                  </a:lnTo>
                  <a:lnTo>
                    <a:pt x="473964" y="204215"/>
                  </a:lnTo>
                  <a:lnTo>
                    <a:pt x="464820" y="190500"/>
                  </a:lnTo>
                  <a:lnTo>
                    <a:pt x="429768" y="152400"/>
                  </a:lnTo>
                  <a:lnTo>
                    <a:pt x="402336" y="129539"/>
                  </a:lnTo>
                  <a:lnTo>
                    <a:pt x="387096" y="117348"/>
                  </a:lnTo>
                  <a:lnTo>
                    <a:pt x="371856" y="106679"/>
                  </a:lnTo>
                  <a:lnTo>
                    <a:pt x="355092" y="96012"/>
                  </a:lnTo>
                  <a:lnTo>
                    <a:pt x="338327" y="86867"/>
                  </a:lnTo>
                  <a:lnTo>
                    <a:pt x="320039" y="76200"/>
                  </a:lnTo>
                  <a:lnTo>
                    <a:pt x="301751" y="67055"/>
                  </a:lnTo>
                  <a:lnTo>
                    <a:pt x="281939" y="57912"/>
                  </a:lnTo>
                  <a:lnTo>
                    <a:pt x="263651" y="50291"/>
                  </a:lnTo>
                  <a:lnTo>
                    <a:pt x="242316" y="42671"/>
                  </a:lnTo>
                  <a:lnTo>
                    <a:pt x="222504" y="35051"/>
                  </a:lnTo>
                  <a:lnTo>
                    <a:pt x="199644" y="27431"/>
                  </a:lnTo>
                  <a:lnTo>
                    <a:pt x="178308" y="21336"/>
                  </a:lnTo>
                  <a:lnTo>
                    <a:pt x="132587" y="9143"/>
                  </a:lnTo>
                  <a:lnTo>
                    <a:pt x="117348" y="6095"/>
                  </a:lnTo>
                  <a:close/>
                </a:path>
                <a:path w="683259" h="532129">
                  <a:moveTo>
                    <a:pt x="6096" y="172212"/>
                  </a:moveTo>
                  <a:lnTo>
                    <a:pt x="9144" y="178307"/>
                  </a:lnTo>
                  <a:lnTo>
                    <a:pt x="11484" y="173222"/>
                  </a:lnTo>
                  <a:lnTo>
                    <a:pt x="6096" y="172212"/>
                  </a:lnTo>
                  <a:close/>
                </a:path>
                <a:path w="683259" h="532129">
                  <a:moveTo>
                    <a:pt x="11484" y="173222"/>
                  </a:moveTo>
                  <a:lnTo>
                    <a:pt x="9144" y="178307"/>
                  </a:lnTo>
                  <a:lnTo>
                    <a:pt x="36195" y="178307"/>
                  </a:lnTo>
                  <a:lnTo>
                    <a:pt x="30480" y="176783"/>
                  </a:lnTo>
                  <a:lnTo>
                    <a:pt x="11484" y="173222"/>
                  </a:lnTo>
                  <a:close/>
                </a:path>
                <a:path w="683259" h="532129">
                  <a:moveTo>
                    <a:pt x="11949" y="172212"/>
                  </a:moveTo>
                  <a:lnTo>
                    <a:pt x="6096" y="172212"/>
                  </a:lnTo>
                  <a:lnTo>
                    <a:pt x="11484" y="173222"/>
                  </a:lnTo>
                  <a:lnTo>
                    <a:pt x="11949" y="172212"/>
                  </a:lnTo>
                  <a:close/>
                </a:path>
                <a:path w="683259" h="532129">
                  <a:moveTo>
                    <a:pt x="88392" y="6095"/>
                  </a:moveTo>
                  <a:lnTo>
                    <a:pt x="83820" y="9143"/>
                  </a:lnTo>
                  <a:lnTo>
                    <a:pt x="86816" y="9518"/>
                  </a:lnTo>
                  <a:lnTo>
                    <a:pt x="88392" y="6095"/>
                  </a:lnTo>
                  <a:close/>
                </a:path>
              </a:pathLst>
            </a:custGeom>
            <a:solidFill>
              <a:srgbClr val="7E9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626290" y="3907027"/>
            <a:ext cx="2090420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20" dirty="0">
                <a:latin typeface="TeXGyreAdventor"/>
                <a:cs typeface="TeXGyreAdventor"/>
              </a:rPr>
              <a:t>Chile </a:t>
            </a:r>
            <a:r>
              <a:rPr sz="1450" spc="15" dirty="0">
                <a:latin typeface="TeXGyreAdventor"/>
                <a:cs typeface="TeXGyreAdventor"/>
              </a:rPr>
              <a:t>Estado</a:t>
            </a:r>
            <a:r>
              <a:rPr sz="1450" spc="-110" dirty="0">
                <a:latin typeface="TeXGyreAdventor"/>
                <a:cs typeface="TeXGyreAdventor"/>
              </a:rPr>
              <a:t> </a:t>
            </a:r>
            <a:r>
              <a:rPr sz="1450" spc="20" dirty="0">
                <a:latin typeface="TeXGyreAdventor"/>
                <a:cs typeface="TeXGyreAdventor"/>
              </a:rPr>
              <a:t>soberano</a:t>
            </a:r>
            <a:endParaRPr sz="1450">
              <a:latin typeface="TeXGyreAdventor"/>
              <a:cs typeface="TeXGyreAdventor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474208" y="4239767"/>
            <a:ext cx="2182495" cy="1816100"/>
            <a:chOff x="5474208" y="4239767"/>
            <a:chExt cx="2182495" cy="1816100"/>
          </a:xfrm>
        </p:grpSpPr>
        <p:sp>
          <p:nvSpPr>
            <p:cNvPr id="13" name="object 13"/>
            <p:cNvSpPr/>
            <p:nvPr/>
          </p:nvSpPr>
          <p:spPr>
            <a:xfrm>
              <a:off x="6335268" y="4242815"/>
              <a:ext cx="401320" cy="417830"/>
            </a:xfrm>
            <a:custGeom>
              <a:avLst/>
              <a:gdLst/>
              <a:ahLst/>
              <a:cxnLst/>
              <a:rect l="l" t="t" r="r" b="b"/>
              <a:pathLst>
                <a:path w="401320" h="417829">
                  <a:moveTo>
                    <a:pt x="300228" y="0"/>
                  </a:moveTo>
                  <a:lnTo>
                    <a:pt x="100584" y="0"/>
                  </a:lnTo>
                  <a:lnTo>
                    <a:pt x="100584" y="312420"/>
                  </a:lnTo>
                  <a:lnTo>
                    <a:pt x="0" y="312420"/>
                  </a:lnTo>
                  <a:lnTo>
                    <a:pt x="201167" y="417576"/>
                  </a:lnTo>
                  <a:lnTo>
                    <a:pt x="400812" y="312420"/>
                  </a:lnTo>
                  <a:lnTo>
                    <a:pt x="300228" y="3124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66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20028" y="4239767"/>
              <a:ext cx="433070" cy="425450"/>
            </a:xfrm>
            <a:custGeom>
              <a:avLst/>
              <a:gdLst/>
              <a:ahLst/>
              <a:cxnLst/>
              <a:rect l="l" t="t" r="r" b="b"/>
              <a:pathLst>
                <a:path w="433070" h="425450">
                  <a:moveTo>
                    <a:pt x="16763" y="312420"/>
                  </a:moveTo>
                  <a:lnTo>
                    <a:pt x="0" y="312420"/>
                  </a:lnTo>
                  <a:lnTo>
                    <a:pt x="216407" y="425196"/>
                  </a:lnTo>
                  <a:lnTo>
                    <a:pt x="233954" y="416052"/>
                  </a:lnTo>
                  <a:lnTo>
                    <a:pt x="214883" y="416052"/>
                  </a:lnTo>
                  <a:lnTo>
                    <a:pt x="216402" y="415263"/>
                  </a:lnTo>
                  <a:lnTo>
                    <a:pt x="31555" y="320040"/>
                  </a:lnTo>
                  <a:lnTo>
                    <a:pt x="15239" y="320040"/>
                  </a:lnTo>
                  <a:lnTo>
                    <a:pt x="16763" y="312420"/>
                  </a:lnTo>
                  <a:close/>
                </a:path>
                <a:path w="433070" h="425450">
                  <a:moveTo>
                    <a:pt x="216402" y="415263"/>
                  </a:moveTo>
                  <a:lnTo>
                    <a:pt x="214883" y="416052"/>
                  </a:lnTo>
                  <a:lnTo>
                    <a:pt x="217931" y="416052"/>
                  </a:lnTo>
                  <a:lnTo>
                    <a:pt x="216402" y="415263"/>
                  </a:lnTo>
                  <a:close/>
                </a:path>
                <a:path w="433070" h="425450">
                  <a:moveTo>
                    <a:pt x="414527" y="312420"/>
                  </a:moveTo>
                  <a:lnTo>
                    <a:pt x="216402" y="415263"/>
                  </a:lnTo>
                  <a:lnTo>
                    <a:pt x="217931" y="416052"/>
                  </a:lnTo>
                  <a:lnTo>
                    <a:pt x="233954" y="416052"/>
                  </a:lnTo>
                  <a:lnTo>
                    <a:pt x="418193" y="320040"/>
                  </a:lnTo>
                  <a:lnTo>
                    <a:pt x="416051" y="320040"/>
                  </a:lnTo>
                  <a:lnTo>
                    <a:pt x="414527" y="312420"/>
                  </a:lnTo>
                  <a:close/>
                </a:path>
                <a:path w="433070" h="425450">
                  <a:moveTo>
                    <a:pt x="16763" y="312420"/>
                  </a:moveTo>
                  <a:lnTo>
                    <a:pt x="15239" y="320040"/>
                  </a:lnTo>
                  <a:lnTo>
                    <a:pt x="31555" y="320040"/>
                  </a:lnTo>
                  <a:lnTo>
                    <a:pt x="16763" y="312420"/>
                  </a:lnTo>
                  <a:close/>
                </a:path>
                <a:path w="433070" h="425450">
                  <a:moveTo>
                    <a:pt x="111251" y="312420"/>
                  </a:moveTo>
                  <a:lnTo>
                    <a:pt x="16763" y="312420"/>
                  </a:lnTo>
                  <a:lnTo>
                    <a:pt x="31555" y="320040"/>
                  </a:lnTo>
                  <a:lnTo>
                    <a:pt x="120396" y="320040"/>
                  </a:lnTo>
                  <a:lnTo>
                    <a:pt x="120396" y="315468"/>
                  </a:lnTo>
                  <a:lnTo>
                    <a:pt x="111251" y="315468"/>
                  </a:lnTo>
                  <a:lnTo>
                    <a:pt x="111251" y="312420"/>
                  </a:lnTo>
                  <a:close/>
                </a:path>
                <a:path w="433070" h="425450">
                  <a:moveTo>
                    <a:pt x="312420" y="3048"/>
                  </a:moveTo>
                  <a:lnTo>
                    <a:pt x="312420" y="320040"/>
                  </a:lnTo>
                  <a:lnTo>
                    <a:pt x="399848" y="320040"/>
                  </a:lnTo>
                  <a:lnTo>
                    <a:pt x="408656" y="315468"/>
                  </a:lnTo>
                  <a:lnTo>
                    <a:pt x="320040" y="315468"/>
                  </a:lnTo>
                  <a:lnTo>
                    <a:pt x="315468" y="312420"/>
                  </a:lnTo>
                  <a:lnTo>
                    <a:pt x="320040" y="312420"/>
                  </a:lnTo>
                  <a:lnTo>
                    <a:pt x="320040" y="7620"/>
                  </a:lnTo>
                  <a:lnTo>
                    <a:pt x="315468" y="7620"/>
                  </a:lnTo>
                  <a:lnTo>
                    <a:pt x="312420" y="3048"/>
                  </a:lnTo>
                  <a:close/>
                </a:path>
                <a:path w="433070" h="425450">
                  <a:moveTo>
                    <a:pt x="432816" y="312420"/>
                  </a:moveTo>
                  <a:lnTo>
                    <a:pt x="414527" y="312420"/>
                  </a:lnTo>
                  <a:lnTo>
                    <a:pt x="416051" y="320040"/>
                  </a:lnTo>
                  <a:lnTo>
                    <a:pt x="418193" y="320040"/>
                  </a:lnTo>
                  <a:lnTo>
                    <a:pt x="432816" y="312420"/>
                  </a:lnTo>
                  <a:close/>
                </a:path>
                <a:path w="433070" h="425450">
                  <a:moveTo>
                    <a:pt x="320040" y="0"/>
                  </a:moveTo>
                  <a:lnTo>
                    <a:pt x="111251" y="0"/>
                  </a:lnTo>
                  <a:lnTo>
                    <a:pt x="111251" y="315468"/>
                  </a:lnTo>
                  <a:lnTo>
                    <a:pt x="115824" y="312420"/>
                  </a:lnTo>
                  <a:lnTo>
                    <a:pt x="120396" y="312420"/>
                  </a:lnTo>
                  <a:lnTo>
                    <a:pt x="120396" y="7620"/>
                  </a:lnTo>
                  <a:lnTo>
                    <a:pt x="115824" y="7620"/>
                  </a:lnTo>
                  <a:lnTo>
                    <a:pt x="120396" y="3048"/>
                  </a:lnTo>
                  <a:lnTo>
                    <a:pt x="320040" y="3048"/>
                  </a:lnTo>
                  <a:lnTo>
                    <a:pt x="320040" y="0"/>
                  </a:lnTo>
                  <a:close/>
                </a:path>
                <a:path w="433070" h="425450">
                  <a:moveTo>
                    <a:pt x="120396" y="312420"/>
                  </a:moveTo>
                  <a:lnTo>
                    <a:pt x="115824" y="312420"/>
                  </a:lnTo>
                  <a:lnTo>
                    <a:pt x="111251" y="315468"/>
                  </a:lnTo>
                  <a:lnTo>
                    <a:pt x="120396" y="315468"/>
                  </a:lnTo>
                  <a:lnTo>
                    <a:pt x="120396" y="312420"/>
                  </a:lnTo>
                  <a:close/>
                </a:path>
                <a:path w="433070" h="425450">
                  <a:moveTo>
                    <a:pt x="320040" y="312420"/>
                  </a:moveTo>
                  <a:lnTo>
                    <a:pt x="315468" y="312420"/>
                  </a:lnTo>
                  <a:lnTo>
                    <a:pt x="320040" y="315468"/>
                  </a:lnTo>
                  <a:lnTo>
                    <a:pt x="320040" y="312420"/>
                  </a:lnTo>
                  <a:close/>
                </a:path>
                <a:path w="433070" h="425450">
                  <a:moveTo>
                    <a:pt x="414527" y="312420"/>
                  </a:moveTo>
                  <a:lnTo>
                    <a:pt x="320040" y="312420"/>
                  </a:lnTo>
                  <a:lnTo>
                    <a:pt x="320040" y="315468"/>
                  </a:lnTo>
                  <a:lnTo>
                    <a:pt x="408656" y="315468"/>
                  </a:lnTo>
                  <a:lnTo>
                    <a:pt x="414527" y="312420"/>
                  </a:lnTo>
                  <a:close/>
                </a:path>
                <a:path w="433070" h="425450">
                  <a:moveTo>
                    <a:pt x="120396" y="3048"/>
                  </a:moveTo>
                  <a:lnTo>
                    <a:pt x="115824" y="7620"/>
                  </a:lnTo>
                  <a:lnTo>
                    <a:pt x="120396" y="7620"/>
                  </a:lnTo>
                  <a:lnTo>
                    <a:pt x="120396" y="3048"/>
                  </a:lnTo>
                  <a:close/>
                </a:path>
                <a:path w="433070" h="425450">
                  <a:moveTo>
                    <a:pt x="312420" y="3048"/>
                  </a:moveTo>
                  <a:lnTo>
                    <a:pt x="120396" y="3048"/>
                  </a:lnTo>
                  <a:lnTo>
                    <a:pt x="120396" y="7620"/>
                  </a:lnTo>
                  <a:lnTo>
                    <a:pt x="312420" y="7620"/>
                  </a:lnTo>
                  <a:lnTo>
                    <a:pt x="312420" y="3048"/>
                  </a:lnTo>
                  <a:close/>
                </a:path>
                <a:path w="433070" h="425450">
                  <a:moveTo>
                    <a:pt x="320040" y="3048"/>
                  </a:moveTo>
                  <a:lnTo>
                    <a:pt x="312420" y="3048"/>
                  </a:lnTo>
                  <a:lnTo>
                    <a:pt x="315468" y="7620"/>
                  </a:lnTo>
                  <a:lnTo>
                    <a:pt x="320040" y="7620"/>
                  </a:lnTo>
                  <a:lnTo>
                    <a:pt x="320040" y="3048"/>
                  </a:lnTo>
                  <a:close/>
                </a:path>
              </a:pathLst>
            </a:custGeom>
            <a:solidFill>
              <a:srgbClr val="7E9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504688" y="4718303"/>
              <a:ext cx="2119884" cy="13060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474208" y="4687569"/>
              <a:ext cx="2182495" cy="1367790"/>
            </a:xfrm>
            <a:custGeom>
              <a:avLst/>
              <a:gdLst/>
              <a:ahLst/>
              <a:cxnLst/>
              <a:rect l="l" t="t" r="r" b="b"/>
              <a:pathLst>
                <a:path w="2182495" h="1367789">
                  <a:moveTo>
                    <a:pt x="2161032" y="30734"/>
                  </a:moveTo>
                  <a:lnTo>
                    <a:pt x="2150364" y="30734"/>
                  </a:lnTo>
                  <a:lnTo>
                    <a:pt x="2150364" y="1336802"/>
                  </a:lnTo>
                  <a:lnTo>
                    <a:pt x="2161032" y="1336802"/>
                  </a:lnTo>
                  <a:lnTo>
                    <a:pt x="2161032" y="30734"/>
                  </a:lnTo>
                  <a:close/>
                </a:path>
                <a:path w="2182495" h="1367789">
                  <a:moveTo>
                    <a:pt x="2161032" y="21590"/>
                  </a:moveTo>
                  <a:lnTo>
                    <a:pt x="21336" y="21590"/>
                  </a:lnTo>
                  <a:lnTo>
                    <a:pt x="21336" y="30480"/>
                  </a:lnTo>
                  <a:lnTo>
                    <a:pt x="21336" y="1337310"/>
                  </a:lnTo>
                  <a:lnTo>
                    <a:pt x="21336" y="1347470"/>
                  </a:lnTo>
                  <a:lnTo>
                    <a:pt x="2161032" y="1347470"/>
                  </a:lnTo>
                  <a:lnTo>
                    <a:pt x="2161032" y="1337310"/>
                  </a:lnTo>
                  <a:lnTo>
                    <a:pt x="30480" y="1337310"/>
                  </a:lnTo>
                  <a:lnTo>
                    <a:pt x="30480" y="30480"/>
                  </a:lnTo>
                  <a:lnTo>
                    <a:pt x="2161032" y="30480"/>
                  </a:lnTo>
                  <a:lnTo>
                    <a:pt x="2161032" y="21590"/>
                  </a:lnTo>
                  <a:close/>
                </a:path>
                <a:path w="2182495" h="1367789">
                  <a:moveTo>
                    <a:pt x="2182368" y="0"/>
                  </a:moveTo>
                  <a:lnTo>
                    <a:pt x="2171700" y="0"/>
                  </a:lnTo>
                  <a:lnTo>
                    <a:pt x="2171700" y="11430"/>
                  </a:lnTo>
                  <a:lnTo>
                    <a:pt x="2171700" y="1356360"/>
                  </a:lnTo>
                  <a:lnTo>
                    <a:pt x="10668" y="1356360"/>
                  </a:lnTo>
                  <a:lnTo>
                    <a:pt x="10668" y="11430"/>
                  </a:lnTo>
                  <a:lnTo>
                    <a:pt x="2171700" y="11430"/>
                  </a:lnTo>
                  <a:lnTo>
                    <a:pt x="2171700" y="0"/>
                  </a:lnTo>
                  <a:lnTo>
                    <a:pt x="0" y="0"/>
                  </a:lnTo>
                  <a:lnTo>
                    <a:pt x="0" y="11430"/>
                  </a:lnTo>
                  <a:lnTo>
                    <a:pt x="0" y="1356360"/>
                  </a:lnTo>
                  <a:lnTo>
                    <a:pt x="0" y="1367790"/>
                  </a:lnTo>
                  <a:lnTo>
                    <a:pt x="2182368" y="1367790"/>
                  </a:lnTo>
                  <a:lnTo>
                    <a:pt x="2182368" y="1356614"/>
                  </a:lnTo>
                  <a:lnTo>
                    <a:pt x="2182368" y="1356360"/>
                  </a:lnTo>
                  <a:lnTo>
                    <a:pt x="2182368" y="11430"/>
                  </a:lnTo>
                  <a:lnTo>
                    <a:pt x="2182368" y="10922"/>
                  </a:lnTo>
                  <a:lnTo>
                    <a:pt x="218236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037618" y="6042571"/>
            <a:ext cx="1047750" cy="479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65405">
              <a:lnSpc>
                <a:spcPct val="102800"/>
              </a:lnSpc>
              <a:spcBef>
                <a:spcPts val="90"/>
              </a:spcBef>
            </a:pPr>
            <a:r>
              <a:rPr sz="1450" spc="20" dirty="0">
                <a:latin typeface="TeXGyreAdventor"/>
                <a:cs typeface="TeXGyreAdventor"/>
              </a:rPr>
              <a:t>Chile país  </a:t>
            </a:r>
            <a:r>
              <a:rPr sz="1450" spc="25" dirty="0">
                <a:latin typeface="TeXGyreAdventor"/>
                <a:cs typeface="TeXGyreAdventor"/>
              </a:rPr>
              <a:t>a</a:t>
            </a:r>
            <a:r>
              <a:rPr sz="1450" spc="10" dirty="0">
                <a:latin typeface="TeXGyreAdventor"/>
                <a:cs typeface="TeXGyreAdventor"/>
              </a:rPr>
              <a:t>utó</a:t>
            </a:r>
            <a:r>
              <a:rPr sz="1450" spc="20" dirty="0">
                <a:latin typeface="TeXGyreAdventor"/>
                <a:cs typeface="TeXGyreAdventor"/>
              </a:rPr>
              <a:t>n</a:t>
            </a:r>
            <a:r>
              <a:rPr sz="1450" spc="15" dirty="0">
                <a:latin typeface="TeXGyreAdventor"/>
                <a:cs typeface="TeXGyreAdventor"/>
              </a:rPr>
              <a:t>o</a:t>
            </a:r>
            <a:r>
              <a:rPr sz="1450" spc="30" dirty="0">
                <a:latin typeface="TeXGyreAdventor"/>
                <a:cs typeface="TeXGyreAdventor"/>
              </a:rPr>
              <a:t>m</a:t>
            </a:r>
            <a:r>
              <a:rPr sz="1450" spc="15" dirty="0">
                <a:latin typeface="TeXGyreAdventor"/>
                <a:cs typeface="TeXGyreAdventor"/>
              </a:rPr>
              <a:t>o</a:t>
            </a:r>
            <a:r>
              <a:rPr sz="1450" spc="10" dirty="0">
                <a:latin typeface="TeXGyreAdventor"/>
                <a:cs typeface="TeXGyreAdventor"/>
              </a:rPr>
              <a:t>.</a:t>
            </a:r>
            <a:endParaRPr sz="1450">
              <a:latin typeface="TeXGyreAdventor"/>
              <a:cs typeface="TeXGyreAdventor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75102" y="3907027"/>
            <a:ext cx="1898014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20" dirty="0">
                <a:latin typeface="TeXGyreAdventor"/>
                <a:cs typeface="TeXGyreAdventor"/>
              </a:rPr>
              <a:t>Chile </a:t>
            </a:r>
            <a:r>
              <a:rPr sz="1450" spc="15" dirty="0">
                <a:latin typeface="TeXGyreAdventor"/>
                <a:cs typeface="TeXGyreAdventor"/>
              </a:rPr>
              <a:t>Estado</a:t>
            </a:r>
            <a:r>
              <a:rPr sz="1450" spc="-100" dirty="0">
                <a:latin typeface="TeXGyreAdventor"/>
                <a:cs typeface="TeXGyreAdventor"/>
              </a:rPr>
              <a:t> </a:t>
            </a:r>
            <a:r>
              <a:rPr sz="1450" spc="15" dirty="0">
                <a:latin typeface="TeXGyreAdventor"/>
                <a:cs typeface="TeXGyreAdventor"/>
              </a:rPr>
              <a:t>unitario</a:t>
            </a:r>
            <a:endParaRPr sz="1450">
              <a:latin typeface="TeXGyreAdventor"/>
              <a:cs typeface="TeXGyreAdventor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470147" y="4239767"/>
            <a:ext cx="433070" cy="425450"/>
            <a:chOff x="3470147" y="4239767"/>
            <a:chExt cx="433070" cy="425450"/>
          </a:xfrm>
        </p:grpSpPr>
        <p:sp>
          <p:nvSpPr>
            <p:cNvPr id="20" name="object 20"/>
            <p:cNvSpPr/>
            <p:nvPr/>
          </p:nvSpPr>
          <p:spPr>
            <a:xfrm>
              <a:off x="3485387" y="4242815"/>
              <a:ext cx="401320" cy="417830"/>
            </a:xfrm>
            <a:custGeom>
              <a:avLst/>
              <a:gdLst/>
              <a:ahLst/>
              <a:cxnLst/>
              <a:rect l="l" t="t" r="r" b="b"/>
              <a:pathLst>
                <a:path w="401320" h="417829">
                  <a:moveTo>
                    <a:pt x="300227" y="0"/>
                  </a:moveTo>
                  <a:lnTo>
                    <a:pt x="100584" y="0"/>
                  </a:lnTo>
                  <a:lnTo>
                    <a:pt x="100584" y="312420"/>
                  </a:lnTo>
                  <a:lnTo>
                    <a:pt x="0" y="312420"/>
                  </a:lnTo>
                  <a:lnTo>
                    <a:pt x="201167" y="417576"/>
                  </a:lnTo>
                  <a:lnTo>
                    <a:pt x="400812" y="312420"/>
                  </a:lnTo>
                  <a:lnTo>
                    <a:pt x="300227" y="3124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66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470147" y="4239767"/>
              <a:ext cx="433070" cy="425450"/>
            </a:xfrm>
            <a:custGeom>
              <a:avLst/>
              <a:gdLst/>
              <a:ahLst/>
              <a:cxnLst/>
              <a:rect l="l" t="t" r="r" b="b"/>
              <a:pathLst>
                <a:path w="433070" h="425450">
                  <a:moveTo>
                    <a:pt x="16763" y="312420"/>
                  </a:moveTo>
                  <a:lnTo>
                    <a:pt x="0" y="312420"/>
                  </a:lnTo>
                  <a:lnTo>
                    <a:pt x="216407" y="425196"/>
                  </a:lnTo>
                  <a:lnTo>
                    <a:pt x="233954" y="416052"/>
                  </a:lnTo>
                  <a:lnTo>
                    <a:pt x="214884" y="416052"/>
                  </a:lnTo>
                  <a:lnTo>
                    <a:pt x="216402" y="415263"/>
                  </a:lnTo>
                  <a:lnTo>
                    <a:pt x="31555" y="320040"/>
                  </a:lnTo>
                  <a:lnTo>
                    <a:pt x="15239" y="320040"/>
                  </a:lnTo>
                  <a:lnTo>
                    <a:pt x="16763" y="312420"/>
                  </a:lnTo>
                  <a:close/>
                </a:path>
                <a:path w="433070" h="425450">
                  <a:moveTo>
                    <a:pt x="216402" y="415263"/>
                  </a:moveTo>
                  <a:lnTo>
                    <a:pt x="214884" y="416052"/>
                  </a:lnTo>
                  <a:lnTo>
                    <a:pt x="217931" y="416052"/>
                  </a:lnTo>
                  <a:lnTo>
                    <a:pt x="216402" y="415263"/>
                  </a:lnTo>
                  <a:close/>
                </a:path>
                <a:path w="433070" h="425450">
                  <a:moveTo>
                    <a:pt x="414527" y="312420"/>
                  </a:moveTo>
                  <a:lnTo>
                    <a:pt x="216402" y="415263"/>
                  </a:lnTo>
                  <a:lnTo>
                    <a:pt x="217931" y="416052"/>
                  </a:lnTo>
                  <a:lnTo>
                    <a:pt x="233954" y="416052"/>
                  </a:lnTo>
                  <a:lnTo>
                    <a:pt x="418193" y="320040"/>
                  </a:lnTo>
                  <a:lnTo>
                    <a:pt x="416051" y="320040"/>
                  </a:lnTo>
                  <a:lnTo>
                    <a:pt x="414527" y="312420"/>
                  </a:lnTo>
                  <a:close/>
                </a:path>
                <a:path w="433070" h="425450">
                  <a:moveTo>
                    <a:pt x="16763" y="312420"/>
                  </a:moveTo>
                  <a:lnTo>
                    <a:pt x="15239" y="320040"/>
                  </a:lnTo>
                  <a:lnTo>
                    <a:pt x="31555" y="320040"/>
                  </a:lnTo>
                  <a:lnTo>
                    <a:pt x="16763" y="312420"/>
                  </a:lnTo>
                  <a:close/>
                </a:path>
                <a:path w="433070" h="425450">
                  <a:moveTo>
                    <a:pt x="111251" y="312420"/>
                  </a:moveTo>
                  <a:lnTo>
                    <a:pt x="16763" y="312420"/>
                  </a:lnTo>
                  <a:lnTo>
                    <a:pt x="31555" y="320040"/>
                  </a:lnTo>
                  <a:lnTo>
                    <a:pt x="120396" y="320040"/>
                  </a:lnTo>
                  <a:lnTo>
                    <a:pt x="120396" y="315468"/>
                  </a:lnTo>
                  <a:lnTo>
                    <a:pt x="111251" y="315468"/>
                  </a:lnTo>
                  <a:lnTo>
                    <a:pt x="111251" y="312420"/>
                  </a:lnTo>
                  <a:close/>
                </a:path>
                <a:path w="433070" h="425450">
                  <a:moveTo>
                    <a:pt x="312419" y="3048"/>
                  </a:moveTo>
                  <a:lnTo>
                    <a:pt x="312419" y="320040"/>
                  </a:lnTo>
                  <a:lnTo>
                    <a:pt x="399848" y="320040"/>
                  </a:lnTo>
                  <a:lnTo>
                    <a:pt x="408656" y="315468"/>
                  </a:lnTo>
                  <a:lnTo>
                    <a:pt x="320039" y="315468"/>
                  </a:lnTo>
                  <a:lnTo>
                    <a:pt x="315467" y="312420"/>
                  </a:lnTo>
                  <a:lnTo>
                    <a:pt x="320039" y="312420"/>
                  </a:lnTo>
                  <a:lnTo>
                    <a:pt x="320039" y="7620"/>
                  </a:lnTo>
                  <a:lnTo>
                    <a:pt x="315467" y="7620"/>
                  </a:lnTo>
                  <a:lnTo>
                    <a:pt x="312419" y="3048"/>
                  </a:lnTo>
                  <a:close/>
                </a:path>
                <a:path w="433070" h="425450">
                  <a:moveTo>
                    <a:pt x="432815" y="312420"/>
                  </a:moveTo>
                  <a:lnTo>
                    <a:pt x="414527" y="312420"/>
                  </a:lnTo>
                  <a:lnTo>
                    <a:pt x="416051" y="320040"/>
                  </a:lnTo>
                  <a:lnTo>
                    <a:pt x="418193" y="320040"/>
                  </a:lnTo>
                  <a:lnTo>
                    <a:pt x="432815" y="312420"/>
                  </a:lnTo>
                  <a:close/>
                </a:path>
                <a:path w="433070" h="425450">
                  <a:moveTo>
                    <a:pt x="320039" y="0"/>
                  </a:moveTo>
                  <a:lnTo>
                    <a:pt x="111251" y="0"/>
                  </a:lnTo>
                  <a:lnTo>
                    <a:pt x="111251" y="315468"/>
                  </a:lnTo>
                  <a:lnTo>
                    <a:pt x="115824" y="312420"/>
                  </a:lnTo>
                  <a:lnTo>
                    <a:pt x="120396" y="312420"/>
                  </a:lnTo>
                  <a:lnTo>
                    <a:pt x="120396" y="7620"/>
                  </a:lnTo>
                  <a:lnTo>
                    <a:pt x="115824" y="7620"/>
                  </a:lnTo>
                  <a:lnTo>
                    <a:pt x="120396" y="3048"/>
                  </a:lnTo>
                  <a:lnTo>
                    <a:pt x="320039" y="3048"/>
                  </a:lnTo>
                  <a:lnTo>
                    <a:pt x="320039" y="0"/>
                  </a:lnTo>
                  <a:close/>
                </a:path>
                <a:path w="433070" h="425450">
                  <a:moveTo>
                    <a:pt x="120396" y="312420"/>
                  </a:moveTo>
                  <a:lnTo>
                    <a:pt x="115824" y="312420"/>
                  </a:lnTo>
                  <a:lnTo>
                    <a:pt x="111251" y="315468"/>
                  </a:lnTo>
                  <a:lnTo>
                    <a:pt x="120396" y="315468"/>
                  </a:lnTo>
                  <a:lnTo>
                    <a:pt x="120396" y="312420"/>
                  </a:lnTo>
                  <a:close/>
                </a:path>
                <a:path w="433070" h="425450">
                  <a:moveTo>
                    <a:pt x="320039" y="312420"/>
                  </a:moveTo>
                  <a:lnTo>
                    <a:pt x="315467" y="312420"/>
                  </a:lnTo>
                  <a:lnTo>
                    <a:pt x="320039" y="315468"/>
                  </a:lnTo>
                  <a:lnTo>
                    <a:pt x="320039" y="312420"/>
                  </a:lnTo>
                  <a:close/>
                </a:path>
                <a:path w="433070" h="425450">
                  <a:moveTo>
                    <a:pt x="414527" y="312420"/>
                  </a:moveTo>
                  <a:lnTo>
                    <a:pt x="320039" y="312420"/>
                  </a:lnTo>
                  <a:lnTo>
                    <a:pt x="320039" y="315468"/>
                  </a:lnTo>
                  <a:lnTo>
                    <a:pt x="408656" y="315468"/>
                  </a:lnTo>
                  <a:lnTo>
                    <a:pt x="414527" y="312420"/>
                  </a:lnTo>
                  <a:close/>
                </a:path>
                <a:path w="433070" h="425450">
                  <a:moveTo>
                    <a:pt x="120396" y="3048"/>
                  </a:moveTo>
                  <a:lnTo>
                    <a:pt x="115824" y="7620"/>
                  </a:lnTo>
                  <a:lnTo>
                    <a:pt x="120396" y="7620"/>
                  </a:lnTo>
                  <a:lnTo>
                    <a:pt x="120396" y="3048"/>
                  </a:lnTo>
                  <a:close/>
                </a:path>
                <a:path w="433070" h="425450">
                  <a:moveTo>
                    <a:pt x="312419" y="3048"/>
                  </a:moveTo>
                  <a:lnTo>
                    <a:pt x="120396" y="3048"/>
                  </a:lnTo>
                  <a:lnTo>
                    <a:pt x="120396" y="7620"/>
                  </a:lnTo>
                  <a:lnTo>
                    <a:pt x="312419" y="7620"/>
                  </a:lnTo>
                  <a:lnTo>
                    <a:pt x="312419" y="3048"/>
                  </a:lnTo>
                  <a:close/>
                </a:path>
                <a:path w="433070" h="425450">
                  <a:moveTo>
                    <a:pt x="320039" y="3048"/>
                  </a:moveTo>
                  <a:lnTo>
                    <a:pt x="312419" y="3048"/>
                  </a:lnTo>
                  <a:lnTo>
                    <a:pt x="315467" y="7620"/>
                  </a:lnTo>
                  <a:lnTo>
                    <a:pt x="320039" y="7620"/>
                  </a:lnTo>
                  <a:lnTo>
                    <a:pt x="320039" y="3048"/>
                  </a:lnTo>
                  <a:close/>
                </a:path>
              </a:pathLst>
            </a:custGeom>
            <a:solidFill>
              <a:srgbClr val="7E9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834563" y="6047232"/>
            <a:ext cx="1647825" cy="479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4445">
              <a:lnSpc>
                <a:spcPct val="102800"/>
              </a:lnSpc>
              <a:spcBef>
                <a:spcPts val="90"/>
              </a:spcBef>
            </a:pPr>
            <a:r>
              <a:rPr sz="1450" spc="15" dirty="0">
                <a:latin typeface="TeXGyreAdventor"/>
                <a:cs typeface="TeXGyreAdventor"/>
              </a:rPr>
              <a:t>La </a:t>
            </a:r>
            <a:r>
              <a:rPr sz="1450" spc="20" dirty="0">
                <a:latin typeface="TeXGyreAdventor"/>
                <a:cs typeface="TeXGyreAdventor"/>
              </a:rPr>
              <a:t>ley </a:t>
            </a:r>
            <a:r>
              <a:rPr sz="1450" spc="15" dirty="0">
                <a:latin typeface="TeXGyreAdventor"/>
                <a:cs typeface="TeXGyreAdventor"/>
              </a:rPr>
              <a:t>es </a:t>
            </a:r>
            <a:r>
              <a:rPr sz="1450" spc="20" dirty="0">
                <a:latin typeface="TeXGyreAdventor"/>
                <a:cs typeface="TeXGyreAdventor"/>
              </a:rPr>
              <a:t>una</a:t>
            </a:r>
            <a:r>
              <a:rPr sz="1450" spc="-105" dirty="0">
                <a:latin typeface="TeXGyreAdventor"/>
                <a:cs typeface="TeXGyreAdventor"/>
              </a:rPr>
              <a:t> </a:t>
            </a:r>
            <a:r>
              <a:rPr sz="1450" spc="15" dirty="0">
                <a:latin typeface="TeXGyreAdventor"/>
                <a:cs typeface="TeXGyreAdventor"/>
              </a:rPr>
              <a:t>sola  </a:t>
            </a:r>
            <a:r>
              <a:rPr sz="1450" spc="20" dirty="0">
                <a:latin typeface="TeXGyreAdventor"/>
                <a:cs typeface="TeXGyreAdventor"/>
              </a:rPr>
              <a:t>para </a:t>
            </a:r>
            <a:r>
              <a:rPr sz="1450" spc="15" dirty="0">
                <a:latin typeface="TeXGyreAdventor"/>
                <a:cs typeface="TeXGyreAdventor"/>
              </a:rPr>
              <a:t>todo el</a:t>
            </a:r>
            <a:r>
              <a:rPr sz="1450" spc="-110" dirty="0">
                <a:latin typeface="TeXGyreAdventor"/>
                <a:cs typeface="TeXGyreAdventor"/>
              </a:rPr>
              <a:t> </a:t>
            </a:r>
            <a:r>
              <a:rPr sz="1450" spc="15" dirty="0">
                <a:latin typeface="TeXGyreAdventor"/>
                <a:cs typeface="TeXGyreAdventor"/>
              </a:rPr>
              <a:t>país.</a:t>
            </a:r>
            <a:endParaRPr sz="1450">
              <a:latin typeface="TeXGyreAdventor"/>
              <a:cs typeface="TeXGyreAdventor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834639" y="4718303"/>
            <a:ext cx="1664208" cy="13030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2600" y="3657600"/>
            <a:ext cx="7161441" cy="219906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65405" algn="ctr">
              <a:lnSpc>
                <a:spcPct val="100000"/>
              </a:lnSpc>
              <a:spcBef>
                <a:spcPts val="130"/>
              </a:spcBef>
            </a:pPr>
            <a:r>
              <a:rPr sz="1950" b="1" spc="10" dirty="0">
                <a:solidFill>
                  <a:srgbClr val="FF9900"/>
                </a:solidFill>
                <a:latin typeface="TeXGyreAdventor"/>
                <a:cs typeface="TeXGyreAdventor"/>
              </a:rPr>
              <a:t>Chile </a:t>
            </a:r>
            <a:r>
              <a:rPr sz="1950" b="1" spc="15" dirty="0">
                <a:solidFill>
                  <a:srgbClr val="FF9900"/>
                </a:solidFill>
                <a:latin typeface="TeXGyreAdventor"/>
                <a:cs typeface="TeXGyreAdventor"/>
              </a:rPr>
              <a:t>es una </a:t>
            </a:r>
            <a:r>
              <a:rPr sz="1950" b="1" spc="10" dirty="0">
                <a:solidFill>
                  <a:srgbClr val="FF9900"/>
                </a:solidFill>
                <a:latin typeface="TeXGyreAdventor"/>
                <a:cs typeface="TeXGyreAdventor"/>
              </a:rPr>
              <a:t>República</a:t>
            </a:r>
            <a:r>
              <a:rPr sz="1950" b="1" spc="-65" dirty="0">
                <a:solidFill>
                  <a:srgbClr val="FF9900"/>
                </a:solidFill>
                <a:latin typeface="TeXGyreAdventor"/>
                <a:cs typeface="TeXGyreAdventor"/>
              </a:rPr>
              <a:t> </a:t>
            </a:r>
            <a:r>
              <a:rPr sz="1950" b="1" spc="15" dirty="0">
                <a:solidFill>
                  <a:srgbClr val="FF9900"/>
                </a:solidFill>
                <a:latin typeface="TeXGyreAdventor"/>
                <a:cs typeface="TeXGyreAdventor"/>
              </a:rPr>
              <a:t>Democrática</a:t>
            </a:r>
            <a:endParaRPr sz="1950" dirty="0">
              <a:latin typeface="TeXGyreAdventor"/>
              <a:cs typeface="TeXGyreAdventor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450" dirty="0">
              <a:latin typeface="TeXGyreAdventor"/>
              <a:cs typeface="TeXGyreAdventor"/>
            </a:endParaRPr>
          </a:p>
          <a:p>
            <a:pPr marL="2809875" marR="5080" indent="-2479675">
              <a:lnSpc>
                <a:spcPct val="101499"/>
              </a:lnSpc>
            </a:pPr>
            <a:r>
              <a:rPr sz="1950" spc="10" dirty="0">
                <a:latin typeface="TeXGyreAdventor"/>
                <a:cs typeface="TeXGyreAdventor"/>
              </a:rPr>
              <a:t>¿Cuáles son las características </a:t>
            </a:r>
            <a:r>
              <a:rPr sz="1950" spc="15" dirty="0">
                <a:latin typeface="TeXGyreAdventor"/>
                <a:cs typeface="TeXGyreAdventor"/>
              </a:rPr>
              <a:t>de la democracia  chilena?</a:t>
            </a:r>
            <a:endParaRPr sz="1950" dirty="0">
              <a:latin typeface="TeXGyreAdventor"/>
              <a:cs typeface="TeXGyreAdventor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2800" dirty="0">
              <a:latin typeface="TeXGyreAdventor"/>
              <a:cs typeface="TeXGyreAdventor"/>
            </a:endParaRPr>
          </a:p>
          <a:p>
            <a:pPr marL="12700" marR="621665">
              <a:lnSpc>
                <a:spcPct val="101400"/>
              </a:lnSpc>
              <a:tabLst>
                <a:tab pos="760730" algn="l"/>
              </a:tabLst>
            </a:pPr>
            <a:r>
              <a:rPr sz="1950" spc="10" dirty="0">
                <a:latin typeface="TeXGyreAdventor"/>
                <a:cs typeface="TeXGyreAdventor"/>
              </a:rPr>
              <a:t>Es</a:t>
            </a:r>
            <a:r>
              <a:rPr sz="1950" spc="15" dirty="0">
                <a:latin typeface="TeXGyreAdventor"/>
                <a:cs typeface="TeXGyreAdventor"/>
              </a:rPr>
              <a:t> un	</a:t>
            </a:r>
            <a:r>
              <a:rPr sz="1950" b="1" spc="15" dirty="0">
                <a:latin typeface="TeXGyreAdventor"/>
                <a:cs typeface="TeXGyreAdventor"/>
              </a:rPr>
              <a:t>régimen </a:t>
            </a:r>
            <a:r>
              <a:rPr sz="1950" b="1" spc="10" dirty="0">
                <a:latin typeface="TeXGyreAdventor"/>
                <a:cs typeface="TeXGyreAdventor"/>
              </a:rPr>
              <a:t>presidencial </a:t>
            </a:r>
            <a:r>
              <a:rPr sz="1950" spc="15" dirty="0">
                <a:latin typeface="TeXGyreAdventor"/>
                <a:cs typeface="TeXGyreAdventor"/>
              </a:rPr>
              <a:t>en </a:t>
            </a:r>
            <a:r>
              <a:rPr sz="1950" spc="10" dirty="0">
                <a:latin typeface="TeXGyreAdventor"/>
                <a:cs typeface="TeXGyreAdventor"/>
              </a:rPr>
              <a:t>el cual existe  </a:t>
            </a:r>
            <a:r>
              <a:rPr sz="1950" spc="15" dirty="0">
                <a:latin typeface="TeXGyreAdventor"/>
                <a:cs typeface="TeXGyreAdventor"/>
              </a:rPr>
              <a:t>una clara </a:t>
            </a:r>
            <a:r>
              <a:rPr sz="1950" spc="10" dirty="0">
                <a:latin typeface="TeXGyreAdventor"/>
                <a:cs typeface="TeXGyreAdventor"/>
              </a:rPr>
              <a:t>separación </a:t>
            </a:r>
            <a:r>
              <a:rPr sz="1950" spc="15" dirty="0">
                <a:latin typeface="TeXGyreAdventor"/>
                <a:cs typeface="TeXGyreAdventor"/>
              </a:rPr>
              <a:t>de </a:t>
            </a:r>
            <a:r>
              <a:rPr sz="1950" spc="10" dirty="0">
                <a:latin typeface="TeXGyreAdventor"/>
                <a:cs typeface="TeXGyreAdventor"/>
              </a:rPr>
              <a:t>los poderes del  </a:t>
            </a:r>
            <a:r>
              <a:rPr sz="1950" spc="15" dirty="0">
                <a:latin typeface="TeXGyreAdventor"/>
                <a:cs typeface="TeXGyreAdventor"/>
              </a:rPr>
              <a:t>Estado y </a:t>
            </a:r>
            <a:r>
              <a:rPr sz="1950" spc="10" dirty="0">
                <a:latin typeface="TeXGyreAdventor"/>
                <a:cs typeface="TeXGyreAdventor"/>
              </a:rPr>
              <a:t>el Presidente ejerce </a:t>
            </a:r>
            <a:r>
              <a:rPr sz="1950" spc="15" dirty="0">
                <a:latin typeface="TeXGyreAdventor"/>
                <a:cs typeface="TeXGyreAdventor"/>
              </a:rPr>
              <a:t>simultáneamente  la </a:t>
            </a:r>
            <a:r>
              <a:rPr sz="1950" spc="10" dirty="0">
                <a:latin typeface="TeXGyreAdventor"/>
                <a:cs typeface="TeXGyreAdventor"/>
              </a:rPr>
              <a:t>función </a:t>
            </a:r>
            <a:r>
              <a:rPr sz="1950" spc="15" dirty="0">
                <a:latin typeface="TeXGyreAdventor"/>
                <a:cs typeface="TeXGyreAdventor"/>
              </a:rPr>
              <a:t>de </a:t>
            </a:r>
            <a:r>
              <a:rPr sz="1950" spc="5" dirty="0">
                <a:latin typeface="TeXGyreAdventor"/>
                <a:cs typeface="TeXGyreAdventor"/>
              </a:rPr>
              <a:t>jefe </a:t>
            </a:r>
            <a:r>
              <a:rPr sz="1950" spc="15" dirty="0">
                <a:latin typeface="TeXGyreAdventor"/>
                <a:cs typeface="TeXGyreAdventor"/>
              </a:rPr>
              <a:t>de Estado y de</a:t>
            </a:r>
            <a:r>
              <a:rPr sz="1950" spc="-90" dirty="0">
                <a:latin typeface="TeXGyreAdventor"/>
                <a:cs typeface="TeXGyreAdventor"/>
              </a:rPr>
              <a:t> </a:t>
            </a:r>
            <a:r>
              <a:rPr sz="1950" spc="10" dirty="0">
                <a:latin typeface="TeXGyreAdventor"/>
                <a:cs typeface="TeXGyreAdventor"/>
              </a:rPr>
              <a:t>gobierno.</a:t>
            </a:r>
            <a:endParaRPr sz="1950" dirty="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75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7155" y="1292898"/>
            <a:ext cx="3776979" cy="629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0979" marR="5080" indent="-208915">
              <a:lnSpc>
                <a:spcPct val="101499"/>
              </a:lnSpc>
              <a:spcBef>
                <a:spcPts val="95"/>
              </a:spcBef>
            </a:pPr>
            <a:r>
              <a:rPr sz="1950" spc="10" dirty="0"/>
              <a:t>¿Cuáles </a:t>
            </a:r>
            <a:r>
              <a:rPr sz="1950" spc="15" dirty="0"/>
              <a:t>son </a:t>
            </a:r>
            <a:r>
              <a:rPr sz="1950" spc="10" dirty="0"/>
              <a:t>las características  </a:t>
            </a:r>
            <a:r>
              <a:rPr sz="1950" spc="15" dirty="0"/>
              <a:t>de </a:t>
            </a:r>
            <a:r>
              <a:rPr sz="1950" spc="10" dirty="0"/>
              <a:t>la </a:t>
            </a:r>
            <a:r>
              <a:rPr sz="1950" spc="15" dirty="0"/>
              <a:t>democracia</a:t>
            </a:r>
            <a:r>
              <a:rPr sz="1950" spc="-45" dirty="0"/>
              <a:t> </a:t>
            </a:r>
            <a:r>
              <a:rPr sz="1950" spc="10" dirty="0"/>
              <a:t>chilena?</a:t>
            </a:r>
            <a:endParaRPr sz="1950"/>
          </a:p>
        </p:txBody>
      </p:sp>
      <p:sp>
        <p:nvSpPr>
          <p:cNvPr id="3" name="object 3"/>
          <p:cNvSpPr/>
          <p:nvPr/>
        </p:nvSpPr>
        <p:spPr>
          <a:xfrm>
            <a:off x="5500115" y="2464307"/>
            <a:ext cx="2564891" cy="597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304150" y="2217178"/>
            <a:ext cx="2487295" cy="3864610"/>
            <a:chOff x="2561844" y="2133600"/>
            <a:chExt cx="2487295" cy="3864610"/>
          </a:xfrm>
        </p:grpSpPr>
        <p:sp>
          <p:nvSpPr>
            <p:cNvPr id="5" name="object 5"/>
            <p:cNvSpPr/>
            <p:nvPr/>
          </p:nvSpPr>
          <p:spPr>
            <a:xfrm>
              <a:off x="2593848" y="2165603"/>
              <a:ext cx="2423160" cy="38008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61844" y="2133599"/>
              <a:ext cx="2487295" cy="3864610"/>
            </a:xfrm>
            <a:custGeom>
              <a:avLst/>
              <a:gdLst/>
              <a:ahLst/>
              <a:cxnLst/>
              <a:rect l="l" t="t" r="r" b="b"/>
              <a:pathLst>
                <a:path w="2487295" h="3864610">
                  <a:moveTo>
                    <a:pt x="2465832" y="21590"/>
                  </a:moveTo>
                  <a:lnTo>
                    <a:pt x="21336" y="21590"/>
                  </a:lnTo>
                  <a:lnTo>
                    <a:pt x="21336" y="31750"/>
                  </a:lnTo>
                  <a:lnTo>
                    <a:pt x="21336" y="3832860"/>
                  </a:lnTo>
                  <a:lnTo>
                    <a:pt x="21336" y="3843020"/>
                  </a:lnTo>
                  <a:lnTo>
                    <a:pt x="2465832" y="3843020"/>
                  </a:lnTo>
                  <a:lnTo>
                    <a:pt x="2465832" y="3832860"/>
                  </a:lnTo>
                  <a:lnTo>
                    <a:pt x="2465832" y="32004"/>
                  </a:lnTo>
                  <a:lnTo>
                    <a:pt x="2455164" y="32004"/>
                  </a:lnTo>
                  <a:lnTo>
                    <a:pt x="2455164" y="3832860"/>
                  </a:lnTo>
                  <a:lnTo>
                    <a:pt x="32004" y="3832860"/>
                  </a:lnTo>
                  <a:lnTo>
                    <a:pt x="32004" y="31750"/>
                  </a:lnTo>
                  <a:lnTo>
                    <a:pt x="2465832" y="31750"/>
                  </a:lnTo>
                  <a:lnTo>
                    <a:pt x="2465832" y="21590"/>
                  </a:lnTo>
                  <a:close/>
                </a:path>
                <a:path w="2487295" h="3864610">
                  <a:moveTo>
                    <a:pt x="2487168" y="10668"/>
                  </a:moveTo>
                  <a:lnTo>
                    <a:pt x="2476500" y="10680"/>
                  </a:lnTo>
                  <a:lnTo>
                    <a:pt x="2476500" y="3854196"/>
                  </a:lnTo>
                  <a:lnTo>
                    <a:pt x="2487168" y="3854208"/>
                  </a:lnTo>
                  <a:lnTo>
                    <a:pt x="2487168" y="10668"/>
                  </a:lnTo>
                  <a:close/>
                </a:path>
                <a:path w="2487295" h="3864610">
                  <a:moveTo>
                    <a:pt x="248716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3854450"/>
                  </a:lnTo>
                  <a:lnTo>
                    <a:pt x="0" y="3864610"/>
                  </a:lnTo>
                  <a:lnTo>
                    <a:pt x="2487168" y="3864610"/>
                  </a:lnTo>
                  <a:lnTo>
                    <a:pt x="2487168" y="3854450"/>
                  </a:lnTo>
                  <a:lnTo>
                    <a:pt x="10668" y="3854450"/>
                  </a:lnTo>
                  <a:lnTo>
                    <a:pt x="10668" y="10160"/>
                  </a:lnTo>
                  <a:lnTo>
                    <a:pt x="2487168" y="10160"/>
                  </a:lnTo>
                  <a:lnTo>
                    <a:pt x="248716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5323332" y="3387852"/>
            <a:ext cx="3098291" cy="1098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45023" y="4754879"/>
            <a:ext cx="3483864" cy="10988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281357" y="2276410"/>
            <a:ext cx="3211195" cy="3321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7094" indent="-258445">
              <a:lnSpc>
                <a:spcPct val="100000"/>
              </a:lnSpc>
              <a:spcBef>
                <a:spcPts val="105"/>
              </a:spcBef>
              <a:buAutoNum type="alphaLcPeriod"/>
              <a:tabLst>
                <a:tab pos="887730" algn="l"/>
              </a:tabLst>
            </a:pPr>
            <a:r>
              <a:rPr sz="1650" dirty="0">
                <a:latin typeface="TeXGyreAdventor"/>
                <a:cs typeface="TeXGyreAdventor"/>
              </a:rPr>
              <a:t>Es de</a:t>
            </a:r>
            <a:r>
              <a:rPr sz="1650" spc="-40" dirty="0">
                <a:latin typeface="TeXGyreAdventor"/>
                <a:cs typeface="TeXGyreAdventor"/>
              </a:rPr>
              <a:t> </a:t>
            </a:r>
            <a:r>
              <a:rPr sz="1650" dirty="0">
                <a:latin typeface="TeXGyreAdventor"/>
                <a:cs typeface="TeXGyreAdventor"/>
              </a:rPr>
              <a:t>carácter</a:t>
            </a:r>
          </a:p>
          <a:p>
            <a:pPr marL="740410">
              <a:lnSpc>
                <a:spcPct val="100000"/>
              </a:lnSpc>
            </a:pPr>
            <a:r>
              <a:rPr sz="1650" b="1" spc="-5" dirty="0">
                <a:latin typeface="TeXGyreAdventor"/>
                <a:cs typeface="TeXGyreAdventor"/>
              </a:rPr>
              <a:t>representativo</a:t>
            </a:r>
            <a:r>
              <a:rPr sz="1650" spc="-5" dirty="0">
                <a:latin typeface="TeXGyreAdventor"/>
                <a:cs typeface="TeXGyreAdventor"/>
              </a:rPr>
              <a:t>.</a:t>
            </a:r>
            <a:endParaRPr sz="1650" dirty="0">
              <a:latin typeface="TeXGyreAdventor"/>
              <a:cs typeface="TeXGyreAdventor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50" dirty="0">
              <a:latin typeface="TeXGyreAdventor"/>
              <a:cs typeface="TeXGyreAdventor"/>
            </a:endParaRPr>
          </a:p>
          <a:p>
            <a:pPr marL="410209" marR="432434" indent="50165" algn="just">
              <a:lnSpc>
                <a:spcPct val="100000"/>
              </a:lnSpc>
              <a:buAutoNum type="alphaLcPeriod" startAt="2"/>
              <a:tabLst>
                <a:tab pos="718820" algn="l"/>
              </a:tabLst>
            </a:pPr>
            <a:r>
              <a:rPr sz="1650" dirty="0">
                <a:latin typeface="TeXGyreAdventor"/>
                <a:cs typeface="TeXGyreAdventor"/>
              </a:rPr>
              <a:t>Las </a:t>
            </a:r>
            <a:r>
              <a:rPr sz="1650" b="1" spc="-5" dirty="0">
                <a:latin typeface="TeXGyreAdventor"/>
                <a:cs typeface="TeXGyreAdventor"/>
              </a:rPr>
              <a:t>autoridades </a:t>
            </a:r>
            <a:r>
              <a:rPr sz="1650" dirty="0">
                <a:latin typeface="TeXGyreAdventor"/>
                <a:cs typeface="TeXGyreAdventor"/>
              </a:rPr>
              <a:t>son  elegidas en</a:t>
            </a:r>
            <a:r>
              <a:rPr sz="1650" spc="-105" dirty="0">
                <a:latin typeface="TeXGyreAdventor"/>
                <a:cs typeface="TeXGyreAdventor"/>
              </a:rPr>
              <a:t> </a:t>
            </a:r>
            <a:r>
              <a:rPr sz="1650" dirty="0">
                <a:latin typeface="TeXGyreAdventor"/>
                <a:cs typeface="TeXGyreAdventor"/>
              </a:rPr>
              <a:t>elecciones  libres, competitivas</a:t>
            </a:r>
            <a:r>
              <a:rPr sz="1650" spc="-125" dirty="0">
                <a:latin typeface="TeXGyreAdventor"/>
                <a:cs typeface="TeXGyreAdventor"/>
              </a:rPr>
              <a:t> </a:t>
            </a:r>
            <a:r>
              <a:rPr sz="1650" dirty="0">
                <a:latin typeface="TeXGyreAdventor"/>
                <a:cs typeface="TeXGyreAdventor"/>
              </a:rPr>
              <a:t>e</a:t>
            </a:r>
          </a:p>
          <a:p>
            <a:pPr marL="987425">
              <a:lnSpc>
                <a:spcPct val="100000"/>
              </a:lnSpc>
            </a:pPr>
            <a:r>
              <a:rPr sz="1650" spc="-5" dirty="0">
                <a:latin typeface="TeXGyreAdventor"/>
                <a:cs typeface="TeXGyreAdventor"/>
              </a:rPr>
              <a:t>informadas.</a:t>
            </a:r>
            <a:endParaRPr sz="1650" dirty="0">
              <a:latin typeface="TeXGyreAdventor"/>
              <a:cs typeface="TeXGyreAdventor"/>
            </a:endParaRPr>
          </a:p>
          <a:p>
            <a:pPr>
              <a:lnSpc>
                <a:spcPct val="100000"/>
              </a:lnSpc>
            </a:pPr>
            <a:endParaRPr sz="1950" dirty="0">
              <a:latin typeface="TeXGyreAdventor"/>
              <a:cs typeface="TeXGyreAdventor"/>
            </a:endParaRPr>
          </a:p>
          <a:p>
            <a:pPr marL="263525" indent="-264160">
              <a:lnSpc>
                <a:spcPct val="100000"/>
              </a:lnSpc>
              <a:buAutoNum type="alphaLcPeriod" startAt="3"/>
              <a:tabLst>
                <a:tab pos="264160" algn="l"/>
              </a:tabLst>
            </a:pPr>
            <a:r>
              <a:rPr sz="1650" dirty="0">
                <a:latin typeface="TeXGyreAdventor"/>
                <a:cs typeface="TeXGyreAdventor"/>
              </a:rPr>
              <a:t>Existencia del</a:t>
            </a:r>
            <a:r>
              <a:rPr sz="1650" spc="-70" dirty="0">
                <a:latin typeface="TeXGyreAdventor"/>
                <a:cs typeface="TeXGyreAdventor"/>
              </a:rPr>
              <a:t> </a:t>
            </a:r>
            <a:r>
              <a:rPr sz="1650" b="1" spc="-5" dirty="0">
                <a:latin typeface="TeXGyreAdventor"/>
                <a:cs typeface="TeXGyreAdventor"/>
              </a:rPr>
              <a:t>pluripartidismo</a:t>
            </a:r>
            <a:endParaRPr sz="1650" dirty="0">
              <a:latin typeface="TeXGyreAdventor"/>
              <a:cs typeface="TeXGyreAdventor"/>
            </a:endParaRPr>
          </a:p>
          <a:p>
            <a:pPr marL="217804" marR="153035" algn="ctr">
              <a:lnSpc>
                <a:spcPct val="100000"/>
              </a:lnSpc>
            </a:pPr>
            <a:r>
              <a:rPr sz="1650" dirty="0">
                <a:latin typeface="TeXGyreAdventor"/>
                <a:cs typeface="TeXGyreAdventor"/>
              </a:rPr>
              <a:t>y </a:t>
            </a:r>
            <a:r>
              <a:rPr sz="1650" b="1" spc="-5" dirty="0">
                <a:latin typeface="TeXGyreAdventor"/>
                <a:cs typeface="TeXGyreAdventor"/>
              </a:rPr>
              <a:t>pluralismo ideológico</a:t>
            </a:r>
            <a:r>
              <a:rPr sz="1650" b="1" spc="-95" dirty="0">
                <a:latin typeface="TeXGyreAdventor"/>
                <a:cs typeface="TeXGyreAdventor"/>
              </a:rPr>
              <a:t> </a:t>
            </a:r>
            <a:r>
              <a:rPr sz="1650" spc="-5" dirty="0">
                <a:latin typeface="TeXGyreAdventor"/>
                <a:cs typeface="TeXGyreAdventor"/>
              </a:rPr>
              <a:t>que  </a:t>
            </a:r>
            <a:r>
              <a:rPr sz="1650" dirty="0">
                <a:latin typeface="TeXGyreAdventor"/>
                <a:cs typeface="TeXGyreAdventor"/>
              </a:rPr>
              <a:t>está en armonía con </a:t>
            </a:r>
            <a:r>
              <a:rPr sz="1650" b="1" spc="-5" dirty="0">
                <a:latin typeface="TeXGyreAdventor"/>
                <a:cs typeface="TeXGyreAdventor"/>
              </a:rPr>
              <a:t>los  derechos</a:t>
            </a:r>
            <a:r>
              <a:rPr sz="1650" b="1" spc="-40" dirty="0">
                <a:latin typeface="TeXGyreAdventor"/>
                <a:cs typeface="TeXGyreAdventor"/>
              </a:rPr>
              <a:t> </a:t>
            </a:r>
            <a:r>
              <a:rPr sz="1650" b="1" dirty="0">
                <a:latin typeface="TeXGyreAdventor"/>
                <a:cs typeface="TeXGyreAdventor"/>
              </a:rPr>
              <a:t>humanos</a:t>
            </a:r>
            <a:r>
              <a:rPr sz="1650" dirty="0">
                <a:latin typeface="TeXGyreAdventor"/>
                <a:cs typeface="TeXGyreAdventor"/>
              </a:rPr>
              <a:t>.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75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62A20F-55B1-4F8C-8C84-66B08BB28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386" y="685800"/>
            <a:ext cx="5705627" cy="984885"/>
          </a:xfrm>
        </p:spPr>
        <p:txBody>
          <a:bodyPr/>
          <a:lstStyle/>
          <a:p>
            <a:r>
              <a:rPr lang="es-MX" sz="3200" dirty="0"/>
              <a:t>A continuación , responde las siguientes preguntas: </a:t>
            </a:r>
            <a:endParaRPr lang="es-CL" sz="32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3C32F0-0F6B-410D-BA5F-035DDC595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2919" y="2362200"/>
            <a:ext cx="9052560" cy="4001095"/>
          </a:xfrm>
        </p:spPr>
        <p:txBody>
          <a:bodyPr/>
          <a:lstStyle/>
          <a:p>
            <a:r>
              <a:rPr lang="es-CL" dirty="0"/>
              <a:t> </a:t>
            </a:r>
          </a:p>
          <a:p>
            <a:pPr lvl="0" algn="just"/>
            <a:r>
              <a:rPr lang="es-CL" sz="2800" dirty="0"/>
              <a:t>1. Lee atentamente las definiciones de </a:t>
            </a:r>
            <a:r>
              <a:rPr lang="es-CL" sz="2800" b="1" dirty="0"/>
              <a:t>Estado</a:t>
            </a:r>
            <a:r>
              <a:rPr lang="es-CL" sz="2800" dirty="0"/>
              <a:t> y crea una </a:t>
            </a:r>
            <a:r>
              <a:rPr lang="es-CL" sz="2800" b="1" u="sng" dirty="0"/>
              <a:t>nueva definición</a:t>
            </a:r>
            <a:r>
              <a:rPr lang="es-CL" sz="2800" dirty="0"/>
              <a:t> a partir de estas. </a:t>
            </a:r>
          </a:p>
          <a:p>
            <a:pPr lvl="0" algn="just"/>
            <a:r>
              <a:rPr lang="es-CL" sz="2800" dirty="0"/>
              <a:t>2. Nombra los elementos que componen un ESTADO. </a:t>
            </a:r>
          </a:p>
          <a:p>
            <a:pPr lvl="0" algn="just"/>
            <a:r>
              <a:rPr lang="es-CL" sz="2800" dirty="0"/>
              <a:t>3. ¿Qué es la Nación? ¿Cómo ejerce SOBERANIA? </a:t>
            </a:r>
          </a:p>
          <a:p>
            <a:pPr lvl="0" algn="just"/>
            <a:r>
              <a:rPr lang="es-MX" sz="2800" dirty="0"/>
              <a:t>4. ¿Qué medidas debe tomar el ESTADO para trabajar por el “BIEN COMUN”? 3 ejemplos. </a:t>
            </a:r>
            <a:endParaRPr lang="es-CL" sz="2800" dirty="0"/>
          </a:p>
          <a:p>
            <a:pPr lvl="0" algn="just"/>
            <a:r>
              <a:rPr lang="es-MX" sz="2800" dirty="0"/>
              <a:t>5. ¿Cuáles son las bases de nuestra Institucionalidad? </a:t>
            </a:r>
            <a:endParaRPr lang="es-CL" sz="2800" dirty="0"/>
          </a:p>
          <a:p>
            <a:pPr lvl="0" algn="just"/>
            <a:r>
              <a:rPr lang="es-CL" sz="2800" dirty="0"/>
              <a:t>6. ¿Qué significa que nuestra democracia sea representativa? </a:t>
            </a:r>
          </a:p>
          <a:p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5034E8F-BCE3-46F4-9945-6B3653B4D1CC}"/>
              </a:ext>
            </a:extLst>
          </p:cNvPr>
          <p:cNvSpPr txBox="1"/>
          <p:nvPr/>
        </p:nvSpPr>
        <p:spPr>
          <a:xfrm>
            <a:off x="990600" y="64770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Responder al reverso de la hoja/ material periodo del 26 de Junio al 10 de Julio  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14406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3A048A-703D-4CDF-BB5C-B9D4CB50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386" y="609600"/>
            <a:ext cx="5705627" cy="553998"/>
          </a:xfrm>
        </p:spPr>
        <p:txBody>
          <a:bodyPr/>
          <a:lstStyle/>
          <a:p>
            <a:pPr algn="ctr"/>
            <a:r>
              <a:rPr lang="es-MX" sz="3600" dirty="0"/>
              <a:t>Objetivo de la clase</a:t>
            </a:r>
            <a:endParaRPr lang="es-CL" sz="36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F29658-4FCB-45E5-9A56-75A677AC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2919" y="2514600"/>
            <a:ext cx="9052560" cy="1107996"/>
          </a:xfrm>
        </p:spPr>
        <p:txBody>
          <a:bodyPr/>
          <a:lstStyle/>
          <a:p>
            <a:pPr algn="ctr"/>
            <a:r>
              <a:rPr lang="es-MX" sz="3600" dirty="0"/>
              <a:t>Repaso de los contenidos y objetivos abordados ( OA1) 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999606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1677" y="1946427"/>
            <a:ext cx="5818505" cy="327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spc="15" dirty="0">
                <a:solidFill>
                  <a:srgbClr val="669999"/>
                </a:solidFill>
              </a:rPr>
              <a:t>ORGANIZACIÓN </a:t>
            </a:r>
            <a:r>
              <a:rPr sz="1950" spc="10" dirty="0">
                <a:solidFill>
                  <a:srgbClr val="669999"/>
                </a:solidFill>
              </a:rPr>
              <a:t>POLÍTICA </a:t>
            </a:r>
            <a:r>
              <a:rPr sz="1950" spc="15" dirty="0">
                <a:solidFill>
                  <a:srgbClr val="669999"/>
                </a:solidFill>
              </a:rPr>
              <a:t>DEL ESTADO</a:t>
            </a:r>
            <a:r>
              <a:rPr sz="1950" spc="-55" dirty="0">
                <a:solidFill>
                  <a:srgbClr val="669999"/>
                </a:solidFill>
              </a:rPr>
              <a:t> </a:t>
            </a:r>
            <a:r>
              <a:rPr sz="1950" spc="15" dirty="0">
                <a:solidFill>
                  <a:srgbClr val="669999"/>
                </a:solidFill>
              </a:rPr>
              <a:t>CHILENO</a:t>
            </a:r>
            <a:endParaRPr sz="195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7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438400" y="2895739"/>
            <a:ext cx="4481194" cy="254511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96240" algn="ctr">
              <a:lnSpc>
                <a:spcPct val="100000"/>
              </a:lnSpc>
              <a:spcBef>
                <a:spcPts val="114"/>
              </a:spcBef>
            </a:pPr>
            <a:r>
              <a:rPr sz="2400" b="1" spc="5" dirty="0">
                <a:latin typeface="TeXGyreAdventor"/>
                <a:cs typeface="TeXGyreAdventor"/>
              </a:rPr>
              <a:t>¿Qué es el</a:t>
            </a:r>
            <a:r>
              <a:rPr sz="2400" b="1" spc="-80" dirty="0">
                <a:latin typeface="TeXGyreAdventor"/>
                <a:cs typeface="TeXGyreAdventor"/>
              </a:rPr>
              <a:t> </a:t>
            </a:r>
            <a:r>
              <a:rPr sz="2400" b="1" dirty="0">
                <a:latin typeface="TeXGyreAdventor"/>
                <a:cs typeface="TeXGyreAdventor"/>
              </a:rPr>
              <a:t>Estado?</a:t>
            </a:r>
            <a:endParaRPr sz="2400" dirty="0">
              <a:latin typeface="TeXGyreAdventor"/>
              <a:cs typeface="TeXGyreAdventor"/>
            </a:endParaRPr>
          </a:p>
          <a:p>
            <a:pPr marL="12700" marR="5080" algn="ctr">
              <a:lnSpc>
                <a:spcPct val="101499"/>
              </a:lnSpc>
              <a:spcBef>
                <a:spcPts val="2350"/>
              </a:spcBef>
            </a:pPr>
            <a:r>
              <a:rPr sz="2400" spc="10" dirty="0">
                <a:latin typeface="TeXGyreAdventor"/>
                <a:cs typeface="TeXGyreAdventor"/>
              </a:rPr>
              <a:t>“Es </a:t>
            </a:r>
            <a:r>
              <a:rPr sz="2400" spc="15" dirty="0">
                <a:latin typeface="TeXGyreAdventor"/>
                <a:cs typeface="TeXGyreAdventor"/>
              </a:rPr>
              <a:t>aquella comunidad  humana que </a:t>
            </a:r>
            <a:r>
              <a:rPr sz="2400" spc="10" dirty="0">
                <a:latin typeface="TeXGyreAdventor"/>
                <a:cs typeface="TeXGyreAdventor"/>
              </a:rPr>
              <a:t>al interior </a:t>
            </a:r>
            <a:r>
              <a:rPr sz="2400" spc="15" dirty="0">
                <a:latin typeface="TeXGyreAdventor"/>
                <a:cs typeface="TeXGyreAdventor"/>
              </a:rPr>
              <a:t>de</a:t>
            </a:r>
            <a:r>
              <a:rPr sz="2400" spc="-120" dirty="0">
                <a:latin typeface="TeXGyreAdventor"/>
                <a:cs typeface="TeXGyreAdventor"/>
              </a:rPr>
              <a:t> </a:t>
            </a:r>
            <a:r>
              <a:rPr sz="2400" spc="15" dirty="0">
                <a:latin typeface="TeXGyreAdventor"/>
                <a:cs typeface="TeXGyreAdventor"/>
              </a:rPr>
              <a:t>un  determinado  </a:t>
            </a:r>
            <a:r>
              <a:rPr sz="2400" spc="10" dirty="0">
                <a:latin typeface="TeXGyreAdventor"/>
                <a:cs typeface="TeXGyreAdventor"/>
              </a:rPr>
              <a:t>territorio...reclama </a:t>
            </a:r>
            <a:r>
              <a:rPr sz="2400" spc="15" dirty="0">
                <a:latin typeface="TeXGyreAdventor"/>
                <a:cs typeface="TeXGyreAdventor"/>
              </a:rPr>
              <a:t>para </a:t>
            </a:r>
            <a:r>
              <a:rPr sz="2400" dirty="0">
                <a:latin typeface="TeXGyreAdventor"/>
                <a:cs typeface="TeXGyreAdventor"/>
              </a:rPr>
              <a:t>sí  </a:t>
            </a:r>
            <a:r>
              <a:rPr sz="2400" spc="15" dirty="0">
                <a:latin typeface="TeXGyreAdventor"/>
                <a:cs typeface="TeXGyreAdventor"/>
              </a:rPr>
              <a:t>con </a:t>
            </a:r>
            <a:r>
              <a:rPr sz="2400" spc="10" dirty="0">
                <a:latin typeface="TeXGyreAdventor"/>
                <a:cs typeface="TeXGyreAdventor"/>
              </a:rPr>
              <a:t>éxito el </a:t>
            </a:r>
            <a:r>
              <a:rPr sz="2400" spc="15" dirty="0">
                <a:latin typeface="TeXGyreAdventor"/>
                <a:cs typeface="TeXGyreAdventor"/>
              </a:rPr>
              <a:t>monopolio de la  coacción </a:t>
            </a:r>
            <a:r>
              <a:rPr sz="2400" spc="10" dirty="0">
                <a:latin typeface="TeXGyreAdventor"/>
                <a:cs typeface="TeXGyreAdventor"/>
              </a:rPr>
              <a:t>física legítima”.  </a:t>
            </a:r>
            <a:r>
              <a:rPr sz="2400" spc="15" dirty="0">
                <a:latin typeface="TeXGyreAdventor"/>
                <a:cs typeface="TeXGyreAdventor"/>
              </a:rPr>
              <a:t>(Max</a:t>
            </a:r>
            <a:r>
              <a:rPr sz="2400" spc="-5" dirty="0">
                <a:latin typeface="TeXGyreAdventor"/>
                <a:cs typeface="TeXGyreAdventor"/>
              </a:rPr>
              <a:t> </a:t>
            </a:r>
            <a:r>
              <a:rPr sz="2400" spc="5" dirty="0">
                <a:latin typeface="TeXGyreAdventor"/>
                <a:cs typeface="TeXGyreAdventor"/>
              </a:rPr>
              <a:t>Weber).</a:t>
            </a:r>
            <a:endParaRPr sz="2400" dirty="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DF950-E0BB-450E-AD45-53085EE08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914400"/>
            <a:ext cx="5705627" cy="353943"/>
          </a:xfrm>
        </p:spPr>
        <p:txBody>
          <a:bodyPr/>
          <a:lstStyle/>
          <a:p>
            <a:pPr algn="ctr"/>
            <a:r>
              <a:rPr lang="es-MX" dirty="0"/>
              <a:t>DEFINICION DE ESTADO 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361E35-9E87-4392-BE92-40B4D7D53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2920" y="2514600"/>
            <a:ext cx="9052560" cy="4062651"/>
          </a:xfrm>
        </p:spPr>
        <p:txBody>
          <a:bodyPr/>
          <a:lstStyle/>
          <a:p>
            <a:pPr algn="just"/>
            <a:r>
              <a:rPr lang="es-MX" sz="2400" dirty="0"/>
              <a:t>El Estado es un concepto político referido a una forma de organización social, que cuenta con instituciones soberanas, que regulan la vida de una cierta comunidad de individuos en el marco de un territorio nacional.</a:t>
            </a:r>
          </a:p>
          <a:p>
            <a:pPr algn="just"/>
            <a:endParaRPr lang="es-MX" sz="2400" dirty="0"/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Modernamente, Carré de </a:t>
            </a:r>
            <a:r>
              <a:rPr lang="es-MX" sz="2400" dirty="0" err="1"/>
              <a:t>Malberg</a:t>
            </a:r>
            <a:r>
              <a:rPr lang="es-MX" sz="2400" dirty="0"/>
              <a:t> (1988) lo define como “una comunidad humana, fijada sobre un territorio propio, que posee una organización que resulta para ese grupo, en lo que respeta a las relaciones con sus miembros, una potencia suprema de acción, de mando y coerción”.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54629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81911" y="2438400"/>
            <a:ext cx="5995289" cy="3807399"/>
            <a:chOff x="3572255" y="3215639"/>
            <a:chExt cx="3858895" cy="2331720"/>
          </a:xfrm>
        </p:grpSpPr>
        <p:sp>
          <p:nvSpPr>
            <p:cNvPr id="3" name="object 3"/>
            <p:cNvSpPr/>
            <p:nvPr/>
          </p:nvSpPr>
          <p:spPr>
            <a:xfrm>
              <a:off x="4937759" y="3247643"/>
              <a:ext cx="1063752" cy="685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07280" y="3215639"/>
              <a:ext cx="1126490" cy="749300"/>
            </a:xfrm>
            <a:custGeom>
              <a:avLst/>
              <a:gdLst/>
              <a:ahLst/>
              <a:cxnLst/>
              <a:rect l="l" t="t" r="r" b="b"/>
              <a:pathLst>
                <a:path w="1126489" h="749300">
                  <a:moveTo>
                    <a:pt x="1104900" y="21590"/>
                  </a:moveTo>
                  <a:lnTo>
                    <a:pt x="21336" y="21590"/>
                  </a:lnTo>
                  <a:lnTo>
                    <a:pt x="21336" y="31750"/>
                  </a:lnTo>
                  <a:lnTo>
                    <a:pt x="21336" y="717550"/>
                  </a:lnTo>
                  <a:lnTo>
                    <a:pt x="21336" y="728980"/>
                  </a:lnTo>
                  <a:lnTo>
                    <a:pt x="1104900" y="728980"/>
                  </a:lnTo>
                  <a:lnTo>
                    <a:pt x="1104900" y="717804"/>
                  </a:lnTo>
                  <a:lnTo>
                    <a:pt x="1104900" y="717550"/>
                  </a:lnTo>
                  <a:lnTo>
                    <a:pt x="1104900" y="32004"/>
                  </a:lnTo>
                  <a:lnTo>
                    <a:pt x="1094232" y="32004"/>
                  </a:lnTo>
                  <a:lnTo>
                    <a:pt x="1094232" y="717550"/>
                  </a:lnTo>
                  <a:lnTo>
                    <a:pt x="30480" y="717550"/>
                  </a:lnTo>
                  <a:lnTo>
                    <a:pt x="30480" y="31750"/>
                  </a:lnTo>
                  <a:lnTo>
                    <a:pt x="1104900" y="31750"/>
                  </a:lnTo>
                  <a:lnTo>
                    <a:pt x="1104900" y="21590"/>
                  </a:lnTo>
                  <a:close/>
                </a:path>
                <a:path w="1126489" h="749300">
                  <a:moveTo>
                    <a:pt x="112623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739140"/>
                  </a:lnTo>
                  <a:lnTo>
                    <a:pt x="0" y="749300"/>
                  </a:lnTo>
                  <a:lnTo>
                    <a:pt x="1126236" y="749300"/>
                  </a:lnTo>
                  <a:lnTo>
                    <a:pt x="1126236" y="739140"/>
                  </a:lnTo>
                  <a:lnTo>
                    <a:pt x="1126236" y="10668"/>
                  </a:lnTo>
                  <a:lnTo>
                    <a:pt x="1115568" y="10668"/>
                  </a:lnTo>
                  <a:lnTo>
                    <a:pt x="1115568" y="739140"/>
                  </a:lnTo>
                  <a:lnTo>
                    <a:pt x="10668" y="739140"/>
                  </a:lnTo>
                  <a:lnTo>
                    <a:pt x="10668" y="10160"/>
                  </a:lnTo>
                  <a:lnTo>
                    <a:pt x="1126236" y="10160"/>
                  </a:lnTo>
                  <a:lnTo>
                    <a:pt x="11262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036563" y="3496055"/>
              <a:ext cx="1394460" cy="78028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08676" y="4305300"/>
              <a:ext cx="1673352" cy="88696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75175" y="4428743"/>
              <a:ext cx="1286255" cy="111861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76672" y="4273549"/>
              <a:ext cx="1737360" cy="951230"/>
            </a:xfrm>
            <a:custGeom>
              <a:avLst/>
              <a:gdLst/>
              <a:ahLst/>
              <a:cxnLst/>
              <a:rect l="l" t="t" r="r" b="b"/>
              <a:pathLst>
                <a:path w="1737359" h="951229">
                  <a:moveTo>
                    <a:pt x="1716024" y="21590"/>
                  </a:moveTo>
                  <a:lnTo>
                    <a:pt x="1705356" y="21590"/>
                  </a:lnTo>
                  <a:lnTo>
                    <a:pt x="1705356" y="31750"/>
                  </a:lnTo>
                  <a:lnTo>
                    <a:pt x="1705356" y="918210"/>
                  </a:lnTo>
                  <a:lnTo>
                    <a:pt x="32004" y="918210"/>
                  </a:lnTo>
                  <a:lnTo>
                    <a:pt x="32004" y="31750"/>
                  </a:lnTo>
                  <a:lnTo>
                    <a:pt x="1705356" y="31750"/>
                  </a:lnTo>
                  <a:lnTo>
                    <a:pt x="1705356" y="21590"/>
                  </a:lnTo>
                  <a:lnTo>
                    <a:pt x="21336" y="21590"/>
                  </a:lnTo>
                  <a:lnTo>
                    <a:pt x="21336" y="31750"/>
                  </a:lnTo>
                  <a:lnTo>
                    <a:pt x="21336" y="918210"/>
                  </a:lnTo>
                  <a:lnTo>
                    <a:pt x="21336" y="929640"/>
                  </a:lnTo>
                  <a:lnTo>
                    <a:pt x="1716024" y="929640"/>
                  </a:lnTo>
                  <a:lnTo>
                    <a:pt x="1716024" y="918718"/>
                  </a:lnTo>
                  <a:lnTo>
                    <a:pt x="1716024" y="918210"/>
                  </a:lnTo>
                  <a:lnTo>
                    <a:pt x="1716024" y="31750"/>
                  </a:lnTo>
                  <a:lnTo>
                    <a:pt x="1716024" y="21590"/>
                  </a:lnTo>
                  <a:close/>
                </a:path>
                <a:path w="1737359" h="951229">
                  <a:moveTo>
                    <a:pt x="173736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939800"/>
                  </a:lnTo>
                  <a:lnTo>
                    <a:pt x="0" y="951230"/>
                  </a:lnTo>
                  <a:lnTo>
                    <a:pt x="1737360" y="951230"/>
                  </a:lnTo>
                  <a:lnTo>
                    <a:pt x="1737360" y="940054"/>
                  </a:lnTo>
                  <a:lnTo>
                    <a:pt x="1737360" y="939800"/>
                  </a:lnTo>
                  <a:lnTo>
                    <a:pt x="1737360" y="10414"/>
                  </a:lnTo>
                  <a:lnTo>
                    <a:pt x="1726692" y="10414"/>
                  </a:lnTo>
                  <a:lnTo>
                    <a:pt x="1726692" y="939800"/>
                  </a:lnTo>
                  <a:lnTo>
                    <a:pt x="10668" y="939800"/>
                  </a:lnTo>
                  <a:lnTo>
                    <a:pt x="10668" y="10160"/>
                  </a:lnTo>
                  <a:lnTo>
                    <a:pt x="1737360" y="10160"/>
                  </a:lnTo>
                  <a:lnTo>
                    <a:pt x="17373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04259" y="3371087"/>
              <a:ext cx="1267967" cy="111861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572256" y="3338829"/>
              <a:ext cx="1332230" cy="1182370"/>
            </a:xfrm>
            <a:custGeom>
              <a:avLst/>
              <a:gdLst/>
              <a:ahLst/>
              <a:cxnLst/>
              <a:rect l="l" t="t" r="r" b="b"/>
              <a:pathLst>
                <a:path w="1332229" h="1182370">
                  <a:moveTo>
                    <a:pt x="1310640" y="21590"/>
                  </a:moveTo>
                  <a:lnTo>
                    <a:pt x="21336" y="21590"/>
                  </a:lnTo>
                  <a:lnTo>
                    <a:pt x="21336" y="31750"/>
                  </a:lnTo>
                  <a:lnTo>
                    <a:pt x="21336" y="1150620"/>
                  </a:lnTo>
                  <a:lnTo>
                    <a:pt x="21336" y="1162050"/>
                  </a:lnTo>
                  <a:lnTo>
                    <a:pt x="1310640" y="1162050"/>
                  </a:lnTo>
                  <a:lnTo>
                    <a:pt x="1310640" y="1150874"/>
                  </a:lnTo>
                  <a:lnTo>
                    <a:pt x="1310640" y="1150620"/>
                  </a:lnTo>
                  <a:lnTo>
                    <a:pt x="1310640" y="32258"/>
                  </a:lnTo>
                  <a:lnTo>
                    <a:pt x="1299972" y="32258"/>
                  </a:lnTo>
                  <a:lnTo>
                    <a:pt x="1299972" y="1150620"/>
                  </a:lnTo>
                  <a:lnTo>
                    <a:pt x="32004" y="1150620"/>
                  </a:lnTo>
                  <a:lnTo>
                    <a:pt x="32004" y="31750"/>
                  </a:lnTo>
                  <a:lnTo>
                    <a:pt x="1310640" y="31750"/>
                  </a:lnTo>
                  <a:lnTo>
                    <a:pt x="1310640" y="21590"/>
                  </a:lnTo>
                  <a:close/>
                </a:path>
                <a:path w="1332229" h="1182370">
                  <a:moveTo>
                    <a:pt x="1331976" y="0"/>
                  </a:moveTo>
                  <a:lnTo>
                    <a:pt x="1321308" y="0"/>
                  </a:lnTo>
                  <a:lnTo>
                    <a:pt x="1321308" y="11430"/>
                  </a:lnTo>
                  <a:lnTo>
                    <a:pt x="1321308" y="1172210"/>
                  </a:lnTo>
                  <a:lnTo>
                    <a:pt x="10668" y="1172210"/>
                  </a:lnTo>
                  <a:lnTo>
                    <a:pt x="10668" y="11430"/>
                  </a:lnTo>
                  <a:lnTo>
                    <a:pt x="1321308" y="11430"/>
                  </a:lnTo>
                  <a:lnTo>
                    <a:pt x="1321308" y="0"/>
                  </a:lnTo>
                  <a:lnTo>
                    <a:pt x="0" y="0"/>
                  </a:lnTo>
                  <a:lnTo>
                    <a:pt x="0" y="11430"/>
                  </a:lnTo>
                  <a:lnTo>
                    <a:pt x="0" y="1172210"/>
                  </a:lnTo>
                  <a:lnTo>
                    <a:pt x="0" y="1182370"/>
                  </a:lnTo>
                  <a:lnTo>
                    <a:pt x="1331976" y="1182370"/>
                  </a:lnTo>
                  <a:lnTo>
                    <a:pt x="1331976" y="1172210"/>
                  </a:lnTo>
                  <a:lnTo>
                    <a:pt x="1331976" y="11430"/>
                  </a:lnTo>
                  <a:lnTo>
                    <a:pt x="1331976" y="10922"/>
                  </a:lnTo>
                  <a:lnTo>
                    <a:pt x="13319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713712" y="6266911"/>
            <a:ext cx="3525288" cy="64833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444625">
              <a:lnSpc>
                <a:spcPct val="100000"/>
              </a:lnSpc>
              <a:spcBef>
                <a:spcPts val="570"/>
              </a:spcBef>
            </a:pPr>
            <a:r>
              <a:rPr lang="es-MX" sz="1650" b="1" spc="-5" dirty="0">
                <a:latin typeface="TeXGyreAdventor"/>
                <a:cs typeface="TeXGyreAdventor"/>
              </a:rPr>
              <a:t>          </a:t>
            </a:r>
            <a:r>
              <a:rPr sz="1650" b="1" spc="-5" dirty="0">
                <a:latin typeface="TeXGyreAdventor"/>
                <a:cs typeface="TeXGyreAdventor"/>
              </a:rPr>
              <a:t>Bien</a:t>
            </a:r>
            <a:r>
              <a:rPr sz="1650" b="1" spc="-75" dirty="0">
                <a:latin typeface="TeXGyreAdventor"/>
                <a:cs typeface="TeXGyreAdventor"/>
              </a:rPr>
              <a:t> </a:t>
            </a:r>
            <a:r>
              <a:rPr sz="1650" b="1" dirty="0">
                <a:latin typeface="TeXGyreAdventor"/>
                <a:cs typeface="TeXGyreAdventor"/>
              </a:rPr>
              <a:t>Común</a:t>
            </a:r>
            <a:endParaRPr sz="1650" dirty="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650" b="1" spc="-5" dirty="0">
                <a:latin typeface="TeXGyreAdventor"/>
                <a:cs typeface="TeXGyreAdventor"/>
              </a:rPr>
              <a:t>Poder</a:t>
            </a:r>
            <a:endParaRPr sz="1650" dirty="0">
              <a:latin typeface="TeXGyreAdventor"/>
              <a:cs typeface="TeXGyreAdventor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7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2734338" y="2211519"/>
            <a:ext cx="76454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b="1" spc="-5" dirty="0">
                <a:latin typeface="TeXGyreAdventor"/>
                <a:cs typeface="TeXGyreAdventor"/>
              </a:rPr>
              <a:t>Nación</a:t>
            </a:r>
            <a:endParaRPr sz="1650" dirty="0">
              <a:latin typeface="TeXGyreAdventor"/>
              <a:cs typeface="TeXGyreAdventor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88828" y="1926407"/>
            <a:ext cx="880744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b="1" spc="-5" dirty="0">
                <a:latin typeface="TeXGyreAdventor"/>
                <a:cs typeface="TeXGyreAdventor"/>
              </a:rPr>
              <a:t>Territorio</a:t>
            </a:r>
            <a:endParaRPr sz="1650" dirty="0">
              <a:latin typeface="TeXGyreAdventor"/>
              <a:cs typeface="TeXGyreAdventor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61010" y="2455191"/>
            <a:ext cx="106362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b="1" spc="-5" dirty="0">
                <a:latin typeface="TeXGyreAdventor"/>
                <a:cs typeface="TeXGyreAdventor"/>
              </a:rPr>
              <a:t>Soberanía</a:t>
            </a:r>
            <a:endParaRPr sz="1650" dirty="0">
              <a:latin typeface="TeXGyreAdventor"/>
              <a:cs typeface="TeXGyreAdventor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081911" y="914400"/>
            <a:ext cx="5645150" cy="87652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800" spc="5" dirty="0">
                <a:solidFill>
                  <a:srgbClr val="000000"/>
                </a:solidFill>
              </a:rPr>
              <a:t>¿Qué elementos componen un</a:t>
            </a:r>
            <a:r>
              <a:rPr sz="2800" spc="-185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Estado?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63B8076-6930-4CA8-8A81-EE039CC2B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386" y="489521"/>
            <a:ext cx="5705627" cy="353943"/>
          </a:xfrm>
        </p:spPr>
        <p:txBody>
          <a:bodyPr/>
          <a:lstStyle/>
          <a:p>
            <a:pPr algn="ctr"/>
            <a:r>
              <a:rPr lang="es-MX" dirty="0"/>
              <a:t>ELEMENTOS DE UN ESTADO </a:t>
            </a:r>
            <a:endParaRPr lang="es-CL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653FC06E-6810-4A66-AE53-13DB1386B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0" y="1088137"/>
            <a:ext cx="4375404" cy="2769989"/>
          </a:xfrm>
        </p:spPr>
        <p:txBody>
          <a:bodyPr/>
          <a:lstStyle/>
          <a:p>
            <a:pPr algn="just"/>
            <a:r>
              <a:rPr lang="es-MX" b="1" dirty="0"/>
              <a:t>La Nación </a:t>
            </a:r>
            <a:r>
              <a:rPr lang="es-MX" dirty="0"/>
              <a:t>es un conjunto de individuos que ha reunido a través de la historia una serie de elementos que los une y otorga características particulares.</a:t>
            </a:r>
          </a:p>
          <a:p>
            <a:pPr algn="just"/>
            <a:r>
              <a:rPr lang="es-MX" dirty="0"/>
              <a:t> En Chile históricamente los nacionales son aquellos que la Constitución Política ha declarado como tales. </a:t>
            </a:r>
          </a:p>
          <a:p>
            <a:pPr algn="just"/>
            <a:r>
              <a:rPr lang="es-MX" dirty="0"/>
              <a:t>La </a:t>
            </a:r>
            <a:r>
              <a:rPr lang="es-MX" dirty="0">
                <a:hlinkClick r:id="rId2"/>
              </a:rPr>
              <a:t>Constitución de 1980</a:t>
            </a:r>
            <a:r>
              <a:rPr lang="es-MX" dirty="0"/>
              <a:t> determina en su Capítulo II “Nacionalidad y Ciudadanía” (artículos 10 a 18). 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AD0249A-4AD2-4E0D-A62A-3B348046B058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2454401" y="3858126"/>
            <a:ext cx="5705627" cy="3914274"/>
          </a:xfrm>
        </p:spPr>
        <p:txBody>
          <a:bodyPr/>
          <a:lstStyle/>
          <a:p>
            <a:r>
              <a:rPr lang="es-MX" b="1" dirty="0"/>
              <a:t>SOBERANIA </a:t>
            </a:r>
          </a:p>
          <a:p>
            <a:pPr algn="just"/>
            <a:r>
              <a:rPr lang="es-MX" dirty="0"/>
              <a:t>En la actualidad, se sostiene que la soberanía reside en la Nación y ésta la ejerce a través de elecciones periódicas, mecanismo mediante el cual los ciudadanos-electores escogen a su representantes, sea Presidente de la República, parlamentarios, alcaldes, etc.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La Constitución Política de la República de Chile establece que “La soberanía reside esencialmente en la Nación. Su ejercicio se realiza por el pueblo a través del plebiscito y de elecciones periódicas y, también por las autoridades que esta Constitución establece. Ningún sector del pueblo ni individuo alguno puede atribuirse su ejercicio” (artículo 5º).</a:t>
            </a:r>
          </a:p>
          <a:p>
            <a:endParaRPr lang="es-CL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6844157-939F-4E8B-8C20-512BF0B59937}"/>
              </a:ext>
            </a:extLst>
          </p:cNvPr>
          <p:cNvSpPr txBox="1"/>
          <p:nvPr/>
        </p:nvSpPr>
        <p:spPr>
          <a:xfrm>
            <a:off x="5454398" y="1252195"/>
            <a:ext cx="3429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La nación puede definirse como un grupo humano vinculado estrechamente entre sí por lazos de sangre, origen, raza y, también, por aquellos vínculos espirituales como la religión, la lengua, la historia.</a:t>
            </a:r>
            <a:endParaRPr lang="es-CL" dirty="0"/>
          </a:p>
        </p:txBody>
      </p:sp>
      <p:sp>
        <p:nvSpPr>
          <p:cNvPr id="8" name="Flecha: a la izquierda y derecha 7">
            <a:extLst>
              <a:ext uri="{FF2B5EF4-FFF2-40B4-BE49-F238E27FC236}">
                <a16:creationId xmlns:a16="http://schemas.microsoft.com/office/drawing/2014/main" id="{BAF94DC1-E6AE-46A3-9376-EBF962319A75}"/>
              </a:ext>
            </a:extLst>
          </p:cNvPr>
          <p:cNvSpPr/>
          <p:nvPr/>
        </p:nvSpPr>
        <p:spPr>
          <a:xfrm>
            <a:off x="4800601" y="1981200"/>
            <a:ext cx="653798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1760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B2811F8-61B8-423A-801C-6310CCFDB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385" y="762000"/>
            <a:ext cx="5705627" cy="353943"/>
          </a:xfrm>
        </p:spPr>
        <p:txBody>
          <a:bodyPr/>
          <a:lstStyle/>
          <a:p>
            <a:pPr algn="ctr"/>
            <a:r>
              <a:rPr lang="es-MX" dirty="0"/>
              <a:t>BIEN COMUN </a:t>
            </a:r>
            <a:endParaRPr lang="es-CL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D833566-37A2-43F5-A322-1A1A620B7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2918" y="1905000"/>
            <a:ext cx="9052560" cy="5509200"/>
          </a:xfrm>
        </p:spPr>
        <p:txBody>
          <a:bodyPr/>
          <a:lstStyle/>
          <a:p>
            <a:pPr algn="just"/>
            <a:r>
              <a:rPr lang="es-MX" sz="2000" b="1" dirty="0"/>
              <a:t>Fin del Estado</a:t>
            </a:r>
            <a:endParaRPr lang="es-MX" sz="2000" dirty="0"/>
          </a:p>
          <a:p>
            <a:pPr algn="just"/>
            <a:r>
              <a:rPr lang="es-MX" sz="2000" dirty="0"/>
              <a:t>El objetivo del Estado es el bien común. El bien común </a:t>
            </a:r>
            <a:r>
              <a:rPr lang="es-MX" sz="2000" b="1" u="sng" dirty="0"/>
              <a:t>“no se refiere al bien de todos -como si todos fueran una unidad real-, sino el conjunto de condiciones apropiadas para que todos -grupos intermedios y personas individuales- alcancen su bien particular” </a:t>
            </a:r>
            <a:r>
              <a:rPr lang="es-MX" sz="2000" dirty="0"/>
              <a:t>(López, 1994).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/>
              <a:t> </a:t>
            </a:r>
            <a:r>
              <a:rPr lang="es-MX" sz="2000" b="1" u="sng" dirty="0"/>
              <a:t>“El bien común de alcanzar la justicia política para todos los ciudadanos y de preservar la cultura libre que esa justicia hace posible” (Rawls, 1995).</a:t>
            </a:r>
          </a:p>
          <a:p>
            <a:pPr algn="just"/>
            <a:endParaRPr lang="es-CL" sz="2000" dirty="0"/>
          </a:p>
          <a:p>
            <a:pPr algn="just"/>
            <a:r>
              <a:rPr lang="es-MX" sz="2000" dirty="0"/>
              <a:t>De acuerdo a la Constitución Política chilena, la finalidad del Estado es estar al servicio de la persona humana promoviendo el bien común. De tal modo, debe crear las condiciones que permitan a todos y a cada uno de los chilenos, su mayor realización tanto espiritual como material posible, respetando los derechos y garantías constitucionales. Además es deber del Estado resguardar la seguridad nacional, dar protección a la población, la familia y su fortalecimiento, promover la integración armónica de todos los sectores de la Nación y asegurar el derecho de las personas a participar con igualdad de oportunidades en la vida nacional (artículo 1°).</a:t>
            </a:r>
            <a:endParaRPr lang="es-CL" sz="20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70095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53476" y="6231940"/>
            <a:ext cx="107314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Arial"/>
                <a:cs typeface="Arial"/>
              </a:rPr>
              <a:t>3</a:t>
            </a:r>
            <a:endParaRPr sz="11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47801" y="685799"/>
            <a:ext cx="6045872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81100" marR="5080" indent="-1169035">
              <a:lnSpc>
                <a:spcPct val="100400"/>
              </a:lnSpc>
              <a:spcBef>
                <a:spcPts val="105"/>
              </a:spcBef>
            </a:pPr>
            <a:r>
              <a:rPr spc="5" dirty="0">
                <a:solidFill>
                  <a:srgbClr val="000000"/>
                </a:solidFill>
              </a:rPr>
              <a:t>¿Cómo es </a:t>
            </a:r>
            <a:r>
              <a:rPr dirty="0">
                <a:solidFill>
                  <a:srgbClr val="000000"/>
                </a:solidFill>
              </a:rPr>
              <a:t>la administración  </a:t>
            </a:r>
            <a:r>
              <a:rPr spc="5" dirty="0">
                <a:solidFill>
                  <a:srgbClr val="000000"/>
                </a:solidFill>
              </a:rPr>
              <a:t>del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Estado</a:t>
            </a:r>
            <a:r>
              <a:rPr dirty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73103" y="5193144"/>
            <a:ext cx="2020570" cy="1535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175" algn="ctr">
              <a:lnSpc>
                <a:spcPct val="100000"/>
              </a:lnSpc>
              <a:spcBef>
                <a:spcPts val="105"/>
              </a:spcBef>
            </a:pPr>
            <a:r>
              <a:rPr sz="1650" spc="-5" dirty="0">
                <a:latin typeface="TeXGyreAdventor"/>
                <a:cs typeface="TeXGyreAdventor"/>
              </a:rPr>
              <a:t>ministerios,  </a:t>
            </a:r>
            <a:r>
              <a:rPr sz="1650" dirty="0">
                <a:latin typeface="TeXGyreAdventor"/>
                <a:cs typeface="TeXGyreAdventor"/>
              </a:rPr>
              <a:t>intendencias,  gobernaciones y  otros órganos de  gobierno y</a:t>
            </a:r>
            <a:r>
              <a:rPr sz="1650" spc="-110" dirty="0">
                <a:latin typeface="TeXGyreAdventor"/>
                <a:cs typeface="TeXGyreAdventor"/>
              </a:rPr>
              <a:t> </a:t>
            </a:r>
            <a:r>
              <a:rPr sz="1650" dirty="0">
                <a:latin typeface="TeXGyreAdventor"/>
                <a:cs typeface="TeXGyreAdventor"/>
              </a:rPr>
              <a:t>servicios  públicos.</a:t>
            </a:r>
            <a:endParaRPr sz="1650">
              <a:latin typeface="TeXGyreAdventor"/>
              <a:cs typeface="TeXGyreAdvento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8162" y="2184793"/>
            <a:ext cx="2554605" cy="1032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-1905" algn="ctr">
              <a:lnSpc>
                <a:spcPct val="100000"/>
              </a:lnSpc>
              <a:spcBef>
                <a:spcPts val="105"/>
              </a:spcBef>
            </a:pPr>
            <a:r>
              <a:rPr sz="1650" dirty="0">
                <a:latin typeface="TeXGyreAdventor"/>
                <a:cs typeface="TeXGyreAdventor"/>
              </a:rPr>
              <a:t>La </a:t>
            </a:r>
            <a:r>
              <a:rPr sz="1650" spc="-5" dirty="0">
                <a:latin typeface="TeXGyreAdventor"/>
                <a:cs typeface="TeXGyreAdventor"/>
              </a:rPr>
              <a:t>administración </a:t>
            </a:r>
            <a:r>
              <a:rPr sz="1650" dirty="0">
                <a:latin typeface="TeXGyreAdventor"/>
                <a:cs typeface="TeXGyreAdventor"/>
              </a:rPr>
              <a:t>del  Estado </a:t>
            </a:r>
            <a:r>
              <a:rPr sz="1650" spc="5" dirty="0">
                <a:latin typeface="TeXGyreAdventor"/>
                <a:cs typeface="TeXGyreAdventor"/>
              </a:rPr>
              <a:t>le </a:t>
            </a:r>
            <a:r>
              <a:rPr sz="1650" dirty="0">
                <a:latin typeface="TeXGyreAdventor"/>
                <a:cs typeface="TeXGyreAdventor"/>
              </a:rPr>
              <a:t>corresponde</a:t>
            </a:r>
            <a:r>
              <a:rPr sz="1650" spc="-185" dirty="0">
                <a:latin typeface="TeXGyreAdventor"/>
                <a:cs typeface="TeXGyreAdventor"/>
              </a:rPr>
              <a:t> </a:t>
            </a:r>
            <a:r>
              <a:rPr sz="1650" dirty="0">
                <a:latin typeface="TeXGyreAdventor"/>
                <a:cs typeface="TeXGyreAdventor"/>
              </a:rPr>
              <a:t>al  Presidente de </a:t>
            </a:r>
            <a:r>
              <a:rPr sz="1650" spc="5" dirty="0">
                <a:latin typeface="TeXGyreAdventor"/>
                <a:cs typeface="TeXGyreAdventor"/>
              </a:rPr>
              <a:t>la  </a:t>
            </a:r>
            <a:r>
              <a:rPr sz="1650" dirty="0">
                <a:latin typeface="TeXGyreAdventor"/>
                <a:cs typeface="TeXGyreAdventor"/>
              </a:rPr>
              <a:t>República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3971544" y="2993135"/>
            <a:ext cx="815340" cy="721360"/>
            <a:chOff x="3971544" y="2993135"/>
            <a:chExt cx="815340" cy="721360"/>
          </a:xfrm>
        </p:grpSpPr>
        <p:sp>
          <p:nvSpPr>
            <p:cNvPr id="7" name="object 7"/>
            <p:cNvSpPr/>
            <p:nvPr/>
          </p:nvSpPr>
          <p:spPr>
            <a:xfrm>
              <a:off x="3983736" y="2996183"/>
              <a:ext cx="800100" cy="713740"/>
            </a:xfrm>
            <a:custGeom>
              <a:avLst/>
              <a:gdLst/>
              <a:ahLst/>
              <a:cxnLst/>
              <a:rect l="l" t="t" r="r" b="b"/>
              <a:pathLst>
                <a:path w="800100" h="713739">
                  <a:moveTo>
                    <a:pt x="623315" y="475488"/>
                  </a:moveTo>
                  <a:lnTo>
                    <a:pt x="0" y="475488"/>
                  </a:lnTo>
                  <a:lnTo>
                    <a:pt x="310896" y="713231"/>
                  </a:lnTo>
                  <a:lnTo>
                    <a:pt x="623315" y="475488"/>
                  </a:lnTo>
                  <a:close/>
                </a:path>
                <a:path w="800100" h="713739">
                  <a:moveTo>
                    <a:pt x="800100" y="0"/>
                  </a:moveTo>
                  <a:lnTo>
                    <a:pt x="778763" y="0"/>
                  </a:lnTo>
                  <a:lnTo>
                    <a:pt x="724956" y="1749"/>
                  </a:lnTo>
                  <a:lnTo>
                    <a:pt x="672425" y="6900"/>
                  </a:lnTo>
                  <a:lnTo>
                    <a:pt x="621356" y="15309"/>
                  </a:lnTo>
                  <a:lnTo>
                    <a:pt x="571937" y="26833"/>
                  </a:lnTo>
                  <a:lnTo>
                    <a:pt x="524353" y="41327"/>
                  </a:lnTo>
                  <a:lnTo>
                    <a:pt x="478791" y="58647"/>
                  </a:lnTo>
                  <a:lnTo>
                    <a:pt x="435439" y="78649"/>
                  </a:lnTo>
                  <a:lnTo>
                    <a:pt x="394482" y="101190"/>
                  </a:lnTo>
                  <a:lnTo>
                    <a:pt x="356107" y="126125"/>
                  </a:lnTo>
                  <a:lnTo>
                    <a:pt x="320501" y="153310"/>
                  </a:lnTo>
                  <a:lnTo>
                    <a:pt x="287851" y="182602"/>
                  </a:lnTo>
                  <a:lnTo>
                    <a:pt x="258343" y="213856"/>
                  </a:lnTo>
                  <a:lnTo>
                    <a:pt x="232164" y="246929"/>
                  </a:lnTo>
                  <a:lnTo>
                    <a:pt x="209501" y="281676"/>
                  </a:lnTo>
                  <a:lnTo>
                    <a:pt x="190539" y="317953"/>
                  </a:lnTo>
                  <a:lnTo>
                    <a:pt x="175467" y="355617"/>
                  </a:lnTo>
                  <a:lnTo>
                    <a:pt x="164469" y="394523"/>
                  </a:lnTo>
                  <a:lnTo>
                    <a:pt x="157734" y="434528"/>
                  </a:lnTo>
                  <a:lnTo>
                    <a:pt x="155448" y="475488"/>
                  </a:lnTo>
                  <a:lnTo>
                    <a:pt x="467867" y="475488"/>
                  </a:lnTo>
                  <a:lnTo>
                    <a:pt x="472860" y="432815"/>
                  </a:lnTo>
                  <a:lnTo>
                    <a:pt x="487259" y="392627"/>
                  </a:lnTo>
                  <a:lnTo>
                    <a:pt x="510201" y="355600"/>
                  </a:lnTo>
                  <a:lnTo>
                    <a:pt x="540819" y="322410"/>
                  </a:lnTo>
                  <a:lnTo>
                    <a:pt x="578248" y="293736"/>
                  </a:lnTo>
                  <a:lnTo>
                    <a:pt x="621622" y="270255"/>
                  </a:lnTo>
                  <a:lnTo>
                    <a:pt x="670077" y="252645"/>
                  </a:lnTo>
                  <a:lnTo>
                    <a:pt x="722746" y="241582"/>
                  </a:lnTo>
                  <a:lnTo>
                    <a:pt x="778763" y="237743"/>
                  </a:lnTo>
                  <a:lnTo>
                    <a:pt x="789431" y="237743"/>
                  </a:lnTo>
                  <a:lnTo>
                    <a:pt x="800100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71544" y="2993135"/>
              <a:ext cx="815340" cy="721360"/>
            </a:xfrm>
            <a:custGeom>
              <a:avLst/>
              <a:gdLst/>
              <a:ahLst/>
              <a:cxnLst/>
              <a:rect l="l" t="t" r="r" b="b"/>
              <a:pathLst>
                <a:path w="815339" h="721360">
                  <a:moveTo>
                    <a:pt x="164591" y="473963"/>
                  </a:moveTo>
                  <a:lnTo>
                    <a:pt x="0" y="473963"/>
                  </a:lnTo>
                  <a:lnTo>
                    <a:pt x="323088" y="720851"/>
                  </a:lnTo>
                  <a:lnTo>
                    <a:pt x="333059" y="713231"/>
                  </a:lnTo>
                  <a:lnTo>
                    <a:pt x="321563" y="713231"/>
                  </a:lnTo>
                  <a:lnTo>
                    <a:pt x="323844" y="711488"/>
                  </a:lnTo>
                  <a:lnTo>
                    <a:pt x="21726" y="481584"/>
                  </a:lnTo>
                  <a:lnTo>
                    <a:pt x="12191" y="481584"/>
                  </a:lnTo>
                  <a:lnTo>
                    <a:pt x="13715" y="475488"/>
                  </a:lnTo>
                  <a:lnTo>
                    <a:pt x="164591" y="475488"/>
                  </a:lnTo>
                  <a:lnTo>
                    <a:pt x="164591" y="473963"/>
                  </a:lnTo>
                  <a:close/>
                </a:path>
                <a:path w="815339" h="721360">
                  <a:moveTo>
                    <a:pt x="323844" y="711488"/>
                  </a:moveTo>
                  <a:lnTo>
                    <a:pt x="321563" y="713231"/>
                  </a:lnTo>
                  <a:lnTo>
                    <a:pt x="326135" y="713231"/>
                  </a:lnTo>
                  <a:lnTo>
                    <a:pt x="323844" y="711488"/>
                  </a:lnTo>
                  <a:close/>
                </a:path>
                <a:path w="815339" h="721360">
                  <a:moveTo>
                    <a:pt x="632459" y="475488"/>
                  </a:moveTo>
                  <a:lnTo>
                    <a:pt x="323844" y="711488"/>
                  </a:lnTo>
                  <a:lnTo>
                    <a:pt x="326135" y="713231"/>
                  </a:lnTo>
                  <a:lnTo>
                    <a:pt x="333059" y="713231"/>
                  </a:lnTo>
                  <a:lnTo>
                    <a:pt x="636204" y="481584"/>
                  </a:lnTo>
                  <a:lnTo>
                    <a:pt x="635507" y="481584"/>
                  </a:lnTo>
                  <a:lnTo>
                    <a:pt x="632459" y="475488"/>
                  </a:lnTo>
                  <a:close/>
                </a:path>
                <a:path w="815339" h="721360">
                  <a:moveTo>
                    <a:pt x="13715" y="475488"/>
                  </a:moveTo>
                  <a:lnTo>
                    <a:pt x="12191" y="481584"/>
                  </a:lnTo>
                  <a:lnTo>
                    <a:pt x="21726" y="481584"/>
                  </a:lnTo>
                  <a:lnTo>
                    <a:pt x="13715" y="475488"/>
                  </a:lnTo>
                  <a:close/>
                </a:path>
                <a:path w="815339" h="721360">
                  <a:moveTo>
                    <a:pt x="164591" y="475488"/>
                  </a:moveTo>
                  <a:lnTo>
                    <a:pt x="13715" y="475488"/>
                  </a:lnTo>
                  <a:lnTo>
                    <a:pt x="21726" y="481584"/>
                  </a:lnTo>
                  <a:lnTo>
                    <a:pt x="172211" y="481584"/>
                  </a:lnTo>
                  <a:lnTo>
                    <a:pt x="172211" y="478536"/>
                  </a:lnTo>
                  <a:lnTo>
                    <a:pt x="164591" y="478536"/>
                  </a:lnTo>
                  <a:lnTo>
                    <a:pt x="164591" y="475488"/>
                  </a:lnTo>
                  <a:close/>
                </a:path>
                <a:path w="815339" h="721360">
                  <a:moveTo>
                    <a:pt x="797188" y="237743"/>
                  </a:moveTo>
                  <a:lnTo>
                    <a:pt x="758951" y="237743"/>
                  </a:lnTo>
                  <a:lnTo>
                    <a:pt x="743711" y="239267"/>
                  </a:lnTo>
                  <a:lnTo>
                    <a:pt x="697991" y="248412"/>
                  </a:lnTo>
                  <a:lnTo>
                    <a:pt x="641603" y="266700"/>
                  </a:lnTo>
                  <a:lnTo>
                    <a:pt x="591311" y="292608"/>
                  </a:lnTo>
                  <a:lnTo>
                    <a:pt x="548639" y="324612"/>
                  </a:lnTo>
                  <a:lnTo>
                    <a:pt x="530351" y="342900"/>
                  </a:lnTo>
                  <a:lnTo>
                    <a:pt x="521207" y="352043"/>
                  </a:lnTo>
                  <a:lnTo>
                    <a:pt x="513588" y="362712"/>
                  </a:lnTo>
                  <a:lnTo>
                    <a:pt x="507491" y="373379"/>
                  </a:lnTo>
                  <a:lnTo>
                    <a:pt x="499871" y="384048"/>
                  </a:lnTo>
                  <a:lnTo>
                    <a:pt x="495300" y="394715"/>
                  </a:lnTo>
                  <a:lnTo>
                    <a:pt x="489203" y="406908"/>
                  </a:lnTo>
                  <a:lnTo>
                    <a:pt x="486155" y="417575"/>
                  </a:lnTo>
                  <a:lnTo>
                    <a:pt x="481583" y="429767"/>
                  </a:lnTo>
                  <a:lnTo>
                    <a:pt x="478535" y="441960"/>
                  </a:lnTo>
                  <a:lnTo>
                    <a:pt x="475488" y="466343"/>
                  </a:lnTo>
                  <a:lnTo>
                    <a:pt x="475488" y="481584"/>
                  </a:lnTo>
                  <a:lnTo>
                    <a:pt x="624488" y="481584"/>
                  </a:lnTo>
                  <a:lnTo>
                    <a:pt x="628474" y="478536"/>
                  </a:lnTo>
                  <a:lnTo>
                    <a:pt x="483107" y="478536"/>
                  </a:lnTo>
                  <a:lnTo>
                    <a:pt x="480059" y="473963"/>
                  </a:lnTo>
                  <a:lnTo>
                    <a:pt x="483107" y="473963"/>
                  </a:lnTo>
                  <a:lnTo>
                    <a:pt x="483107" y="466343"/>
                  </a:lnTo>
                  <a:lnTo>
                    <a:pt x="484631" y="454151"/>
                  </a:lnTo>
                  <a:lnTo>
                    <a:pt x="487679" y="443484"/>
                  </a:lnTo>
                  <a:lnTo>
                    <a:pt x="486155" y="443484"/>
                  </a:lnTo>
                  <a:lnTo>
                    <a:pt x="489203" y="431291"/>
                  </a:lnTo>
                  <a:lnTo>
                    <a:pt x="492251" y="420624"/>
                  </a:lnTo>
                  <a:lnTo>
                    <a:pt x="496823" y="408431"/>
                  </a:lnTo>
                  <a:lnTo>
                    <a:pt x="497395" y="408431"/>
                  </a:lnTo>
                  <a:lnTo>
                    <a:pt x="501395" y="397763"/>
                  </a:lnTo>
                  <a:lnTo>
                    <a:pt x="502157" y="397763"/>
                  </a:lnTo>
                  <a:lnTo>
                    <a:pt x="507491" y="387096"/>
                  </a:lnTo>
                  <a:lnTo>
                    <a:pt x="508362" y="387096"/>
                  </a:lnTo>
                  <a:lnTo>
                    <a:pt x="519683" y="367284"/>
                  </a:lnTo>
                  <a:lnTo>
                    <a:pt x="527303" y="358139"/>
                  </a:lnTo>
                  <a:lnTo>
                    <a:pt x="535141" y="348996"/>
                  </a:lnTo>
                  <a:lnTo>
                    <a:pt x="534923" y="348996"/>
                  </a:lnTo>
                  <a:lnTo>
                    <a:pt x="544067" y="338327"/>
                  </a:lnTo>
                  <a:lnTo>
                    <a:pt x="545591" y="338327"/>
                  </a:lnTo>
                  <a:lnTo>
                    <a:pt x="553211" y="330708"/>
                  </a:lnTo>
                  <a:lnTo>
                    <a:pt x="573023" y="313943"/>
                  </a:lnTo>
                  <a:lnTo>
                    <a:pt x="595883" y="298703"/>
                  </a:lnTo>
                  <a:lnTo>
                    <a:pt x="594359" y="298703"/>
                  </a:lnTo>
                  <a:lnTo>
                    <a:pt x="644651" y="272796"/>
                  </a:lnTo>
                  <a:lnTo>
                    <a:pt x="699515" y="256031"/>
                  </a:lnTo>
                  <a:lnTo>
                    <a:pt x="743711" y="246887"/>
                  </a:lnTo>
                  <a:lnTo>
                    <a:pt x="758951" y="246887"/>
                  </a:lnTo>
                  <a:lnTo>
                    <a:pt x="775715" y="245363"/>
                  </a:lnTo>
                  <a:lnTo>
                    <a:pt x="804671" y="245363"/>
                  </a:lnTo>
                  <a:lnTo>
                    <a:pt x="804870" y="240791"/>
                  </a:lnTo>
                  <a:lnTo>
                    <a:pt x="797051" y="240791"/>
                  </a:lnTo>
                  <a:lnTo>
                    <a:pt x="797188" y="237743"/>
                  </a:lnTo>
                  <a:close/>
                </a:path>
                <a:path w="815339" h="721360">
                  <a:moveTo>
                    <a:pt x="644181" y="475488"/>
                  </a:moveTo>
                  <a:lnTo>
                    <a:pt x="632459" y="475488"/>
                  </a:lnTo>
                  <a:lnTo>
                    <a:pt x="635507" y="481584"/>
                  </a:lnTo>
                  <a:lnTo>
                    <a:pt x="636204" y="481584"/>
                  </a:lnTo>
                  <a:lnTo>
                    <a:pt x="644181" y="475488"/>
                  </a:lnTo>
                  <a:close/>
                </a:path>
                <a:path w="815339" h="721360">
                  <a:moveTo>
                    <a:pt x="815339" y="0"/>
                  </a:moveTo>
                  <a:lnTo>
                    <a:pt x="758951" y="0"/>
                  </a:lnTo>
                  <a:lnTo>
                    <a:pt x="726947" y="1524"/>
                  </a:lnTo>
                  <a:lnTo>
                    <a:pt x="664463" y="9143"/>
                  </a:lnTo>
                  <a:lnTo>
                    <a:pt x="605027" y="21336"/>
                  </a:lnTo>
                  <a:lnTo>
                    <a:pt x="547115" y="36575"/>
                  </a:lnTo>
                  <a:lnTo>
                    <a:pt x="492251" y="57912"/>
                  </a:lnTo>
                  <a:lnTo>
                    <a:pt x="440435" y="80772"/>
                  </a:lnTo>
                  <a:lnTo>
                    <a:pt x="393191" y="108203"/>
                  </a:lnTo>
                  <a:lnTo>
                    <a:pt x="347471" y="140208"/>
                  </a:lnTo>
                  <a:lnTo>
                    <a:pt x="307847" y="173736"/>
                  </a:lnTo>
                  <a:lnTo>
                    <a:pt x="271271" y="210312"/>
                  </a:lnTo>
                  <a:lnTo>
                    <a:pt x="239267" y="249936"/>
                  </a:lnTo>
                  <a:lnTo>
                    <a:pt x="213359" y="291084"/>
                  </a:lnTo>
                  <a:lnTo>
                    <a:pt x="202691" y="313943"/>
                  </a:lnTo>
                  <a:lnTo>
                    <a:pt x="192023" y="335279"/>
                  </a:lnTo>
                  <a:lnTo>
                    <a:pt x="176783" y="381000"/>
                  </a:lnTo>
                  <a:lnTo>
                    <a:pt x="170687" y="405384"/>
                  </a:lnTo>
                  <a:lnTo>
                    <a:pt x="164591" y="454151"/>
                  </a:lnTo>
                  <a:lnTo>
                    <a:pt x="164591" y="478536"/>
                  </a:lnTo>
                  <a:lnTo>
                    <a:pt x="167639" y="473963"/>
                  </a:lnTo>
                  <a:lnTo>
                    <a:pt x="172211" y="473963"/>
                  </a:lnTo>
                  <a:lnTo>
                    <a:pt x="172211" y="454151"/>
                  </a:lnTo>
                  <a:lnTo>
                    <a:pt x="175259" y="429767"/>
                  </a:lnTo>
                  <a:lnTo>
                    <a:pt x="190500" y="361188"/>
                  </a:lnTo>
                  <a:lnTo>
                    <a:pt x="208787" y="316991"/>
                  </a:lnTo>
                  <a:lnTo>
                    <a:pt x="220979" y="295655"/>
                  </a:lnTo>
                  <a:lnTo>
                    <a:pt x="219455" y="295655"/>
                  </a:lnTo>
                  <a:lnTo>
                    <a:pt x="260603" y="234696"/>
                  </a:lnTo>
                  <a:lnTo>
                    <a:pt x="294131" y="196596"/>
                  </a:lnTo>
                  <a:lnTo>
                    <a:pt x="332231" y="161543"/>
                  </a:lnTo>
                  <a:lnTo>
                    <a:pt x="353567" y="146303"/>
                  </a:lnTo>
                  <a:lnTo>
                    <a:pt x="352043" y="146303"/>
                  </a:lnTo>
                  <a:lnTo>
                    <a:pt x="396239" y="115824"/>
                  </a:lnTo>
                  <a:lnTo>
                    <a:pt x="469391" y="76200"/>
                  </a:lnTo>
                  <a:lnTo>
                    <a:pt x="522731" y="53339"/>
                  </a:lnTo>
                  <a:lnTo>
                    <a:pt x="526650" y="53339"/>
                  </a:lnTo>
                  <a:lnTo>
                    <a:pt x="550163" y="44196"/>
                  </a:lnTo>
                  <a:lnTo>
                    <a:pt x="606551" y="28955"/>
                  </a:lnTo>
                  <a:lnTo>
                    <a:pt x="665988" y="16763"/>
                  </a:lnTo>
                  <a:lnTo>
                    <a:pt x="728471" y="10667"/>
                  </a:lnTo>
                  <a:lnTo>
                    <a:pt x="726947" y="10667"/>
                  </a:lnTo>
                  <a:lnTo>
                    <a:pt x="758951" y="7619"/>
                  </a:lnTo>
                  <a:lnTo>
                    <a:pt x="807514" y="7619"/>
                  </a:lnTo>
                  <a:lnTo>
                    <a:pt x="807719" y="3048"/>
                  </a:lnTo>
                  <a:lnTo>
                    <a:pt x="815207" y="3048"/>
                  </a:lnTo>
                  <a:lnTo>
                    <a:pt x="815339" y="0"/>
                  </a:lnTo>
                  <a:close/>
                </a:path>
                <a:path w="815339" h="721360">
                  <a:moveTo>
                    <a:pt x="172211" y="473963"/>
                  </a:moveTo>
                  <a:lnTo>
                    <a:pt x="167639" y="473963"/>
                  </a:lnTo>
                  <a:lnTo>
                    <a:pt x="164591" y="478536"/>
                  </a:lnTo>
                  <a:lnTo>
                    <a:pt x="172211" y="478536"/>
                  </a:lnTo>
                  <a:lnTo>
                    <a:pt x="172211" y="473963"/>
                  </a:lnTo>
                  <a:close/>
                </a:path>
                <a:path w="815339" h="721360">
                  <a:moveTo>
                    <a:pt x="483107" y="473963"/>
                  </a:moveTo>
                  <a:lnTo>
                    <a:pt x="480059" y="473963"/>
                  </a:lnTo>
                  <a:lnTo>
                    <a:pt x="483107" y="478536"/>
                  </a:lnTo>
                  <a:lnTo>
                    <a:pt x="483107" y="473963"/>
                  </a:lnTo>
                  <a:close/>
                </a:path>
                <a:path w="815339" h="721360">
                  <a:moveTo>
                    <a:pt x="646176" y="473963"/>
                  </a:moveTo>
                  <a:lnTo>
                    <a:pt x="483107" y="473963"/>
                  </a:lnTo>
                  <a:lnTo>
                    <a:pt x="483107" y="478536"/>
                  </a:lnTo>
                  <a:lnTo>
                    <a:pt x="628474" y="478536"/>
                  </a:lnTo>
                  <a:lnTo>
                    <a:pt x="632459" y="475488"/>
                  </a:lnTo>
                  <a:lnTo>
                    <a:pt x="644181" y="475488"/>
                  </a:lnTo>
                  <a:lnTo>
                    <a:pt x="646176" y="473963"/>
                  </a:lnTo>
                  <a:close/>
                </a:path>
                <a:path w="815339" h="721360">
                  <a:moveTo>
                    <a:pt x="497395" y="408431"/>
                  </a:moveTo>
                  <a:lnTo>
                    <a:pt x="496823" y="408431"/>
                  </a:lnTo>
                  <a:lnTo>
                    <a:pt x="496823" y="409955"/>
                  </a:lnTo>
                  <a:lnTo>
                    <a:pt x="497395" y="408431"/>
                  </a:lnTo>
                  <a:close/>
                </a:path>
                <a:path w="815339" h="721360">
                  <a:moveTo>
                    <a:pt x="502157" y="397763"/>
                  </a:moveTo>
                  <a:lnTo>
                    <a:pt x="501395" y="397763"/>
                  </a:lnTo>
                  <a:lnTo>
                    <a:pt x="501395" y="399288"/>
                  </a:lnTo>
                  <a:lnTo>
                    <a:pt x="502157" y="397763"/>
                  </a:lnTo>
                  <a:close/>
                </a:path>
                <a:path w="815339" h="721360">
                  <a:moveTo>
                    <a:pt x="508362" y="387096"/>
                  </a:moveTo>
                  <a:lnTo>
                    <a:pt x="507491" y="387096"/>
                  </a:lnTo>
                  <a:lnTo>
                    <a:pt x="507491" y="388619"/>
                  </a:lnTo>
                  <a:lnTo>
                    <a:pt x="508362" y="387096"/>
                  </a:lnTo>
                  <a:close/>
                </a:path>
                <a:path w="815339" h="721360">
                  <a:moveTo>
                    <a:pt x="536447" y="347472"/>
                  </a:moveTo>
                  <a:lnTo>
                    <a:pt x="534923" y="348996"/>
                  </a:lnTo>
                  <a:lnTo>
                    <a:pt x="535141" y="348996"/>
                  </a:lnTo>
                  <a:lnTo>
                    <a:pt x="536447" y="347472"/>
                  </a:lnTo>
                  <a:close/>
                </a:path>
                <a:path w="815339" h="721360">
                  <a:moveTo>
                    <a:pt x="545591" y="338327"/>
                  </a:moveTo>
                  <a:lnTo>
                    <a:pt x="544067" y="338327"/>
                  </a:lnTo>
                  <a:lnTo>
                    <a:pt x="544067" y="339851"/>
                  </a:lnTo>
                  <a:lnTo>
                    <a:pt x="545591" y="338327"/>
                  </a:lnTo>
                  <a:close/>
                </a:path>
                <a:path w="815339" h="721360">
                  <a:moveTo>
                    <a:pt x="807719" y="3048"/>
                  </a:moveTo>
                  <a:lnTo>
                    <a:pt x="797051" y="240791"/>
                  </a:lnTo>
                  <a:lnTo>
                    <a:pt x="801623" y="237743"/>
                  </a:lnTo>
                  <a:lnTo>
                    <a:pt x="805003" y="237743"/>
                  </a:lnTo>
                  <a:lnTo>
                    <a:pt x="815008" y="7619"/>
                  </a:lnTo>
                  <a:lnTo>
                    <a:pt x="810767" y="7619"/>
                  </a:lnTo>
                  <a:lnTo>
                    <a:pt x="807719" y="3048"/>
                  </a:lnTo>
                  <a:close/>
                </a:path>
                <a:path w="815339" h="721360">
                  <a:moveTo>
                    <a:pt x="805003" y="237743"/>
                  </a:moveTo>
                  <a:lnTo>
                    <a:pt x="801623" y="237743"/>
                  </a:lnTo>
                  <a:lnTo>
                    <a:pt x="797051" y="240791"/>
                  </a:lnTo>
                  <a:lnTo>
                    <a:pt x="804870" y="240791"/>
                  </a:lnTo>
                  <a:lnTo>
                    <a:pt x="805003" y="237743"/>
                  </a:lnTo>
                  <a:close/>
                </a:path>
                <a:path w="815339" h="721360">
                  <a:moveTo>
                    <a:pt x="526650" y="53339"/>
                  </a:moveTo>
                  <a:lnTo>
                    <a:pt x="522731" y="53339"/>
                  </a:lnTo>
                  <a:lnTo>
                    <a:pt x="522731" y="54863"/>
                  </a:lnTo>
                  <a:lnTo>
                    <a:pt x="526650" y="53339"/>
                  </a:lnTo>
                  <a:close/>
                </a:path>
                <a:path w="815339" h="721360">
                  <a:moveTo>
                    <a:pt x="815207" y="3048"/>
                  </a:moveTo>
                  <a:lnTo>
                    <a:pt x="807719" y="3048"/>
                  </a:lnTo>
                  <a:lnTo>
                    <a:pt x="810767" y="7619"/>
                  </a:lnTo>
                  <a:lnTo>
                    <a:pt x="815008" y="7619"/>
                  </a:lnTo>
                  <a:lnTo>
                    <a:pt x="815207" y="3048"/>
                  </a:lnTo>
                  <a:close/>
                </a:path>
              </a:pathLst>
            </a:custGeom>
            <a:solidFill>
              <a:srgbClr val="7E9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5856732" y="2993135"/>
            <a:ext cx="757555" cy="721360"/>
            <a:chOff x="5856732" y="2993135"/>
            <a:chExt cx="757555" cy="721360"/>
          </a:xfrm>
        </p:grpSpPr>
        <p:sp>
          <p:nvSpPr>
            <p:cNvPr id="10" name="object 10"/>
            <p:cNvSpPr/>
            <p:nvPr/>
          </p:nvSpPr>
          <p:spPr>
            <a:xfrm>
              <a:off x="5859780" y="2996183"/>
              <a:ext cx="744220" cy="713740"/>
            </a:xfrm>
            <a:custGeom>
              <a:avLst/>
              <a:gdLst/>
              <a:ahLst/>
              <a:cxnLst/>
              <a:rect l="l" t="t" r="r" b="b"/>
              <a:pathLst>
                <a:path w="744220" h="713739">
                  <a:moveTo>
                    <a:pt x="743712" y="475488"/>
                  </a:moveTo>
                  <a:lnTo>
                    <a:pt x="149352" y="475488"/>
                  </a:lnTo>
                  <a:lnTo>
                    <a:pt x="446532" y="713231"/>
                  </a:lnTo>
                  <a:lnTo>
                    <a:pt x="743712" y="475488"/>
                  </a:lnTo>
                  <a:close/>
                </a:path>
                <a:path w="744220" h="713739">
                  <a:moveTo>
                    <a:pt x="1524" y="0"/>
                  </a:moveTo>
                  <a:lnTo>
                    <a:pt x="0" y="0"/>
                  </a:lnTo>
                  <a:lnTo>
                    <a:pt x="0" y="237743"/>
                  </a:lnTo>
                  <a:lnTo>
                    <a:pt x="1524" y="237743"/>
                  </a:lnTo>
                  <a:lnTo>
                    <a:pt x="54663" y="241582"/>
                  </a:lnTo>
                  <a:lnTo>
                    <a:pt x="104792" y="252645"/>
                  </a:lnTo>
                  <a:lnTo>
                    <a:pt x="151045" y="270255"/>
                  </a:lnTo>
                  <a:lnTo>
                    <a:pt x="192557" y="293736"/>
                  </a:lnTo>
                  <a:lnTo>
                    <a:pt x="228462" y="322410"/>
                  </a:lnTo>
                  <a:lnTo>
                    <a:pt x="257894" y="355600"/>
                  </a:lnTo>
                  <a:lnTo>
                    <a:pt x="279989" y="392627"/>
                  </a:lnTo>
                  <a:lnTo>
                    <a:pt x="293881" y="432815"/>
                  </a:lnTo>
                  <a:lnTo>
                    <a:pt x="298704" y="475488"/>
                  </a:lnTo>
                  <a:lnTo>
                    <a:pt x="594360" y="475488"/>
                  </a:lnTo>
                  <a:lnTo>
                    <a:pt x="591939" y="432279"/>
                  </a:lnTo>
                  <a:lnTo>
                    <a:pt x="584816" y="390143"/>
                  </a:lnTo>
                  <a:lnTo>
                    <a:pt x="573200" y="349249"/>
                  </a:lnTo>
                  <a:lnTo>
                    <a:pt x="557298" y="309767"/>
                  </a:lnTo>
                  <a:lnTo>
                    <a:pt x="537321" y="271864"/>
                  </a:lnTo>
                  <a:lnTo>
                    <a:pt x="513475" y="235711"/>
                  </a:lnTo>
                  <a:lnTo>
                    <a:pt x="485969" y="201478"/>
                  </a:lnTo>
                  <a:lnTo>
                    <a:pt x="455013" y="169333"/>
                  </a:lnTo>
                  <a:lnTo>
                    <a:pt x="420814" y="139445"/>
                  </a:lnTo>
                  <a:lnTo>
                    <a:pt x="383581" y="111985"/>
                  </a:lnTo>
                  <a:lnTo>
                    <a:pt x="343523" y="87121"/>
                  </a:lnTo>
                  <a:lnTo>
                    <a:pt x="300848" y="65023"/>
                  </a:lnTo>
                  <a:lnTo>
                    <a:pt x="255765" y="45861"/>
                  </a:lnTo>
                  <a:lnTo>
                    <a:pt x="208482" y="29802"/>
                  </a:lnTo>
                  <a:lnTo>
                    <a:pt x="159208" y="17017"/>
                  </a:lnTo>
                  <a:lnTo>
                    <a:pt x="108151" y="7676"/>
                  </a:lnTo>
                  <a:lnTo>
                    <a:pt x="55520" y="1947"/>
                  </a:lnTo>
                  <a:lnTo>
                    <a:pt x="1524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856732" y="2993135"/>
              <a:ext cx="757555" cy="721360"/>
            </a:xfrm>
            <a:custGeom>
              <a:avLst/>
              <a:gdLst/>
              <a:ahLst/>
              <a:cxnLst/>
              <a:rect l="l" t="t" r="r" b="b"/>
              <a:pathLst>
                <a:path w="757554" h="721360">
                  <a:moveTo>
                    <a:pt x="297179" y="473963"/>
                  </a:moveTo>
                  <a:lnTo>
                    <a:pt x="141731" y="473963"/>
                  </a:lnTo>
                  <a:lnTo>
                    <a:pt x="449579" y="720851"/>
                  </a:lnTo>
                  <a:lnTo>
                    <a:pt x="459081" y="713231"/>
                  </a:lnTo>
                  <a:lnTo>
                    <a:pt x="446531" y="713231"/>
                  </a:lnTo>
                  <a:lnTo>
                    <a:pt x="449579" y="710793"/>
                  </a:lnTo>
                  <a:lnTo>
                    <a:pt x="163067" y="481584"/>
                  </a:lnTo>
                  <a:lnTo>
                    <a:pt x="152400" y="481584"/>
                  </a:lnTo>
                  <a:lnTo>
                    <a:pt x="155447" y="475488"/>
                  </a:lnTo>
                  <a:lnTo>
                    <a:pt x="297179" y="475488"/>
                  </a:lnTo>
                  <a:lnTo>
                    <a:pt x="297179" y="473963"/>
                  </a:lnTo>
                  <a:close/>
                </a:path>
                <a:path w="757554" h="721360">
                  <a:moveTo>
                    <a:pt x="449579" y="710793"/>
                  </a:moveTo>
                  <a:lnTo>
                    <a:pt x="446531" y="713231"/>
                  </a:lnTo>
                  <a:lnTo>
                    <a:pt x="452627" y="713231"/>
                  </a:lnTo>
                  <a:lnTo>
                    <a:pt x="449579" y="710793"/>
                  </a:lnTo>
                  <a:close/>
                </a:path>
                <a:path w="757554" h="721360">
                  <a:moveTo>
                    <a:pt x="743712" y="475488"/>
                  </a:moveTo>
                  <a:lnTo>
                    <a:pt x="449579" y="710793"/>
                  </a:lnTo>
                  <a:lnTo>
                    <a:pt x="452627" y="713231"/>
                  </a:lnTo>
                  <a:lnTo>
                    <a:pt x="459081" y="713231"/>
                  </a:lnTo>
                  <a:lnTo>
                    <a:pt x="747926" y="481584"/>
                  </a:lnTo>
                  <a:lnTo>
                    <a:pt x="746760" y="481584"/>
                  </a:lnTo>
                  <a:lnTo>
                    <a:pt x="743712" y="475488"/>
                  </a:lnTo>
                  <a:close/>
                </a:path>
                <a:path w="757554" h="721360">
                  <a:moveTo>
                    <a:pt x="155447" y="475488"/>
                  </a:moveTo>
                  <a:lnTo>
                    <a:pt x="152400" y="481584"/>
                  </a:lnTo>
                  <a:lnTo>
                    <a:pt x="163067" y="481584"/>
                  </a:lnTo>
                  <a:lnTo>
                    <a:pt x="155447" y="475488"/>
                  </a:lnTo>
                  <a:close/>
                </a:path>
                <a:path w="757554" h="721360">
                  <a:moveTo>
                    <a:pt x="297179" y="475488"/>
                  </a:moveTo>
                  <a:lnTo>
                    <a:pt x="155447" y="475488"/>
                  </a:lnTo>
                  <a:lnTo>
                    <a:pt x="163067" y="481584"/>
                  </a:lnTo>
                  <a:lnTo>
                    <a:pt x="304800" y="481584"/>
                  </a:lnTo>
                  <a:lnTo>
                    <a:pt x="304800" y="478536"/>
                  </a:lnTo>
                  <a:lnTo>
                    <a:pt x="297179" y="478536"/>
                  </a:lnTo>
                  <a:lnTo>
                    <a:pt x="297179" y="475488"/>
                  </a:lnTo>
                  <a:close/>
                </a:path>
                <a:path w="757554" h="721360">
                  <a:moveTo>
                    <a:pt x="278456" y="53339"/>
                  </a:moveTo>
                  <a:lnTo>
                    <a:pt x="260603" y="53339"/>
                  </a:lnTo>
                  <a:lnTo>
                    <a:pt x="286512" y="64008"/>
                  </a:lnTo>
                  <a:lnTo>
                    <a:pt x="284988" y="64008"/>
                  </a:lnTo>
                  <a:lnTo>
                    <a:pt x="310895" y="76200"/>
                  </a:lnTo>
                  <a:lnTo>
                    <a:pt x="333755" y="88391"/>
                  </a:lnTo>
                  <a:lnTo>
                    <a:pt x="358139" y="100584"/>
                  </a:lnTo>
                  <a:lnTo>
                    <a:pt x="379475" y="115824"/>
                  </a:lnTo>
                  <a:lnTo>
                    <a:pt x="400812" y="129539"/>
                  </a:lnTo>
                  <a:lnTo>
                    <a:pt x="422147" y="146303"/>
                  </a:lnTo>
                  <a:lnTo>
                    <a:pt x="477012" y="196596"/>
                  </a:lnTo>
                  <a:lnTo>
                    <a:pt x="509015" y="234696"/>
                  </a:lnTo>
                  <a:lnTo>
                    <a:pt x="536447" y="274319"/>
                  </a:lnTo>
                  <a:lnTo>
                    <a:pt x="559307" y="316991"/>
                  </a:lnTo>
                  <a:lnTo>
                    <a:pt x="557783" y="316991"/>
                  </a:lnTo>
                  <a:lnTo>
                    <a:pt x="568451" y="338327"/>
                  </a:lnTo>
                  <a:lnTo>
                    <a:pt x="576071" y="361188"/>
                  </a:lnTo>
                  <a:lnTo>
                    <a:pt x="588263" y="406908"/>
                  </a:lnTo>
                  <a:lnTo>
                    <a:pt x="586739" y="406908"/>
                  </a:lnTo>
                  <a:lnTo>
                    <a:pt x="591312" y="429767"/>
                  </a:lnTo>
                  <a:lnTo>
                    <a:pt x="594359" y="478536"/>
                  </a:lnTo>
                  <a:lnTo>
                    <a:pt x="594359" y="481584"/>
                  </a:lnTo>
                  <a:lnTo>
                    <a:pt x="736091" y="481584"/>
                  </a:lnTo>
                  <a:lnTo>
                    <a:pt x="739902" y="478536"/>
                  </a:lnTo>
                  <a:lnTo>
                    <a:pt x="601979" y="478536"/>
                  </a:lnTo>
                  <a:lnTo>
                    <a:pt x="598931" y="473963"/>
                  </a:lnTo>
                  <a:lnTo>
                    <a:pt x="601979" y="473963"/>
                  </a:lnTo>
                  <a:lnTo>
                    <a:pt x="601979" y="454151"/>
                  </a:lnTo>
                  <a:lnTo>
                    <a:pt x="595883" y="405384"/>
                  </a:lnTo>
                  <a:lnTo>
                    <a:pt x="583691" y="358139"/>
                  </a:lnTo>
                  <a:lnTo>
                    <a:pt x="565403" y="313943"/>
                  </a:lnTo>
                  <a:lnTo>
                    <a:pt x="542543" y="269748"/>
                  </a:lnTo>
                  <a:lnTo>
                    <a:pt x="499871" y="210312"/>
                  </a:lnTo>
                  <a:lnTo>
                    <a:pt x="446531" y="155448"/>
                  </a:lnTo>
                  <a:lnTo>
                    <a:pt x="426719" y="140208"/>
                  </a:lnTo>
                  <a:lnTo>
                    <a:pt x="405383" y="123443"/>
                  </a:lnTo>
                  <a:lnTo>
                    <a:pt x="384047" y="108203"/>
                  </a:lnTo>
                  <a:lnTo>
                    <a:pt x="338327" y="80772"/>
                  </a:lnTo>
                  <a:lnTo>
                    <a:pt x="313943" y="68579"/>
                  </a:lnTo>
                  <a:lnTo>
                    <a:pt x="289559" y="57912"/>
                  </a:lnTo>
                  <a:lnTo>
                    <a:pt x="278456" y="53339"/>
                  </a:lnTo>
                  <a:close/>
                </a:path>
                <a:path w="757554" h="721360">
                  <a:moveTo>
                    <a:pt x="755527" y="475488"/>
                  </a:moveTo>
                  <a:lnTo>
                    <a:pt x="743712" y="475488"/>
                  </a:lnTo>
                  <a:lnTo>
                    <a:pt x="746760" y="481584"/>
                  </a:lnTo>
                  <a:lnTo>
                    <a:pt x="747926" y="481584"/>
                  </a:lnTo>
                  <a:lnTo>
                    <a:pt x="755527" y="475488"/>
                  </a:lnTo>
                  <a:close/>
                </a:path>
                <a:path w="757554" h="721360">
                  <a:moveTo>
                    <a:pt x="283463" y="408431"/>
                  </a:moveTo>
                  <a:lnTo>
                    <a:pt x="295655" y="454151"/>
                  </a:lnTo>
                  <a:lnTo>
                    <a:pt x="297179" y="466343"/>
                  </a:lnTo>
                  <a:lnTo>
                    <a:pt x="297179" y="478536"/>
                  </a:lnTo>
                  <a:lnTo>
                    <a:pt x="301751" y="473963"/>
                  </a:lnTo>
                  <a:lnTo>
                    <a:pt x="304800" y="473963"/>
                  </a:lnTo>
                  <a:lnTo>
                    <a:pt x="304800" y="466343"/>
                  </a:lnTo>
                  <a:lnTo>
                    <a:pt x="301751" y="441960"/>
                  </a:lnTo>
                  <a:lnTo>
                    <a:pt x="295655" y="417575"/>
                  </a:lnTo>
                  <a:lnTo>
                    <a:pt x="292390" y="409955"/>
                  </a:lnTo>
                  <a:lnTo>
                    <a:pt x="284988" y="409955"/>
                  </a:lnTo>
                  <a:lnTo>
                    <a:pt x="283463" y="408431"/>
                  </a:lnTo>
                  <a:close/>
                </a:path>
                <a:path w="757554" h="721360">
                  <a:moveTo>
                    <a:pt x="304800" y="473963"/>
                  </a:moveTo>
                  <a:lnTo>
                    <a:pt x="301751" y="473963"/>
                  </a:lnTo>
                  <a:lnTo>
                    <a:pt x="297179" y="478536"/>
                  </a:lnTo>
                  <a:lnTo>
                    <a:pt x="304800" y="478536"/>
                  </a:lnTo>
                  <a:lnTo>
                    <a:pt x="304800" y="473963"/>
                  </a:lnTo>
                  <a:close/>
                </a:path>
                <a:path w="757554" h="721360">
                  <a:moveTo>
                    <a:pt x="601979" y="473963"/>
                  </a:moveTo>
                  <a:lnTo>
                    <a:pt x="598931" y="473963"/>
                  </a:lnTo>
                  <a:lnTo>
                    <a:pt x="601979" y="478536"/>
                  </a:lnTo>
                  <a:lnTo>
                    <a:pt x="601979" y="473963"/>
                  </a:lnTo>
                  <a:close/>
                </a:path>
                <a:path w="757554" h="721360">
                  <a:moveTo>
                    <a:pt x="757427" y="473963"/>
                  </a:moveTo>
                  <a:lnTo>
                    <a:pt x="601979" y="473963"/>
                  </a:lnTo>
                  <a:lnTo>
                    <a:pt x="601979" y="478536"/>
                  </a:lnTo>
                  <a:lnTo>
                    <a:pt x="739902" y="478536"/>
                  </a:lnTo>
                  <a:lnTo>
                    <a:pt x="743712" y="475488"/>
                  </a:lnTo>
                  <a:lnTo>
                    <a:pt x="755527" y="475488"/>
                  </a:lnTo>
                  <a:lnTo>
                    <a:pt x="757427" y="473963"/>
                  </a:lnTo>
                  <a:close/>
                </a:path>
                <a:path w="757554" h="721360">
                  <a:moveTo>
                    <a:pt x="283246" y="387096"/>
                  </a:moveTo>
                  <a:lnTo>
                    <a:pt x="274319" y="387096"/>
                  </a:lnTo>
                  <a:lnTo>
                    <a:pt x="280415" y="397763"/>
                  </a:lnTo>
                  <a:lnTo>
                    <a:pt x="278891" y="397763"/>
                  </a:lnTo>
                  <a:lnTo>
                    <a:pt x="284988" y="409955"/>
                  </a:lnTo>
                  <a:lnTo>
                    <a:pt x="292390" y="409955"/>
                  </a:lnTo>
                  <a:lnTo>
                    <a:pt x="291083" y="406908"/>
                  </a:lnTo>
                  <a:lnTo>
                    <a:pt x="286512" y="394715"/>
                  </a:lnTo>
                  <a:lnTo>
                    <a:pt x="283246" y="387096"/>
                  </a:lnTo>
                  <a:close/>
                </a:path>
                <a:path w="757554" h="721360">
                  <a:moveTo>
                    <a:pt x="256902" y="347472"/>
                  </a:moveTo>
                  <a:lnTo>
                    <a:pt x="246887" y="347472"/>
                  </a:lnTo>
                  <a:lnTo>
                    <a:pt x="254507" y="358139"/>
                  </a:lnTo>
                  <a:lnTo>
                    <a:pt x="262127" y="367284"/>
                  </a:lnTo>
                  <a:lnTo>
                    <a:pt x="274319" y="388619"/>
                  </a:lnTo>
                  <a:lnTo>
                    <a:pt x="274319" y="387096"/>
                  </a:lnTo>
                  <a:lnTo>
                    <a:pt x="283246" y="387096"/>
                  </a:lnTo>
                  <a:lnTo>
                    <a:pt x="281939" y="384048"/>
                  </a:lnTo>
                  <a:lnTo>
                    <a:pt x="275843" y="373379"/>
                  </a:lnTo>
                  <a:lnTo>
                    <a:pt x="268223" y="362712"/>
                  </a:lnTo>
                  <a:lnTo>
                    <a:pt x="262127" y="353567"/>
                  </a:lnTo>
                  <a:lnTo>
                    <a:pt x="256902" y="347472"/>
                  </a:lnTo>
                  <a:close/>
                </a:path>
                <a:path w="757554" h="721360">
                  <a:moveTo>
                    <a:pt x="35051" y="0"/>
                  </a:moveTo>
                  <a:lnTo>
                    <a:pt x="0" y="0"/>
                  </a:lnTo>
                  <a:lnTo>
                    <a:pt x="0" y="245363"/>
                  </a:lnTo>
                  <a:lnTo>
                    <a:pt x="19812" y="245363"/>
                  </a:lnTo>
                  <a:lnTo>
                    <a:pt x="35051" y="246887"/>
                  </a:lnTo>
                  <a:lnTo>
                    <a:pt x="48767" y="246887"/>
                  </a:lnTo>
                  <a:lnTo>
                    <a:pt x="64007" y="249936"/>
                  </a:lnTo>
                  <a:lnTo>
                    <a:pt x="62483" y="249936"/>
                  </a:lnTo>
                  <a:lnTo>
                    <a:pt x="91439" y="256031"/>
                  </a:lnTo>
                  <a:lnTo>
                    <a:pt x="118871" y="263651"/>
                  </a:lnTo>
                  <a:lnTo>
                    <a:pt x="144779" y="272796"/>
                  </a:lnTo>
                  <a:lnTo>
                    <a:pt x="169163" y="284988"/>
                  </a:lnTo>
                  <a:lnTo>
                    <a:pt x="167639" y="284988"/>
                  </a:lnTo>
                  <a:lnTo>
                    <a:pt x="190500" y="298703"/>
                  </a:lnTo>
                  <a:lnTo>
                    <a:pt x="211835" y="313943"/>
                  </a:lnTo>
                  <a:lnTo>
                    <a:pt x="230123" y="330708"/>
                  </a:lnTo>
                  <a:lnTo>
                    <a:pt x="246887" y="348996"/>
                  </a:lnTo>
                  <a:lnTo>
                    <a:pt x="246887" y="347472"/>
                  </a:lnTo>
                  <a:lnTo>
                    <a:pt x="256902" y="347472"/>
                  </a:lnTo>
                  <a:lnTo>
                    <a:pt x="252983" y="342900"/>
                  </a:lnTo>
                  <a:lnTo>
                    <a:pt x="216407" y="307848"/>
                  </a:lnTo>
                  <a:lnTo>
                    <a:pt x="172212" y="277367"/>
                  </a:lnTo>
                  <a:lnTo>
                    <a:pt x="120395" y="256031"/>
                  </a:lnTo>
                  <a:lnTo>
                    <a:pt x="64007" y="242315"/>
                  </a:lnTo>
                  <a:lnTo>
                    <a:pt x="57149" y="240791"/>
                  </a:lnTo>
                  <a:lnTo>
                    <a:pt x="7619" y="240791"/>
                  </a:lnTo>
                  <a:lnTo>
                    <a:pt x="4571" y="237743"/>
                  </a:lnTo>
                  <a:lnTo>
                    <a:pt x="7619" y="237743"/>
                  </a:lnTo>
                  <a:lnTo>
                    <a:pt x="7619" y="7619"/>
                  </a:lnTo>
                  <a:lnTo>
                    <a:pt x="3047" y="7619"/>
                  </a:lnTo>
                  <a:lnTo>
                    <a:pt x="7619" y="3048"/>
                  </a:lnTo>
                  <a:lnTo>
                    <a:pt x="80010" y="3048"/>
                  </a:lnTo>
                  <a:lnTo>
                    <a:pt x="65531" y="1524"/>
                  </a:lnTo>
                  <a:lnTo>
                    <a:pt x="35051" y="0"/>
                  </a:lnTo>
                  <a:close/>
                </a:path>
                <a:path w="757554" h="721360">
                  <a:moveTo>
                    <a:pt x="7619" y="237743"/>
                  </a:moveTo>
                  <a:lnTo>
                    <a:pt x="4571" y="237743"/>
                  </a:lnTo>
                  <a:lnTo>
                    <a:pt x="7619" y="240791"/>
                  </a:lnTo>
                  <a:lnTo>
                    <a:pt x="7619" y="237743"/>
                  </a:lnTo>
                  <a:close/>
                </a:path>
                <a:path w="757554" h="721360">
                  <a:moveTo>
                    <a:pt x="35051" y="237743"/>
                  </a:moveTo>
                  <a:lnTo>
                    <a:pt x="7619" y="237743"/>
                  </a:lnTo>
                  <a:lnTo>
                    <a:pt x="7619" y="240791"/>
                  </a:lnTo>
                  <a:lnTo>
                    <a:pt x="57149" y="240791"/>
                  </a:lnTo>
                  <a:lnTo>
                    <a:pt x="50291" y="239267"/>
                  </a:lnTo>
                  <a:lnTo>
                    <a:pt x="35051" y="237743"/>
                  </a:lnTo>
                  <a:close/>
                </a:path>
                <a:path w="757554" h="721360">
                  <a:moveTo>
                    <a:pt x="80010" y="3048"/>
                  </a:moveTo>
                  <a:lnTo>
                    <a:pt x="7619" y="3048"/>
                  </a:lnTo>
                  <a:lnTo>
                    <a:pt x="7619" y="7619"/>
                  </a:lnTo>
                  <a:lnTo>
                    <a:pt x="35051" y="7619"/>
                  </a:lnTo>
                  <a:lnTo>
                    <a:pt x="64007" y="10667"/>
                  </a:lnTo>
                  <a:lnTo>
                    <a:pt x="123443" y="16763"/>
                  </a:lnTo>
                  <a:lnTo>
                    <a:pt x="179831" y="28955"/>
                  </a:lnTo>
                  <a:lnTo>
                    <a:pt x="234695" y="44196"/>
                  </a:lnTo>
                  <a:lnTo>
                    <a:pt x="260603" y="54863"/>
                  </a:lnTo>
                  <a:lnTo>
                    <a:pt x="260603" y="53339"/>
                  </a:lnTo>
                  <a:lnTo>
                    <a:pt x="278456" y="53339"/>
                  </a:lnTo>
                  <a:lnTo>
                    <a:pt x="263651" y="47243"/>
                  </a:lnTo>
                  <a:lnTo>
                    <a:pt x="181355" y="21336"/>
                  </a:lnTo>
                  <a:lnTo>
                    <a:pt x="124967" y="9143"/>
                  </a:lnTo>
                  <a:lnTo>
                    <a:pt x="94487" y="4572"/>
                  </a:lnTo>
                  <a:lnTo>
                    <a:pt x="80010" y="3048"/>
                  </a:lnTo>
                  <a:close/>
                </a:path>
                <a:path w="757554" h="721360">
                  <a:moveTo>
                    <a:pt x="7619" y="3048"/>
                  </a:moveTo>
                  <a:lnTo>
                    <a:pt x="3047" y="7619"/>
                  </a:lnTo>
                  <a:lnTo>
                    <a:pt x="7619" y="7619"/>
                  </a:lnTo>
                  <a:lnTo>
                    <a:pt x="7619" y="3048"/>
                  </a:lnTo>
                  <a:close/>
                </a:path>
              </a:pathLst>
            </a:custGeom>
            <a:solidFill>
              <a:srgbClr val="7E9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696877" y="3846779"/>
            <a:ext cx="1550670" cy="529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5085" algn="ctr">
              <a:lnSpc>
                <a:spcPct val="100000"/>
              </a:lnSpc>
              <a:spcBef>
                <a:spcPts val="105"/>
              </a:spcBef>
            </a:pPr>
            <a:r>
              <a:rPr sz="1650" dirty="0">
                <a:latin typeface="TeXGyreAdventor"/>
                <a:cs typeface="TeXGyreAdventor"/>
              </a:rPr>
              <a:t>funciones</a:t>
            </a:r>
            <a:endParaRPr sz="1650">
              <a:latin typeface="TeXGyreAdventor"/>
              <a:cs typeface="TeXGyreAdventor"/>
            </a:endParaRPr>
          </a:p>
          <a:p>
            <a:pPr algn="ctr">
              <a:lnSpc>
                <a:spcPct val="100000"/>
              </a:lnSpc>
            </a:pPr>
            <a:r>
              <a:rPr sz="1650" b="1" spc="-5" dirty="0">
                <a:latin typeface="TeXGyreAdventor"/>
                <a:cs typeface="TeXGyreAdventor"/>
              </a:rPr>
              <a:t>administrativas</a:t>
            </a:r>
            <a:endParaRPr sz="1650">
              <a:latin typeface="TeXGyreAdventor"/>
              <a:cs typeface="TeXGyreAdventor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175247" y="4475988"/>
            <a:ext cx="428625" cy="485140"/>
            <a:chOff x="6175247" y="4475988"/>
            <a:chExt cx="428625" cy="485140"/>
          </a:xfrm>
        </p:grpSpPr>
        <p:sp>
          <p:nvSpPr>
            <p:cNvPr id="14" name="object 14"/>
            <p:cNvSpPr/>
            <p:nvPr/>
          </p:nvSpPr>
          <p:spPr>
            <a:xfrm>
              <a:off x="6188963" y="4480560"/>
              <a:ext cx="401320" cy="475615"/>
            </a:xfrm>
            <a:custGeom>
              <a:avLst/>
              <a:gdLst/>
              <a:ahLst/>
              <a:cxnLst/>
              <a:rect l="l" t="t" r="r" b="b"/>
              <a:pathLst>
                <a:path w="401320" h="475614">
                  <a:moveTo>
                    <a:pt x="300227" y="0"/>
                  </a:moveTo>
                  <a:lnTo>
                    <a:pt x="100584" y="0"/>
                  </a:lnTo>
                  <a:lnTo>
                    <a:pt x="100584" y="356615"/>
                  </a:lnTo>
                  <a:lnTo>
                    <a:pt x="0" y="356615"/>
                  </a:lnTo>
                  <a:lnTo>
                    <a:pt x="201168" y="475488"/>
                  </a:lnTo>
                  <a:lnTo>
                    <a:pt x="400812" y="356615"/>
                  </a:lnTo>
                  <a:lnTo>
                    <a:pt x="300227" y="356615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175247" y="4475988"/>
              <a:ext cx="428625" cy="485140"/>
            </a:xfrm>
            <a:custGeom>
              <a:avLst/>
              <a:gdLst/>
              <a:ahLst/>
              <a:cxnLst/>
              <a:rect l="l" t="t" r="r" b="b"/>
              <a:pathLst>
                <a:path w="428625" h="485139">
                  <a:moveTo>
                    <a:pt x="15239" y="358139"/>
                  </a:moveTo>
                  <a:lnTo>
                    <a:pt x="13889" y="364890"/>
                  </a:lnTo>
                  <a:lnTo>
                    <a:pt x="214884" y="484631"/>
                  </a:lnTo>
                  <a:lnTo>
                    <a:pt x="227584" y="477012"/>
                  </a:lnTo>
                  <a:lnTo>
                    <a:pt x="211836" y="477012"/>
                  </a:lnTo>
                  <a:lnTo>
                    <a:pt x="214121" y="475661"/>
                  </a:lnTo>
                  <a:lnTo>
                    <a:pt x="15239" y="358139"/>
                  </a:lnTo>
                  <a:close/>
                </a:path>
                <a:path w="428625" h="485139">
                  <a:moveTo>
                    <a:pt x="214122" y="475661"/>
                  </a:moveTo>
                  <a:lnTo>
                    <a:pt x="211836" y="477012"/>
                  </a:lnTo>
                  <a:lnTo>
                    <a:pt x="216407" y="477012"/>
                  </a:lnTo>
                  <a:lnTo>
                    <a:pt x="214122" y="475661"/>
                  </a:lnTo>
                  <a:close/>
                </a:path>
                <a:path w="428625" h="485139">
                  <a:moveTo>
                    <a:pt x="413003" y="358139"/>
                  </a:moveTo>
                  <a:lnTo>
                    <a:pt x="214122" y="475661"/>
                  </a:lnTo>
                  <a:lnTo>
                    <a:pt x="216407" y="477012"/>
                  </a:lnTo>
                  <a:lnTo>
                    <a:pt x="227584" y="477012"/>
                  </a:lnTo>
                  <a:lnTo>
                    <a:pt x="414364" y="364943"/>
                  </a:lnTo>
                  <a:lnTo>
                    <a:pt x="413003" y="358139"/>
                  </a:lnTo>
                  <a:close/>
                </a:path>
                <a:path w="428625" h="485139">
                  <a:moveTo>
                    <a:pt x="13889" y="364890"/>
                  </a:moveTo>
                  <a:lnTo>
                    <a:pt x="13715" y="365760"/>
                  </a:lnTo>
                  <a:lnTo>
                    <a:pt x="15348" y="365760"/>
                  </a:lnTo>
                  <a:lnTo>
                    <a:pt x="13889" y="364890"/>
                  </a:lnTo>
                  <a:close/>
                </a:path>
                <a:path w="428625" h="485139">
                  <a:moveTo>
                    <a:pt x="109727" y="358139"/>
                  </a:moveTo>
                  <a:lnTo>
                    <a:pt x="15239" y="358139"/>
                  </a:lnTo>
                  <a:lnTo>
                    <a:pt x="28135" y="365760"/>
                  </a:lnTo>
                  <a:lnTo>
                    <a:pt x="117348" y="365760"/>
                  </a:lnTo>
                  <a:lnTo>
                    <a:pt x="117348" y="361188"/>
                  </a:lnTo>
                  <a:lnTo>
                    <a:pt x="109727" y="361188"/>
                  </a:lnTo>
                  <a:lnTo>
                    <a:pt x="109727" y="358139"/>
                  </a:lnTo>
                  <a:close/>
                </a:path>
                <a:path w="428625" h="485139">
                  <a:moveTo>
                    <a:pt x="310896" y="4572"/>
                  </a:moveTo>
                  <a:lnTo>
                    <a:pt x="310896" y="365760"/>
                  </a:lnTo>
                  <a:lnTo>
                    <a:pt x="400108" y="365760"/>
                  </a:lnTo>
                  <a:lnTo>
                    <a:pt x="407845" y="361188"/>
                  </a:lnTo>
                  <a:lnTo>
                    <a:pt x="318515" y="361188"/>
                  </a:lnTo>
                  <a:lnTo>
                    <a:pt x="313943" y="356616"/>
                  </a:lnTo>
                  <a:lnTo>
                    <a:pt x="318515" y="356616"/>
                  </a:lnTo>
                  <a:lnTo>
                    <a:pt x="318515" y="9144"/>
                  </a:lnTo>
                  <a:lnTo>
                    <a:pt x="313943" y="9144"/>
                  </a:lnTo>
                  <a:lnTo>
                    <a:pt x="310896" y="4572"/>
                  </a:lnTo>
                  <a:close/>
                </a:path>
                <a:path w="428625" h="485139">
                  <a:moveTo>
                    <a:pt x="414364" y="364943"/>
                  </a:moveTo>
                  <a:lnTo>
                    <a:pt x="413003" y="365760"/>
                  </a:lnTo>
                  <a:lnTo>
                    <a:pt x="414527" y="365760"/>
                  </a:lnTo>
                  <a:lnTo>
                    <a:pt x="414364" y="364943"/>
                  </a:lnTo>
                  <a:close/>
                </a:path>
                <a:path w="428625" h="485139">
                  <a:moveTo>
                    <a:pt x="425704" y="358139"/>
                  </a:moveTo>
                  <a:lnTo>
                    <a:pt x="413003" y="358139"/>
                  </a:lnTo>
                  <a:lnTo>
                    <a:pt x="414364" y="364943"/>
                  </a:lnTo>
                  <a:lnTo>
                    <a:pt x="425704" y="358139"/>
                  </a:lnTo>
                  <a:close/>
                </a:path>
                <a:path w="428625" h="485139">
                  <a:moveTo>
                    <a:pt x="109727" y="356616"/>
                  </a:moveTo>
                  <a:lnTo>
                    <a:pt x="0" y="356616"/>
                  </a:lnTo>
                  <a:lnTo>
                    <a:pt x="13889" y="364890"/>
                  </a:lnTo>
                  <a:lnTo>
                    <a:pt x="15239" y="358139"/>
                  </a:lnTo>
                  <a:lnTo>
                    <a:pt x="109727" y="358139"/>
                  </a:lnTo>
                  <a:lnTo>
                    <a:pt x="109727" y="356616"/>
                  </a:lnTo>
                  <a:close/>
                </a:path>
                <a:path w="428625" h="485139">
                  <a:moveTo>
                    <a:pt x="318515" y="0"/>
                  </a:moveTo>
                  <a:lnTo>
                    <a:pt x="109727" y="0"/>
                  </a:lnTo>
                  <a:lnTo>
                    <a:pt x="109727" y="361188"/>
                  </a:lnTo>
                  <a:lnTo>
                    <a:pt x="114300" y="356616"/>
                  </a:lnTo>
                  <a:lnTo>
                    <a:pt x="117348" y="356616"/>
                  </a:lnTo>
                  <a:lnTo>
                    <a:pt x="117348" y="9144"/>
                  </a:lnTo>
                  <a:lnTo>
                    <a:pt x="114300" y="9144"/>
                  </a:lnTo>
                  <a:lnTo>
                    <a:pt x="117348" y="4572"/>
                  </a:lnTo>
                  <a:lnTo>
                    <a:pt x="318515" y="4572"/>
                  </a:lnTo>
                  <a:lnTo>
                    <a:pt x="318515" y="0"/>
                  </a:lnTo>
                  <a:close/>
                </a:path>
                <a:path w="428625" h="485139">
                  <a:moveTo>
                    <a:pt x="117348" y="356616"/>
                  </a:moveTo>
                  <a:lnTo>
                    <a:pt x="114300" y="356616"/>
                  </a:lnTo>
                  <a:lnTo>
                    <a:pt x="109727" y="361188"/>
                  </a:lnTo>
                  <a:lnTo>
                    <a:pt x="117348" y="361188"/>
                  </a:lnTo>
                  <a:lnTo>
                    <a:pt x="117348" y="356616"/>
                  </a:lnTo>
                  <a:close/>
                </a:path>
                <a:path w="428625" h="485139">
                  <a:moveTo>
                    <a:pt x="318515" y="356616"/>
                  </a:moveTo>
                  <a:lnTo>
                    <a:pt x="313943" y="356616"/>
                  </a:lnTo>
                  <a:lnTo>
                    <a:pt x="318515" y="361188"/>
                  </a:lnTo>
                  <a:lnTo>
                    <a:pt x="318515" y="356616"/>
                  </a:lnTo>
                  <a:close/>
                </a:path>
                <a:path w="428625" h="485139">
                  <a:moveTo>
                    <a:pt x="428244" y="356616"/>
                  </a:moveTo>
                  <a:lnTo>
                    <a:pt x="318515" y="356616"/>
                  </a:lnTo>
                  <a:lnTo>
                    <a:pt x="318515" y="361188"/>
                  </a:lnTo>
                  <a:lnTo>
                    <a:pt x="407845" y="361188"/>
                  </a:lnTo>
                  <a:lnTo>
                    <a:pt x="413003" y="358139"/>
                  </a:lnTo>
                  <a:lnTo>
                    <a:pt x="425704" y="358139"/>
                  </a:lnTo>
                  <a:lnTo>
                    <a:pt x="428244" y="356616"/>
                  </a:lnTo>
                  <a:close/>
                </a:path>
                <a:path w="428625" h="485139">
                  <a:moveTo>
                    <a:pt x="117348" y="4572"/>
                  </a:moveTo>
                  <a:lnTo>
                    <a:pt x="114300" y="9144"/>
                  </a:lnTo>
                  <a:lnTo>
                    <a:pt x="117348" y="9144"/>
                  </a:lnTo>
                  <a:lnTo>
                    <a:pt x="117348" y="4572"/>
                  </a:lnTo>
                  <a:close/>
                </a:path>
                <a:path w="428625" h="485139">
                  <a:moveTo>
                    <a:pt x="310896" y="4572"/>
                  </a:moveTo>
                  <a:lnTo>
                    <a:pt x="117348" y="4572"/>
                  </a:lnTo>
                  <a:lnTo>
                    <a:pt x="117348" y="9144"/>
                  </a:lnTo>
                  <a:lnTo>
                    <a:pt x="310896" y="9144"/>
                  </a:lnTo>
                  <a:lnTo>
                    <a:pt x="310896" y="4572"/>
                  </a:lnTo>
                  <a:close/>
                </a:path>
                <a:path w="428625" h="485139">
                  <a:moveTo>
                    <a:pt x="318515" y="4572"/>
                  </a:moveTo>
                  <a:lnTo>
                    <a:pt x="310896" y="4572"/>
                  </a:lnTo>
                  <a:lnTo>
                    <a:pt x="313943" y="9144"/>
                  </a:lnTo>
                  <a:lnTo>
                    <a:pt x="318515" y="9144"/>
                  </a:lnTo>
                  <a:lnTo>
                    <a:pt x="318515" y="4572"/>
                  </a:lnTo>
                  <a:close/>
                </a:path>
              </a:pathLst>
            </a:custGeom>
            <a:solidFill>
              <a:srgbClr val="7E9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670782" y="3846779"/>
            <a:ext cx="1288415" cy="529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37160">
              <a:lnSpc>
                <a:spcPct val="100000"/>
              </a:lnSpc>
              <a:spcBef>
                <a:spcPts val="105"/>
              </a:spcBef>
            </a:pPr>
            <a:r>
              <a:rPr sz="1650" dirty="0">
                <a:latin typeface="TeXGyreAdventor"/>
                <a:cs typeface="TeXGyreAdventor"/>
              </a:rPr>
              <a:t>funciones  de</a:t>
            </a:r>
            <a:r>
              <a:rPr sz="1650" spc="-65" dirty="0">
                <a:latin typeface="TeXGyreAdventor"/>
                <a:cs typeface="TeXGyreAdventor"/>
              </a:rPr>
              <a:t> </a:t>
            </a:r>
            <a:r>
              <a:rPr sz="1650" b="1" u="heavy" spc="-5" dirty="0">
                <a:solidFill>
                  <a:srgbClr val="7E9CE8"/>
                </a:solidFill>
                <a:uFill>
                  <a:solidFill>
                    <a:srgbClr val="7E9CE8"/>
                  </a:solidFill>
                </a:uFill>
                <a:latin typeface="TeXGyreAdventor"/>
                <a:cs typeface="TeXGyreAdventor"/>
              </a:rPr>
              <a:t>gobierno</a:t>
            </a:r>
            <a:endParaRPr sz="1650" dirty="0">
              <a:latin typeface="TeXGyreAdventor"/>
              <a:cs typeface="TeXGyreAdventor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005071" y="4475988"/>
            <a:ext cx="429895" cy="485140"/>
            <a:chOff x="4005071" y="4475988"/>
            <a:chExt cx="429895" cy="485140"/>
          </a:xfrm>
        </p:grpSpPr>
        <p:sp>
          <p:nvSpPr>
            <p:cNvPr id="18" name="object 18"/>
            <p:cNvSpPr/>
            <p:nvPr/>
          </p:nvSpPr>
          <p:spPr>
            <a:xfrm>
              <a:off x="4020311" y="4480560"/>
              <a:ext cx="401320" cy="475615"/>
            </a:xfrm>
            <a:custGeom>
              <a:avLst/>
              <a:gdLst/>
              <a:ahLst/>
              <a:cxnLst/>
              <a:rect l="l" t="t" r="r" b="b"/>
              <a:pathLst>
                <a:path w="401320" h="475614">
                  <a:moveTo>
                    <a:pt x="300227" y="0"/>
                  </a:moveTo>
                  <a:lnTo>
                    <a:pt x="100584" y="0"/>
                  </a:lnTo>
                  <a:lnTo>
                    <a:pt x="100584" y="356615"/>
                  </a:lnTo>
                  <a:lnTo>
                    <a:pt x="0" y="356615"/>
                  </a:lnTo>
                  <a:lnTo>
                    <a:pt x="199643" y="475488"/>
                  </a:lnTo>
                  <a:lnTo>
                    <a:pt x="400812" y="356615"/>
                  </a:lnTo>
                  <a:lnTo>
                    <a:pt x="300227" y="356615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05071" y="4475988"/>
              <a:ext cx="429895" cy="485140"/>
            </a:xfrm>
            <a:custGeom>
              <a:avLst/>
              <a:gdLst/>
              <a:ahLst/>
              <a:cxnLst/>
              <a:rect l="l" t="t" r="r" b="b"/>
              <a:pathLst>
                <a:path w="429895" h="485139">
                  <a:moveTo>
                    <a:pt x="16763" y="358139"/>
                  </a:moveTo>
                  <a:lnTo>
                    <a:pt x="15413" y="364890"/>
                  </a:lnTo>
                  <a:lnTo>
                    <a:pt x="15348" y="365760"/>
                  </a:lnTo>
                  <a:lnTo>
                    <a:pt x="214883" y="484631"/>
                  </a:lnTo>
                  <a:lnTo>
                    <a:pt x="227674" y="477012"/>
                  </a:lnTo>
                  <a:lnTo>
                    <a:pt x="213360" y="477012"/>
                  </a:lnTo>
                  <a:lnTo>
                    <a:pt x="215645" y="475661"/>
                  </a:lnTo>
                  <a:lnTo>
                    <a:pt x="16763" y="358139"/>
                  </a:lnTo>
                  <a:close/>
                </a:path>
                <a:path w="429895" h="485139">
                  <a:moveTo>
                    <a:pt x="215646" y="475661"/>
                  </a:moveTo>
                  <a:lnTo>
                    <a:pt x="213360" y="477012"/>
                  </a:lnTo>
                  <a:lnTo>
                    <a:pt x="217931" y="477012"/>
                  </a:lnTo>
                  <a:lnTo>
                    <a:pt x="215646" y="475661"/>
                  </a:lnTo>
                  <a:close/>
                </a:path>
                <a:path w="429895" h="485139">
                  <a:moveTo>
                    <a:pt x="414527" y="358139"/>
                  </a:moveTo>
                  <a:lnTo>
                    <a:pt x="215646" y="475661"/>
                  </a:lnTo>
                  <a:lnTo>
                    <a:pt x="217931" y="477012"/>
                  </a:lnTo>
                  <a:lnTo>
                    <a:pt x="227674" y="477012"/>
                  </a:lnTo>
                  <a:lnTo>
                    <a:pt x="415878" y="364890"/>
                  </a:lnTo>
                  <a:lnTo>
                    <a:pt x="414527" y="358139"/>
                  </a:lnTo>
                  <a:close/>
                </a:path>
                <a:path w="429895" h="485139">
                  <a:moveTo>
                    <a:pt x="15251" y="365702"/>
                  </a:moveTo>
                  <a:close/>
                </a:path>
                <a:path w="429895" h="485139">
                  <a:moveTo>
                    <a:pt x="111251" y="358139"/>
                  </a:moveTo>
                  <a:lnTo>
                    <a:pt x="16763" y="358139"/>
                  </a:lnTo>
                  <a:lnTo>
                    <a:pt x="29659" y="365760"/>
                  </a:lnTo>
                  <a:lnTo>
                    <a:pt x="118872" y="365760"/>
                  </a:lnTo>
                  <a:lnTo>
                    <a:pt x="118872" y="361188"/>
                  </a:lnTo>
                  <a:lnTo>
                    <a:pt x="111251" y="361188"/>
                  </a:lnTo>
                  <a:lnTo>
                    <a:pt x="111251" y="358139"/>
                  </a:lnTo>
                  <a:close/>
                </a:path>
                <a:path w="429895" h="485139">
                  <a:moveTo>
                    <a:pt x="312419" y="4572"/>
                  </a:moveTo>
                  <a:lnTo>
                    <a:pt x="312419" y="365760"/>
                  </a:lnTo>
                  <a:lnTo>
                    <a:pt x="401632" y="365760"/>
                  </a:lnTo>
                  <a:lnTo>
                    <a:pt x="409369" y="361188"/>
                  </a:lnTo>
                  <a:lnTo>
                    <a:pt x="320039" y="361188"/>
                  </a:lnTo>
                  <a:lnTo>
                    <a:pt x="315467" y="356616"/>
                  </a:lnTo>
                  <a:lnTo>
                    <a:pt x="320039" y="356616"/>
                  </a:lnTo>
                  <a:lnTo>
                    <a:pt x="320039" y="9144"/>
                  </a:lnTo>
                  <a:lnTo>
                    <a:pt x="315467" y="9144"/>
                  </a:lnTo>
                  <a:lnTo>
                    <a:pt x="312419" y="4572"/>
                  </a:lnTo>
                  <a:close/>
                </a:path>
                <a:path w="429895" h="485139">
                  <a:moveTo>
                    <a:pt x="415878" y="364890"/>
                  </a:moveTo>
                  <a:lnTo>
                    <a:pt x="414419" y="365760"/>
                  </a:lnTo>
                  <a:lnTo>
                    <a:pt x="416051" y="365760"/>
                  </a:lnTo>
                  <a:lnTo>
                    <a:pt x="415878" y="364890"/>
                  </a:lnTo>
                  <a:close/>
                </a:path>
                <a:path w="429895" h="485139">
                  <a:moveTo>
                    <a:pt x="111251" y="356616"/>
                  </a:moveTo>
                  <a:lnTo>
                    <a:pt x="0" y="356616"/>
                  </a:lnTo>
                  <a:lnTo>
                    <a:pt x="15251" y="365702"/>
                  </a:lnTo>
                  <a:lnTo>
                    <a:pt x="16763" y="358139"/>
                  </a:lnTo>
                  <a:lnTo>
                    <a:pt x="111251" y="358139"/>
                  </a:lnTo>
                  <a:lnTo>
                    <a:pt x="111251" y="356616"/>
                  </a:lnTo>
                  <a:close/>
                </a:path>
                <a:path w="429895" h="485139">
                  <a:moveTo>
                    <a:pt x="427209" y="358139"/>
                  </a:moveTo>
                  <a:lnTo>
                    <a:pt x="414527" y="358139"/>
                  </a:lnTo>
                  <a:lnTo>
                    <a:pt x="415878" y="364890"/>
                  </a:lnTo>
                  <a:lnTo>
                    <a:pt x="427209" y="358139"/>
                  </a:lnTo>
                  <a:close/>
                </a:path>
                <a:path w="429895" h="485139">
                  <a:moveTo>
                    <a:pt x="320039" y="0"/>
                  </a:moveTo>
                  <a:lnTo>
                    <a:pt x="111251" y="0"/>
                  </a:lnTo>
                  <a:lnTo>
                    <a:pt x="111251" y="361188"/>
                  </a:lnTo>
                  <a:lnTo>
                    <a:pt x="115824" y="356616"/>
                  </a:lnTo>
                  <a:lnTo>
                    <a:pt x="118872" y="356616"/>
                  </a:lnTo>
                  <a:lnTo>
                    <a:pt x="118872" y="9144"/>
                  </a:lnTo>
                  <a:lnTo>
                    <a:pt x="115824" y="9144"/>
                  </a:lnTo>
                  <a:lnTo>
                    <a:pt x="118872" y="4572"/>
                  </a:lnTo>
                  <a:lnTo>
                    <a:pt x="320039" y="4572"/>
                  </a:lnTo>
                  <a:lnTo>
                    <a:pt x="320039" y="0"/>
                  </a:lnTo>
                  <a:close/>
                </a:path>
                <a:path w="429895" h="485139">
                  <a:moveTo>
                    <a:pt x="118872" y="356616"/>
                  </a:moveTo>
                  <a:lnTo>
                    <a:pt x="115824" y="356616"/>
                  </a:lnTo>
                  <a:lnTo>
                    <a:pt x="111251" y="361188"/>
                  </a:lnTo>
                  <a:lnTo>
                    <a:pt x="118872" y="361188"/>
                  </a:lnTo>
                  <a:lnTo>
                    <a:pt x="118872" y="356616"/>
                  </a:lnTo>
                  <a:close/>
                </a:path>
                <a:path w="429895" h="485139">
                  <a:moveTo>
                    <a:pt x="320039" y="356616"/>
                  </a:moveTo>
                  <a:lnTo>
                    <a:pt x="315467" y="356616"/>
                  </a:lnTo>
                  <a:lnTo>
                    <a:pt x="320039" y="361188"/>
                  </a:lnTo>
                  <a:lnTo>
                    <a:pt x="320039" y="356616"/>
                  </a:lnTo>
                  <a:close/>
                </a:path>
                <a:path w="429895" h="485139">
                  <a:moveTo>
                    <a:pt x="429767" y="356616"/>
                  </a:moveTo>
                  <a:lnTo>
                    <a:pt x="320039" y="356616"/>
                  </a:lnTo>
                  <a:lnTo>
                    <a:pt x="320039" y="361188"/>
                  </a:lnTo>
                  <a:lnTo>
                    <a:pt x="409369" y="361188"/>
                  </a:lnTo>
                  <a:lnTo>
                    <a:pt x="414527" y="358139"/>
                  </a:lnTo>
                  <a:lnTo>
                    <a:pt x="427209" y="358139"/>
                  </a:lnTo>
                  <a:lnTo>
                    <a:pt x="429767" y="356616"/>
                  </a:lnTo>
                  <a:close/>
                </a:path>
                <a:path w="429895" h="485139">
                  <a:moveTo>
                    <a:pt x="118872" y="4572"/>
                  </a:moveTo>
                  <a:lnTo>
                    <a:pt x="115824" y="9144"/>
                  </a:lnTo>
                  <a:lnTo>
                    <a:pt x="118872" y="9144"/>
                  </a:lnTo>
                  <a:lnTo>
                    <a:pt x="118872" y="4572"/>
                  </a:lnTo>
                  <a:close/>
                </a:path>
                <a:path w="429895" h="485139">
                  <a:moveTo>
                    <a:pt x="312419" y="4572"/>
                  </a:moveTo>
                  <a:lnTo>
                    <a:pt x="118872" y="4572"/>
                  </a:lnTo>
                  <a:lnTo>
                    <a:pt x="118872" y="9144"/>
                  </a:lnTo>
                  <a:lnTo>
                    <a:pt x="312419" y="9144"/>
                  </a:lnTo>
                  <a:lnTo>
                    <a:pt x="312419" y="4572"/>
                  </a:lnTo>
                  <a:close/>
                </a:path>
                <a:path w="429895" h="485139">
                  <a:moveTo>
                    <a:pt x="320039" y="4572"/>
                  </a:moveTo>
                  <a:lnTo>
                    <a:pt x="312419" y="4572"/>
                  </a:lnTo>
                  <a:lnTo>
                    <a:pt x="315467" y="9144"/>
                  </a:lnTo>
                  <a:lnTo>
                    <a:pt x="320039" y="9144"/>
                  </a:lnTo>
                  <a:lnTo>
                    <a:pt x="320039" y="4572"/>
                  </a:lnTo>
                  <a:close/>
                </a:path>
              </a:pathLst>
            </a:custGeom>
            <a:solidFill>
              <a:srgbClr val="7E9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385261" y="5170881"/>
            <a:ext cx="1811020" cy="781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3975" algn="ctr">
              <a:lnSpc>
                <a:spcPct val="100000"/>
              </a:lnSpc>
              <a:spcBef>
                <a:spcPts val="105"/>
              </a:spcBef>
            </a:pPr>
            <a:r>
              <a:rPr sz="1650" dirty="0">
                <a:latin typeface="TeXGyreAdventor"/>
                <a:cs typeface="TeXGyreAdventor"/>
              </a:rPr>
              <a:t>dirigir el país,  buscando el</a:t>
            </a:r>
            <a:r>
              <a:rPr sz="1650" spc="-114" dirty="0">
                <a:latin typeface="TeXGyreAdventor"/>
                <a:cs typeface="TeXGyreAdventor"/>
              </a:rPr>
              <a:t> </a:t>
            </a:r>
            <a:r>
              <a:rPr sz="1650" dirty="0">
                <a:latin typeface="TeXGyreAdventor"/>
                <a:cs typeface="TeXGyreAdventor"/>
              </a:rPr>
              <a:t>bien  </a:t>
            </a:r>
            <a:r>
              <a:rPr sz="1650" spc="-5" dirty="0">
                <a:latin typeface="TeXGyreAdventor"/>
                <a:cs typeface="TeXGyreAdventor"/>
              </a:rPr>
              <a:t>común.</a:t>
            </a:r>
            <a:endParaRPr sz="165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53476" y="6231940"/>
            <a:ext cx="107314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7096" y="930554"/>
            <a:ext cx="4502303" cy="100155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spc="5" dirty="0"/>
              <a:t>3. </a:t>
            </a:r>
            <a:r>
              <a:rPr sz="3200" spc="15" dirty="0"/>
              <a:t>LA </a:t>
            </a:r>
            <a:r>
              <a:rPr sz="3200" spc="10" dirty="0"/>
              <a:t>INSTITUCIONALIDAD</a:t>
            </a:r>
            <a:r>
              <a:rPr sz="3200" spc="5" dirty="0"/>
              <a:t> </a:t>
            </a:r>
            <a:r>
              <a:rPr sz="3200" spc="10" dirty="0"/>
              <a:t>CHILENA</a:t>
            </a:r>
            <a:endParaRPr sz="3200" dirty="0"/>
          </a:p>
        </p:txBody>
      </p:sp>
      <p:grpSp>
        <p:nvGrpSpPr>
          <p:cNvPr id="4" name="object 4"/>
          <p:cNvGrpSpPr/>
          <p:nvPr/>
        </p:nvGrpSpPr>
        <p:grpSpPr>
          <a:xfrm>
            <a:off x="2740151" y="2193289"/>
            <a:ext cx="2819400" cy="3625850"/>
            <a:chOff x="2740151" y="2193289"/>
            <a:chExt cx="2819400" cy="3625850"/>
          </a:xfrm>
        </p:grpSpPr>
        <p:sp>
          <p:nvSpPr>
            <p:cNvPr id="5" name="object 5"/>
            <p:cNvSpPr/>
            <p:nvPr/>
          </p:nvSpPr>
          <p:spPr>
            <a:xfrm>
              <a:off x="2772155" y="2223515"/>
              <a:ext cx="2755392" cy="356463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40152" y="2193289"/>
              <a:ext cx="2819400" cy="3625850"/>
            </a:xfrm>
            <a:custGeom>
              <a:avLst/>
              <a:gdLst/>
              <a:ahLst/>
              <a:cxnLst/>
              <a:rect l="l" t="t" r="r" b="b"/>
              <a:pathLst>
                <a:path w="2819400" h="3625850">
                  <a:moveTo>
                    <a:pt x="2798064" y="19050"/>
                  </a:moveTo>
                  <a:lnTo>
                    <a:pt x="21336" y="19050"/>
                  </a:lnTo>
                  <a:lnTo>
                    <a:pt x="21336" y="30480"/>
                  </a:lnTo>
                  <a:lnTo>
                    <a:pt x="21336" y="3595370"/>
                  </a:lnTo>
                  <a:lnTo>
                    <a:pt x="21336" y="3605530"/>
                  </a:lnTo>
                  <a:lnTo>
                    <a:pt x="2798064" y="3605530"/>
                  </a:lnTo>
                  <a:lnTo>
                    <a:pt x="2798064" y="3595370"/>
                  </a:lnTo>
                  <a:lnTo>
                    <a:pt x="32004" y="3595370"/>
                  </a:lnTo>
                  <a:lnTo>
                    <a:pt x="32004" y="30480"/>
                  </a:lnTo>
                  <a:lnTo>
                    <a:pt x="2787396" y="30480"/>
                  </a:lnTo>
                  <a:lnTo>
                    <a:pt x="2787396" y="3594862"/>
                  </a:lnTo>
                  <a:lnTo>
                    <a:pt x="2798064" y="3594862"/>
                  </a:lnTo>
                  <a:lnTo>
                    <a:pt x="2798064" y="30480"/>
                  </a:lnTo>
                  <a:lnTo>
                    <a:pt x="2798064" y="30226"/>
                  </a:lnTo>
                  <a:lnTo>
                    <a:pt x="2798064" y="19050"/>
                  </a:lnTo>
                  <a:close/>
                </a:path>
                <a:path w="2819400" h="3625850">
                  <a:moveTo>
                    <a:pt x="281940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3614420"/>
                  </a:lnTo>
                  <a:lnTo>
                    <a:pt x="0" y="3625850"/>
                  </a:lnTo>
                  <a:lnTo>
                    <a:pt x="2819400" y="3625850"/>
                  </a:lnTo>
                  <a:lnTo>
                    <a:pt x="2819400" y="3614674"/>
                  </a:lnTo>
                  <a:lnTo>
                    <a:pt x="2819400" y="3614420"/>
                  </a:lnTo>
                  <a:lnTo>
                    <a:pt x="2819400" y="10414"/>
                  </a:lnTo>
                  <a:lnTo>
                    <a:pt x="2808732" y="10414"/>
                  </a:lnTo>
                  <a:lnTo>
                    <a:pt x="2808732" y="3614420"/>
                  </a:lnTo>
                  <a:lnTo>
                    <a:pt x="10668" y="3614420"/>
                  </a:lnTo>
                  <a:lnTo>
                    <a:pt x="10668" y="10160"/>
                  </a:lnTo>
                  <a:lnTo>
                    <a:pt x="2819400" y="10160"/>
                  </a:lnTo>
                  <a:lnTo>
                    <a:pt x="28194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687682" y="3132785"/>
            <a:ext cx="2726055" cy="1836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30"/>
              </a:spcBef>
            </a:pPr>
            <a:r>
              <a:rPr sz="1950" spc="10" dirty="0">
                <a:latin typeface="TeXGyreAdventor"/>
                <a:cs typeface="TeXGyreAdventor"/>
              </a:rPr>
              <a:t>Las </a:t>
            </a:r>
            <a:r>
              <a:rPr sz="1950" spc="15" dirty="0">
                <a:latin typeface="TeXGyreAdventor"/>
                <a:cs typeface="TeXGyreAdventor"/>
              </a:rPr>
              <a:t>bases</a:t>
            </a:r>
            <a:r>
              <a:rPr sz="1950" spc="-20" dirty="0">
                <a:latin typeface="TeXGyreAdventor"/>
                <a:cs typeface="TeXGyreAdventor"/>
              </a:rPr>
              <a:t> </a:t>
            </a:r>
            <a:r>
              <a:rPr sz="1950" spc="15" dirty="0">
                <a:latin typeface="TeXGyreAdventor"/>
                <a:cs typeface="TeXGyreAdventor"/>
              </a:rPr>
              <a:t>de</a:t>
            </a:r>
            <a:endParaRPr sz="1950">
              <a:latin typeface="TeXGyreAdventor"/>
              <a:cs typeface="TeXGyreAdventor"/>
            </a:endParaRPr>
          </a:p>
          <a:p>
            <a:pPr marL="219710" marR="212090" algn="ctr">
              <a:lnSpc>
                <a:spcPct val="101499"/>
              </a:lnSpc>
            </a:pPr>
            <a:r>
              <a:rPr sz="1950" spc="15" dirty="0">
                <a:latin typeface="TeXGyreAdventor"/>
                <a:cs typeface="TeXGyreAdventor"/>
              </a:rPr>
              <a:t>la</a:t>
            </a:r>
            <a:r>
              <a:rPr sz="1950" spc="-85" dirty="0">
                <a:latin typeface="TeXGyreAdventor"/>
                <a:cs typeface="TeXGyreAdventor"/>
              </a:rPr>
              <a:t> </a:t>
            </a:r>
            <a:r>
              <a:rPr sz="1950" spc="10" dirty="0">
                <a:latin typeface="TeXGyreAdventor"/>
                <a:cs typeface="TeXGyreAdventor"/>
              </a:rPr>
              <a:t>institucionalidad  se </a:t>
            </a:r>
            <a:r>
              <a:rPr sz="1950" spc="15" dirty="0">
                <a:latin typeface="TeXGyreAdventor"/>
                <a:cs typeface="TeXGyreAdventor"/>
              </a:rPr>
              <a:t>encuentran</a:t>
            </a:r>
            <a:r>
              <a:rPr sz="1950" spc="-75" dirty="0">
                <a:latin typeface="TeXGyreAdventor"/>
                <a:cs typeface="TeXGyreAdventor"/>
              </a:rPr>
              <a:t> </a:t>
            </a:r>
            <a:r>
              <a:rPr sz="1950" spc="15" dirty="0">
                <a:latin typeface="TeXGyreAdventor"/>
                <a:cs typeface="TeXGyreAdventor"/>
              </a:rPr>
              <a:t>en</a:t>
            </a:r>
            <a:endParaRPr sz="1950">
              <a:latin typeface="TeXGyreAdventor"/>
              <a:cs typeface="TeXGyreAdventor"/>
            </a:endParaRPr>
          </a:p>
          <a:p>
            <a:pPr marL="12065" marR="5080" algn="ctr">
              <a:lnSpc>
                <a:spcPct val="101499"/>
              </a:lnSpc>
            </a:pPr>
            <a:r>
              <a:rPr sz="1950" spc="10" dirty="0">
                <a:latin typeface="TeXGyreAdventor"/>
                <a:cs typeface="TeXGyreAdventor"/>
              </a:rPr>
              <a:t>el capítulo primero</a:t>
            </a:r>
            <a:r>
              <a:rPr sz="1950" spc="-90" dirty="0">
                <a:latin typeface="TeXGyreAdventor"/>
                <a:cs typeface="TeXGyreAdventor"/>
              </a:rPr>
              <a:t> </a:t>
            </a:r>
            <a:r>
              <a:rPr sz="1950" spc="15" dirty="0">
                <a:latin typeface="TeXGyreAdventor"/>
                <a:cs typeface="TeXGyreAdventor"/>
              </a:rPr>
              <a:t>de  la </a:t>
            </a:r>
            <a:r>
              <a:rPr sz="1950" spc="10" dirty="0">
                <a:latin typeface="TeXGyreAdventor"/>
                <a:cs typeface="TeXGyreAdventor"/>
              </a:rPr>
              <a:t>Constitución </a:t>
            </a:r>
            <a:r>
              <a:rPr sz="1950" spc="15" dirty="0">
                <a:latin typeface="TeXGyreAdventor"/>
                <a:cs typeface="TeXGyreAdventor"/>
              </a:rPr>
              <a:t>de  </a:t>
            </a:r>
            <a:r>
              <a:rPr sz="1950" spc="10" dirty="0">
                <a:latin typeface="TeXGyreAdventor"/>
                <a:cs typeface="TeXGyreAdventor"/>
              </a:rPr>
              <a:t>1980.</a:t>
            </a:r>
            <a:endParaRPr sz="195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908</Words>
  <Application>Microsoft Office PowerPoint</Application>
  <PresentationFormat>Personalizado</PresentationFormat>
  <Paragraphs>83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TeXGyreAdventor</vt:lpstr>
      <vt:lpstr>Office Theme</vt:lpstr>
      <vt:lpstr>RETROALIMENTACION UNIDAD 1 </vt:lpstr>
      <vt:lpstr>Objetivo de la clase</vt:lpstr>
      <vt:lpstr>ORGANIZACIÓN POLÍTICA DEL ESTADO CHILENO</vt:lpstr>
      <vt:lpstr>DEFINICION DE ESTADO </vt:lpstr>
      <vt:lpstr>¿Qué elementos componen un Estado?</vt:lpstr>
      <vt:lpstr>ELEMENTOS DE UN ESTADO </vt:lpstr>
      <vt:lpstr>BIEN COMUN </vt:lpstr>
      <vt:lpstr>¿Cómo es la administración  del Estado?</vt:lpstr>
      <vt:lpstr>3. LA INSTITUCIONALIDAD CHILENA</vt:lpstr>
      <vt:lpstr>¿Cuáles son las bases de nuestra  institucionalidad?</vt:lpstr>
      <vt:lpstr>Presentación de PowerPoint</vt:lpstr>
      <vt:lpstr>¿Cuáles son las características  de la democracia chilena?</vt:lpstr>
      <vt:lpstr>A continuación , responde las siguientes preguntas: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 HISTORIA</dc:creator>
  <cp:lastModifiedBy>Katherine Subiabre</cp:lastModifiedBy>
  <cp:revision>13</cp:revision>
  <dcterms:created xsi:type="dcterms:W3CDTF">2020-06-10T23:19:59Z</dcterms:created>
  <dcterms:modified xsi:type="dcterms:W3CDTF">2020-06-11T16:15:06Z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2016-03-22T00:00:00Z</vt:filetime>
  </property>
  <property fmtid="{D5CDD505-2E9C-101B-9397-08002B2CF9AE}" pid="3" name="Creator">
    <vt:lpwstr>Nitro Pro</vt:lpwstr>
  </property>
  <property fmtid="{D5CDD505-2E9C-101B-9397-08002B2CF9AE}" pid="4" name="LastSaved">
    <vt:filetime>2020-06-10T00:00:00Z</vt:filetime>
  </property>
</Properties>
</file>