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6EF3384E-2183-4051-ACB5-DBF340E20C03}" type="datetimeFigureOut">
              <a:rPr lang="es-CL" smtClean="0"/>
              <a:t>07-06-2020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1971C749-CA38-4547-A911-5DF880B0F71F}" type="slidenum">
              <a:rPr lang="es-CL" smtClean="0"/>
              <a:t>‹Nº›</a:t>
            </a:fld>
            <a:endParaRPr lang="es-C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7083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EF3384E-2183-4051-ACB5-DBF340E20C03}" type="datetimeFigureOut">
              <a:rPr lang="es-CL" smtClean="0"/>
              <a:t>07-06-2020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1971C749-CA38-4547-A911-5DF880B0F71F}" type="slidenum">
              <a:rPr lang="es-CL" smtClean="0"/>
              <a:t>‹Nº›</a:t>
            </a:fld>
            <a:endParaRPr lang="es-CL"/>
          </a:p>
        </p:txBody>
      </p:sp>
    </p:spTree>
    <p:extLst>
      <p:ext uri="{BB962C8B-B14F-4D97-AF65-F5344CB8AC3E}">
        <p14:creationId xmlns:p14="http://schemas.microsoft.com/office/powerpoint/2010/main" val="3815667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EF3384E-2183-4051-ACB5-DBF340E20C03}" type="datetimeFigureOut">
              <a:rPr lang="es-CL" smtClean="0"/>
              <a:t>07-06-2020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1971C749-CA38-4547-A911-5DF880B0F71F}" type="slidenum">
              <a:rPr lang="es-CL" smtClean="0"/>
              <a:t>‹Nº›</a:t>
            </a:fld>
            <a:endParaRPr lang="es-C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1290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EF3384E-2183-4051-ACB5-DBF340E20C03}" type="datetimeFigureOut">
              <a:rPr lang="es-CL" smtClean="0"/>
              <a:t>07-06-2020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1971C749-CA38-4547-A911-5DF880B0F71F}" type="slidenum">
              <a:rPr lang="es-CL" smtClean="0"/>
              <a:t>‹Nº›</a:t>
            </a:fld>
            <a:endParaRPr lang="es-CL"/>
          </a:p>
        </p:txBody>
      </p:sp>
    </p:spTree>
    <p:extLst>
      <p:ext uri="{BB962C8B-B14F-4D97-AF65-F5344CB8AC3E}">
        <p14:creationId xmlns:p14="http://schemas.microsoft.com/office/powerpoint/2010/main" val="3286616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EF3384E-2183-4051-ACB5-DBF340E20C03}" type="datetimeFigureOut">
              <a:rPr lang="es-CL" smtClean="0"/>
              <a:t>07-06-2020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1971C749-CA38-4547-A911-5DF880B0F71F}" type="slidenum">
              <a:rPr lang="es-CL" smtClean="0"/>
              <a:t>‹Nº›</a:t>
            </a:fld>
            <a:endParaRPr lang="es-C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1052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EF3384E-2183-4051-ACB5-DBF340E20C03}" type="datetimeFigureOut">
              <a:rPr lang="es-CL" smtClean="0"/>
              <a:t>07-06-2020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1971C749-CA38-4547-A911-5DF880B0F71F}" type="slidenum">
              <a:rPr lang="es-CL" smtClean="0"/>
              <a:t>‹Nº›</a:t>
            </a:fld>
            <a:endParaRPr lang="es-CL"/>
          </a:p>
        </p:txBody>
      </p:sp>
    </p:spTree>
    <p:extLst>
      <p:ext uri="{BB962C8B-B14F-4D97-AF65-F5344CB8AC3E}">
        <p14:creationId xmlns:p14="http://schemas.microsoft.com/office/powerpoint/2010/main" val="975056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a:t>Haga clic para modificar los estilos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EF3384E-2183-4051-ACB5-DBF340E20C03}" type="datetimeFigureOut">
              <a:rPr lang="es-CL" smtClean="0"/>
              <a:t>07-06-2020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1971C749-CA38-4547-A911-5DF880B0F71F}" type="slidenum">
              <a:rPr lang="es-CL" smtClean="0"/>
              <a:t>‹Nº›</a:t>
            </a:fld>
            <a:endParaRPr lang="es-CL"/>
          </a:p>
        </p:txBody>
      </p:sp>
    </p:spTree>
    <p:extLst>
      <p:ext uri="{BB962C8B-B14F-4D97-AF65-F5344CB8AC3E}">
        <p14:creationId xmlns:p14="http://schemas.microsoft.com/office/powerpoint/2010/main" val="4162964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EF3384E-2183-4051-ACB5-DBF340E20C03}" type="datetimeFigureOut">
              <a:rPr lang="es-CL" smtClean="0"/>
              <a:t>07-06-2020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1971C749-CA38-4547-A911-5DF880B0F71F}" type="slidenum">
              <a:rPr lang="es-CL" smtClean="0"/>
              <a:t>‹Nº›</a:t>
            </a:fld>
            <a:endParaRPr lang="es-CL"/>
          </a:p>
        </p:txBody>
      </p:sp>
    </p:spTree>
    <p:extLst>
      <p:ext uri="{BB962C8B-B14F-4D97-AF65-F5344CB8AC3E}">
        <p14:creationId xmlns:p14="http://schemas.microsoft.com/office/powerpoint/2010/main" val="75009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F3384E-2183-4051-ACB5-DBF340E20C03}" type="datetimeFigureOut">
              <a:rPr lang="es-CL" smtClean="0"/>
              <a:t>07-06-2020</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1971C749-CA38-4547-A911-5DF880B0F71F}" type="slidenum">
              <a:rPr lang="es-CL" smtClean="0"/>
              <a:t>‹Nº›</a:t>
            </a:fld>
            <a:endParaRPr lang="es-CL"/>
          </a:p>
        </p:txBody>
      </p:sp>
    </p:spTree>
    <p:extLst>
      <p:ext uri="{BB962C8B-B14F-4D97-AF65-F5344CB8AC3E}">
        <p14:creationId xmlns:p14="http://schemas.microsoft.com/office/powerpoint/2010/main" val="3620930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EF3384E-2183-4051-ACB5-DBF340E20C03}" type="datetimeFigureOut">
              <a:rPr lang="es-CL" smtClean="0"/>
              <a:t>07-06-2020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1971C749-CA38-4547-A911-5DF880B0F71F}" type="slidenum">
              <a:rPr lang="es-CL" smtClean="0"/>
              <a:t>‹Nº›</a:t>
            </a:fld>
            <a:endParaRPr lang="es-CL"/>
          </a:p>
        </p:txBody>
      </p:sp>
    </p:spTree>
    <p:extLst>
      <p:ext uri="{BB962C8B-B14F-4D97-AF65-F5344CB8AC3E}">
        <p14:creationId xmlns:p14="http://schemas.microsoft.com/office/powerpoint/2010/main" val="2577593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EF3384E-2183-4051-ACB5-DBF340E20C03}" type="datetimeFigureOut">
              <a:rPr lang="es-CL" smtClean="0"/>
              <a:t>07-06-2020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1971C749-CA38-4547-A911-5DF880B0F71F}" type="slidenum">
              <a:rPr lang="es-CL" smtClean="0"/>
              <a:t>‹Nº›</a:t>
            </a:fld>
            <a:endParaRPr lang="es-C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3206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EF3384E-2183-4051-ACB5-DBF340E20C03}" type="datetimeFigureOut">
              <a:rPr lang="es-CL" smtClean="0"/>
              <a:t>07-06-2020</a:t>
            </a:fld>
            <a:endParaRPr lang="es-C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C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971C749-CA38-4547-A911-5DF880B0F71F}" type="slidenum">
              <a:rPr lang="es-CL" smtClean="0"/>
              <a:t>‹Nº›</a:t>
            </a:fld>
            <a:endParaRPr lang="es-C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16052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69070D-8B3C-4764-9CAD-17D0036CC6A3}"/>
              </a:ext>
            </a:extLst>
          </p:cNvPr>
          <p:cNvSpPr>
            <a:spLocks noGrp="1"/>
          </p:cNvSpPr>
          <p:nvPr>
            <p:ph type="ctrTitle"/>
          </p:nvPr>
        </p:nvSpPr>
        <p:spPr/>
        <p:txBody>
          <a:bodyPr>
            <a:normAutofit/>
          </a:bodyPr>
          <a:lstStyle/>
          <a:p>
            <a:r>
              <a:rPr lang="es-MX" dirty="0"/>
              <a:t>Retroalimentación: Unidad 1   </a:t>
            </a:r>
            <a:endParaRPr lang="es-CL" dirty="0"/>
          </a:p>
        </p:txBody>
      </p:sp>
      <p:sp>
        <p:nvSpPr>
          <p:cNvPr id="3" name="Subtítulo 2">
            <a:extLst>
              <a:ext uri="{FF2B5EF4-FFF2-40B4-BE49-F238E27FC236}">
                <a16:creationId xmlns:a16="http://schemas.microsoft.com/office/drawing/2014/main" id="{B66097A7-2E18-4100-9B73-7DBD17DB727F}"/>
              </a:ext>
            </a:extLst>
          </p:cNvPr>
          <p:cNvSpPr>
            <a:spLocks noGrp="1"/>
          </p:cNvSpPr>
          <p:nvPr>
            <p:ph type="subTitle" idx="1"/>
          </p:nvPr>
        </p:nvSpPr>
        <p:spPr/>
        <p:txBody>
          <a:bodyPr/>
          <a:lstStyle/>
          <a:p>
            <a:r>
              <a:rPr lang="es-MX" dirty="0"/>
              <a:t>Curso: 2° Medio </a:t>
            </a:r>
          </a:p>
          <a:p>
            <a:r>
              <a:rPr lang="es-MX" dirty="0"/>
              <a:t>Asignatura: Historia y Ciencias Sociales </a:t>
            </a:r>
          </a:p>
          <a:p>
            <a:r>
              <a:rPr lang="es-MX" dirty="0"/>
              <a:t>Profesora: Katherine Subiabre </a:t>
            </a:r>
            <a:endParaRPr lang="es-CL" dirty="0"/>
          </a:p>
        </p:txBody>
      </p:sp>
    </p:spTree>
    <p:extLst>
      <p:ext uri="{BB962C8B-B14F-4D97-AF65-F5344CB8AC3E}">
        <p14:creationId xmlns:p14="http://schemas.microsoft.com/office/powerpoint/2010/main" val="1643693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2C49DA29-5489-45CD-8F3B-B6436546EE4E}"/>
              </a:ext>
            </a:extLst>
          </p:cNvPr>
          <p:cNvSpPr>
            <a:spLocks noGrp="1"/>
          </p:cNvSpPr>
          <p:nvPr>
            <p:ph sz="half" idx="2"/>
          </p:nvPr>
        </p:nvSpPr>
        <p:spPr>
          <a:xfrm>
            <a:off x="839788" y="562708"/>
            <a:ext cx="5157787" cy="5626955"/>
          </a:xfrm>
        </p:spPr>
        <p:txBody>
          <a:bodyPr>
            <a:normAutofit/>
          </a:bodyPr>
          <a:lstStyle/>
          <a:p>
            <a:pPr algn="just"/>
            <a:r>
              <a:rPr lang="es-CL" dirty="0"/>
              <a:t>En esencia, lo que distinguió la gestión económica de la Alemania hitleriana fue el intervencionismo del Estado, la planificación (mediante planes cuatrienales) y el empeño en sacar adelante un ambicioso programa de rearme.</a:t>
            </a:r>
          </a:p>
          <a:p>
            <a:pPr algn="just"/>
            <a:r>
              <a:rPr lang="es-CL" dirty="0"/>
              <a:t>En Italia la llegada de Benito Mussolini al poder (1922) no supuso el abandono automático del liberalismo, pero a partir de 1925 el Duce optó por el proteccionismo y la concentración industrial en grandes corporaciones dependientes del Estado. Con ello aspiraba a un absoluto control del gobierno sobre la </a:t>
            </a:r>
            <a:r>
              <a:rPr lang="es-CL" i="1" dirty="0"/>
              <a:t>industria</a:t>
            </a:r>
            <a:r>
              <a:rPr lang="es-CL" dirty="0"/>
              <a:t>, la </a:t>
            </a:r>
            <a:r>
              <a:rPr lang="es-CL" i="1" dirty="0"/>
              <a:t>agricultura</a:t>
            </a:r>
            <a:r>
              <a:rPr lang="es-CL" dirty="0"/>
              <a:t>, las </a:t>
            </a:r>
            <a:r>
              <a:rPr lang="es-CL" i="1" dirty="0"/>
              <a:t>finanzas</a:t>
            </a:r>
            <a:r>
              <a:rPr lang="es-CL" dirty="0"/>
              <a:t> y las </a:t>
            </a:r>
            <a:r>
              <a:rPr lang="es-CL" i="1" dirty="0"/>
              <a:t>inversiones</a:t>
            </a:r>
            <a:r>
              <a:rPr lang="es-CL" dirty="0"/>
              <a:t>.</a:t>
            </a:r>
          </a:p>
          <a:p>
            <a:endParaRPr lang="es-CL" dirty="0"/>
          </a:p>
        </p:txBody>
      </p:sp>
      <p:pic>
        <p:nvPicPr>
          <p:cNvPr id="7" name="Marcador de contenido 6" descr="itler">
            <a:extLst>
              <a:ext uri="{FF2B5EF4-FFF2-40B4-BE49-F238E27FC236}">
                <a16:creationId xmlns:a16="http://schemas.microsoft.com/office/drawing/2014/main" id="{724C97C0-F080-4844-904B-509DC56C76CA}"/>
              </a:ext>
            </a:extLst>
          </p:cNvPr>
          <p:cNvPicPr>
            <a:picLocks noGrp="1"/>
          </p:cNvPicPr>
          <p:nvPr>
            <p:ph sz="quarter" idx="4"/>
          </p:nvPr>
        </p:nvPicPr>
        <p:blipFill>
          <a:blip r:embed="rId2">
            <a:extLst>
              <a:ext uri="{28A0092B-C50C-407E-A947-70E740481C1C}">
                <a14:useLocalDpi xmlns:a14="http://schemas.microsoft.com/office/drawing/2010/main" val="0"/>
              </a:ext>
            </a:extLst>
          </a:blip>
          <a:stretch>
            <a:fillRect/>
          </a:stretch>
        </p:blipFill>
        <p:spPr bwMode="auto">
          <a:xfrm>
            <a:off x="6082506" y="3180556"/>
            <a:ext cx="4572000" cy="2914650"/>
          </a:xfrm>
          <a:prstGeom prst="rect">
            <a:avLst/>
          </a:prstGeom>
          <a:noFill/>
          <a:ln>
            <a:noFill/>
          </a:ln>
        </p:spPr>
      </p:pic>
      <p:sp>
        <p:nvSpPr>
          <p:cNvPr id="8" name="CuadroTexto 7">
            <a:extLst>
              <a:ext uri="{FF2B5EF4-FFF2-40B4-BE49-F238E27FC236}">
                <a16:creationId xmlns:a16="http://schemas.microsoft.com/office/drawing/2014/main" id="{2D41886D-1D5D-473B-9757-B195B13E9DA4}"/>
              </a:ext>
            </a:extLst>
          </p:cNvPr>
          <p:cNvSpPr txBox="1"/>
          <p:nvPr/>
        </p:nvSpPr>
        <p:spPr>
          <a:xfrm>
            <a:off x="6935372" y="2461846"/>
            <a:ext cx="4543865" cy="369332"/>
          </a:xfrm>
          <a:prstGeom prst="rect">
            <a:avLst/>
          </a:prstGeom>
          <a:noFill/>
        </p:spPr>
        <p:txBody>
          <a:bodyPr wrap="square" rtlCol="0">
            <a:spAutoFit/>
          </a:bodyPr>
          <a:lstStyle/>
          <a:p>
            <a:r>
              <a:rPr lang="es-CL" i="1"/>
              <a:t>Imagen 2. Adolf Hitler en un discurso. 1935.</a:t>
            </a:r>
            <a:endParaRPr lang="es-CL" dirty="0"/>
          </a:p>
        </p:txBody>
      </p:sp>
    </p:spTree>
    <p:extLst>
      <p:ext uri="{BB962C8B-B14F-4D97-AF65-F5344CB8AC3E}">
        <p14:creationId xmlns:p14="http://schemas.microsoft.com/office/powerpoint/2010/main" val="3945752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026971-4C0E-4765-BE6D-23C12CEB55F1}"/>
              </a:ext>
            </a:extLst>
          </p:cNvPr>
          <p:cNvSpPr>
            <a:spLocks noGrp="1"/>
          </p:cNvSpPr>
          <p:nvPr>
            <p:ph type="title"/>
          </p:nvPr>
        </p:nvSpPr>
        <p:spPr/>
        <p:txBody>
          <a:bodyPr/>
          <a:lstStyle/>
          <a:p>
            <a:r>
              <a:rPr lang="es-MX" dirty="0"/>
              <a:t>Objetivo de la clase ( OA1) </a:t>
            </a:r>
            <a:endParaRPr lang="es-CL" dirty="0"/>
          </a:p>
        </p:txBody>
      </p:sp>
      <p:sp>
        <p:nvSpPr>
          <p:cNvPr id="3" name="Marcador de contenido 2">
            <a:extLst>
              <a:ext uri="{FF2B5EF4-FFF2-40B4-BE49-F238E27FC236}">
                <a16:creationId xmlns:a16="http://schemas.microsoft.com/office/drawing/2014/main" id="{06933BAD-56D8-45A8-AA83-F9B0B7594722}"/>
              </a:ext>
            </a:extLst>
          </p:cNvPr>
          <p:cNvSpPr>
            <a:spLocks noGrp="1"/>
          </p:cNvSpPr>
          <p:nvPr>
            <p:ph idx="1"/>
          </p:nvPr>
        </p:nvSpPr>
        <p:spPr/>
        <p:txBody>
          <a:bodyPr/>
          <a:lstStyle/>
          <a:p>
            <a:r>
              <a:rPr lang="es-MX" dirty="0"/>
              <a:t>Repasar los contenidos y objetivos abordados en la unidad.  </a:t>
            </a:r>
            <a:endParaRPr lang="es-CL" dirty="0"/>
          </a:p>
        </p:txBody>
      </p:sp>
    </p:spTree>
    <p:extLst>
      <p:ext uri="{BB962C8B-B14F-4D97-AF65-F5344CB8AC3E}">
        <p14:creationId xmlns:p14="http://schemas.microsoft.com/office/powerpoint/2010/main" val="3867954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E0D55A-341D-4354-BF6B-9615C2077CFC}"/>
              </a:ext>
            </a:extLst>
          </p:cNvPr>
          <p:cNvSpPr>
            <a:spLocks noGrp="1"/>
          </p:cNvSpPr>
          <p:nvPr>
            <p:ph type="title"/>
          </p:nvPr>
        </p:nvSpPr>
        <p:spPr/>
        <p:txBody>
          <a:bodyPr/>
          <a:lstStyle/>
          <a:p>
            <a:pPr algn="ctr"/>
            <a:r>
              <a:rPr lang="es-CL" dirty="0"/>
              <a:t>Contexto: Periodo Entreguerras</a:t>
            </a:r>
          </a:p>
        </p:txBody>
      </p:sp>
      <p:sp>
        <p:nvSpPr>
          <p:cNvPr id="3" name="Marcador de contenido 2">
            <a:extLst>
              <a:ext uri="{FF2B5EF4-FFF2-40B4-BE49-F238E27FC236}">
                <a16:creationId xmlns:a16="http://schemas.microsoft.com/office/drawing/2014/main" id="{ECE1D481-5E97-44DF-96C3-051E8C244BA0}"/>
              </a:ext>
            </a:extLst>
          </p:cNvPr>
          <p:cNvSpPr>
            <a:spLocks noGrp="1"/>
          </p:cNvSpPr>
          <p:nvPr>
            <p:ph idx="1"/>
          </p:nvPr>
        </p:nvSpPr>
        <p:spPr/>
        <p:txBody>
          <a:bodyPr/>
          <a:lstStyle/>
          <a:p>
            <a:pPr marL="0" indent="0" algn="just">
              <a:buNone/>
            </a:pPr>
            <a:r>
              <a:rPr lang="es-MX" dirty="0"/>
              <a:t>Con este nombre se conoce la etapa histórica comprendida entre 1918, año en que se firmó el armisticio que puso fin a la Primera Guerra Mundial, y 1939, fecha en que comienza un nuevo conflicto internacional ( 2° GUERRA MUNDIAL). </a:t>
            </a:r>
          </a:p>
          <a:p>
            <a:pPr marL="0" indent="0" algn="just">
              <a:buNone/>
            </a:pPr>
            <a:endParaRPr lang="es-ES" dirty="0"/>
          </a:p>
          <a:p>
            <a:pPr marL="0" indent="0">
              <a:buNone/>
            </a:pPr>
            <a:endParaRPr lang="es-CL" dirty="0"/>
          </a:p>
        </p:txBody>
      </p:sp>
      <p:pic>
        <p:nvPicPr>
          <p:cNvPr id="4" name="Picture 2" descr="La cultura en el periodo de entreguerras | Periodistas en Español">
            <a:extLst>
              <a:ext uri="{FF2B5EF4-FFF2-40B4-BE49-F238E27FC236}">
                <a16:creationId xmlns:a16="http://schemas.microsoft.com/office/drawing/2014/main" id="{84642BE4-9C5D-40AB-BFC4-B341B36C8C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7763" y="3429000"/>
            <a:ext cx="4539197" cy="32530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2316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ED6006-3941-4320-9198-C93F9ECCFB80}"/>
              </a:ext>
            </a:extLst>
          </p:cNvPr>
          <p:cNvSpPr>
            <a:spLocks noGrp="1"/>
          </p:cNvSpPr>
          <p:nvPr>
            <p:ph type="title"/>
          </p:nvPr>
        </p:nvSpPr>
        <p:spPr/>
        <p:txBody>
          <a:bodyPr>
            <a:normAutofit/>
          </a:bodyPr>
          <a:lstStyle/>
          <a:p>
            <a:r>
              <a:rPr lang="es-CL" dirty="0"/>
              <a:t>Características del periodo entre guerras </a:t>
            </a:r>
          </a:p>
        </p:txBody>
      </p:sp>
      <p:sp>
        <p:nvSpPr>
          <p:cNvPr id="3" name="Marcador de contenido 2">
            <a:extLst>
              <a:ext uri="{FF2B5EF4-FFF2-40B4-BE49-F238E27FC236}">
                <a16:creationId xmlns:a16="http://schemas.microsoft.com/office/drawing/2014/main" id="{CD7B6266-F234-4C28-90DB-08E47E4C4D64}"/>
              </a:ext>
            </a:extLst>
          </p:cNvPr>
          <p:cNvSpPr>
            <a:spLocks noGrp="1"/>
          </p:cNvSpPr>
          <p:nvPr>
            <p:ph idx="1"/>
          </p:nvPr>
        </p:nvSpPr>
        <p:spPr/>
        <p:txBody>
          <a:bodyPr>
            <a:normAutofit/>
          </a:bodyPr>
          <a:lstStyle/>
          <a:p>
            <a:pPr>
              <a:buFont typeface="Arial" panose="020B0604020202020204" pitchFamily="34" charset="0"/>
              <a:buChar char="•"/>
            </a:pPr>
            <a:r>
              <a:rPr lang="es-CL" dirty="0"/>
              <a:t>Estados Unidos se transforma en una gran “potencia salvadora” de los países de Europa.</a:t>
            </a:r>
          </a:p>
          <a:p>
            <a:pPr>
              <a:buFont typeface="Arial" panose="020B0604020202020204" pitchFamily="34" charset="0"/>
              <a:buChar char="•"/>
            </a:pPr>
            <a:r>
              <a:rPr lang="es-CL" dirty="0"/>
              <a:t>Aumento de la producción ( construcción y nuevas industrias). </a:t>
            </a:r>
          </a:p>
          <a:p>
            <a:pPr>
              <a:buFont typeface="Arial" panose="020B0604020202020204" pitchFamily="34" charset="0"/>
              <a:buChar char="•"/>
            </a:pPr>
            <a:r>
              <a:rPr lang="es-CL" dirty="0"/>
              <a:t>Expansión del consumo. ( disminución de precios, nuevo sistema de créditos) (“ sociedad de consumo”). </a:t>
            </a:r>
          </a:p>
          <a:p>
            <a:pPr marL="0" indent="0">
              <a:buNone/>
            </a:pPr>
            <a:endParaRPr lang="es-CL" dirty="0"/>
          </a:p>
        </p:txBody>
      </p:sp>
    </p:spTree>
    <p:extLst>
      <p:ext uri="{BB962C8B-B14F-4D97-AF65-F5344CB8AC3E}">
        <p14:creationId xmlns:p14="http://schemas.microsoft.com/office/powerpoint/2010/main" val="4270280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A52E06-E4D4-4A45-9A64-C4C14C69C187}"/>
              </a:ext>
            </a:extLst>
          </p:cNvPr>
          <p:cNvSpPr>
            <a:spLocks noGrp="1"/>
          </p:cNvSpPr>
          <p:nvPr>
            <p:ph type="title"/>
          </p:nvPr>
        </p:nvSpPr>
        <p:spPr/>
        <p:txBody>
          <a:bodyPr/>
          <a:lstStyle/>
          <a:p>
            <a:r>
              <a:rPr lang="es-MX" dirty="0"/>
              <a:t>Cambios en la vida de las mujeres </a:t>
            </a:r>
            <a:endParaRPr lang="es-CL" dirty="0"/>
          </a:p>
        </p:txBody>
      </p:sp>
      <p:sp>
        <p:nvSpPr>
          <p:cNvPr id="3" name="Marcador de contenido 2">
            <a:extLst>
              <a:ext uri="{FF2B5EF4-FFF2-40B4-BE49-F238E27FC236}">
                <a16:creationId xmlns:a16="http://schemas.microsoft.com/office/drawing/2014/main" id="{39B85B1E-1E70-47F2-AC5D-9AB22A669518}"/>
              </a:ext>
            </a:extLst>
          </p:cNvPr>
          <p:cNvSpPr>
            <a:spLocks noGrp="1"/>
          </p:cNvSpPr>
          <p:nvPr>
            <p:ph idx="1"/>
          </p:nvPr>
        </p:nvSpPr>
        <p:spPr/>
        <p:txBody>
          <a:bodyPr/>
          <a:lstStyle/>
          <a:p>
            <a:pPr>
              <a:buFont typeface="Arial" panose="020B0604020202020204" pitchFamily="34" charset="0"/>
              <a:buChar char="•"/>
            </a:pPr>
            <a:r>
              <a:rPr lang="es-MX" dirty="0"/>
              <a:t>La moda y las tradiciones femeninas se volvieron mas libres</a:t>
            </a:r>
            <a:r>
              <a:rPr lang="es-CL" dirty="0"/>
              <a:t> ( se cortaron las faldas, algunas adoptaron peinados que antes se consideraban femeninos) </a:t>
            </a:r>
          </a:p>
          <a:p>
            <a:pPr>
              <a:buFont typeface="Arial" panose="020B0604020202020204" pitchFamily="34" charset="0"/>
              <a:buChar char="•"/>
            </a:pPr>
            <a:r>
              <a:rPr lang="es-CL" dirty="0"/>
              <a:t>Las mujeres se incorporaron a la vida laboral ( consecuencia de la guerra) </a:t>
            </a:r>
          </a:p>
          <a:p>
            <a:pPr>
              <a:buFont typeface="Arial" panose="020B0604020202020204" pitchFamily="34" charset="0"/>
              <a:buChar char="•"/>
            </a:pPr>
            <a:r>
              <a:rPr lang="es-CL" dirty="0"/>
              <a:t>Reconocimiento del voto femenino. </a:t>
            </a:r>
          </a:p>
          <a:p>
            <a:endParaRPr lang="es-MX" dirty="0"/>
          </a:p>
          <a:p>
            <a:endParaRPr lang="es-CL" dirty="0"/>
          </a:p>
        </p:txBody>
      </p:sp>
      <p:pic>
        <p:nvPicPr>
          <p:cNvPr id="4" name="Picture 6">
            <a:extLst>
              <a:ext uri="{FF2B5EF4-FFF2-40B4-BE49-F238E27FC236}">
                <a16:creationId xmlns:a16="http://schemas.microsoft.com/office/drawing/2014/main" id="{2BD08073-9BC7-463D-81E7-FD4FE13D2E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72998" y="3754316"/>
            <a:ext cx="3934088" cy="26555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0644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D26B877-CCCB-485A-A9B9-1C4CFA67DE51}"/>
              </a:ext>
            </a:extLst>
          </p:cNvPr>
          <p:cNvSpPr>
            <a:spLocks noGrp="1"/>
          </p:cNvSpPr>
          <p:nvPr>
            <p:ph idx="1"/>
          </p:nvPr>
        </p:nvSpPr>
        <p:spPr/>
        <p:txBody>
          <a:bodyPr/>
          <a:lstStyle/>
          <a:p>
            <a:pPr>
              <a:buNone/>
            </a:pPr>
            <a:r>
              <a:rPr lang="es-CL" b="1" dirty="0"/>
              <a:t>Aparición de la cultura de masas : </a:t>
            </a:r>
            <a:r>
              <a:rPr lang="es-MX" dirty="0"/>
              <a:t>basada en la difusión masiva de la imagen y la palabra, que también modificó las formas de pensamiento. </a:t>
            </a:r>
          </a:p>
          <a:p>
            <a:pPr>
              <a:buFont typeface="Wingdings" pitchFamily="2" charset="2"/>
              <a:buChar char="§"/>
            </a:pPr>
            <a:r>
              <a:rPr lang="es-MX" dirty="0"/>
              <a:t>Expansión de la clase media.</a:t>
            </a:r>
          </a:p>
          <a:p>
            <a:pPr>
              <a:buFont typeface="Wingdings" pitchFamily="2" charset="2"/>
              <a:buChar char="§"/>
            </a:pPr>
            <a:r>
              <a:rPr lang="es-MX" dirty="0"/>
              <a:t>Influencia de los medios de comunicación (prensa, radio, cine . y deportes). </a:t>
            </a:r>
            <a:endParaRPr lang="es-ES" dirty="0"/>
          </a:p>
          <a:p>
            <a:endParaRPr lang="es-CL" dirty="0"/>
          </a:p>
        </p:txBody>
      </p:sp>
    </p:spTree>
    <p:extLst>
      <p:ext uri="{BB962C8B-B14F-4D97-AF65-F5344CB8AC3E}">
        <p14:creationId xmlns:p14="http://schemas.microsoft.com/office/powerpoint/2010/main" val="1532504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id="{B37EE72A-86B5-46F4-BDC0-9CCDF070E9C5}"/>
              </a:ext>
            </a:extLst>
          </p:cNvPr>
          <p:cNvSpPr>
            <a:spLocks noGrp="1"/>
          </p:cNvSpPr>
          <p:nvPr>
            <p:ph type="ctrTitle"/>
          </p:nvPr>
        </p:nvSpPr>
        <p:spPr/>
        <p:txBody>
          <a:bodyPr/>
          <a:lstStyle/>
          <a:p>
            <a:r>
              <a:rPr lang="es-MX" dirty="0"/>
              <a:t>Consecuencias de la gran crisis de 1929  </a:t>
            </a:r>
            <a:endParaRPr lang="es-CL" dirty="0"/>
          </a:p>
        </p:txBody>
      </p:sp>
    </p:spTree>
    <p:extLst>
      <p:ext uri="{BB962C8B-B14F-4D97-AF65-F5344CB8AC3E}">
        <p14:creationId xmlns:p14="http://schemas.microsoft.com/office/powerpoint/2010/main" val="3345480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6CCAFC-A4F9-4E9E-9447-F42F823FD62B}"/>
              </a:ext>
            </a:extLst>
          </p:cNvPr>
          <p:cNvSpPr>
            <a:spLocks noGrp="1"/>
          </p:cNvSpPr>
          <p:nvPr>
            <p:ph type="title"/>
          </p:nvPr>
        </p:nvSpPr>
        <p:spPr/>
        <p:txBody>
          <a:bodyPr/>
          <a:lstStyle/>
          <a:p>
            <a:r>
              <a:rPr lang="es-MX" dirty="0"/>
              <a:t>INTRODUCCION </a:t>
            </a:r>
            <a:endParaRPr lang="es-CL" dirty="0"/>
          </a:p>
        </p:txBody>
      </p:sp>
      <p:sp>
        <p:nvSpPr>
          <p:cNvPr id="3" name="Marcador de contenido 2">
            <a:extLst>
              <a:ext uri="{FF2B5EF4-FFF2-40B4-BE49-F238E27FC236}">
                <a16:creationId xmlns:a16="http://schemas.microsoft.com/office/drawing/2014/main" id="{8557DFBB-05FC-4B28-903D-27E80E142A95}"/>
              </a:ext>
            </a:extLst>
          </p:cNvPr>
          <p:cNvSpPr>
            <a:spLocks noGrp="1"/>
          </p:cNvSpPr>
          <p:nvPr>
            <p:ph idx="1"/>
          </p:nvPr>
        </p:nvSpPr>
        <p:spPr/>
        <p:txBody>
          <a:bodyPr/>
          <a:lstStyle/>
          <a:p>
            <a:r>
              <a:rPr lang="es-MX" dirty="0"/>
              <a:t>Las prosperidad alcanzada en los años 20 ( 1920-1929) se vio  fuertemente golpeado producto de la crisis económica ocurrida en el año 1929, que dejo en evidencia la fragilidad del sistema económico liberal. </a:t>
            </a:r>
          </a:p>
          <a:p>
            <a:pPr marL="0" indent="0">
              <a:buNone/>
            </a:pPr>
            <a:endParaRPr lang="es-MX" dirty="0"/>
          </a:p>
          <a:p>
            <a:r>
              <a:rPr lang="es-MX" dirty="0"/>
              <a:t>La caída de la bolsa de Nueva York ( Estados Unidos) provoco una crisis en cadena, el no pago de los créditos genero quiebre de bancos, las industrias disminuyeran su producción, aumento el desempleo, la crisis comenzó en Estados Unidos, se expandió por Europa, América latina y el resto del mundo. </a:t>
            </a:r>
            <a:endParaRPr lang="es-CL" dirty="0"/>
          </a:p>
          <a:p>
            <a:endParaRPr lang="es-CL" dirty="0"/>
          </a:p>
        </p:txBody>
      </p:sp>
    </p:spTree>
    <p:extLst>
      <p:ext uri="{BB962C8B-B14F-4D97-AF65-F5344CB8AC3E}">
        <p14:creationId xmlns:p14="http://schemas.microsoft.com/office/powerpoint/2010/main" val="495889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8D90514B-6043-45F3-A030-3663A29718CE}"/>
              </a:ext>
            </a:extLst>
          </p:cNvPr>
          <p:cNvSpPr>
            <a:spLocks noGrp="1"/>
          </p:cNvSpPr>
          <p:nvPr>
            <p:ph type="title"/>
          </p:nvPr>
        </p:nvSpPr>
        <p:spPr/>
        <p:txBody>
          <a:bodyPr/>
          <a:lstStyle/>
          <a:p>
            <a:r>
              <a:rPr lang="es-MX" dirty="0"/>
              <a:t>CONSECUENCIAS DE LA CRISIS DE 1929 </a:t>
            </a:r>
            <a:endParaRPr lang="es-CL" dirty="0"/>
          </a:p>
        </p:txBody>
      </p:sp>
      <p:sp>
        <p:nvSpPr>
          <p:cNvPr id="10" name="Marcador de contenido 9">
            <a:extLst>
              <a:ext uri="{FF2B5EF4-FFF2-40B4-BE49-F238E27FC236}">
                <a16:creationId xmlns:a16="http://schemas.microsoft.com/office/drawing/2014/main" id="{555DA4DD-A010-4C03-BDF0-38FF835DEC6B}"/>
              </a:ext>
            </a:extLst>
          </p:cNvPr>
          <p:cNvSpPr>
            <a:spLocks noGrp="1"/>
          </p:cNvSpPr>
          <p:nvPr>
            <p:ph sz="half" idx="2"/>
          </p:nvPr>
        </p:nvSpPr>
        <p:spPr>
          <a:xfrm>
            <a:off x="839788" y="1690688"/>
            <a:ext cx="5603081" cy="4864857"/>
          </a:xfrm>
        </p:spPr>
        <p:txBody>
          <a:bodyPr>
            <a:normAutofit lnSpcReduction="10000"/>
          </a:bodyPr>
          <a:lstStyle/>
          <a:p>
            <a:pPr marL="0" indent="0" algn="just">
              <a:buNone/>
            </a:pPr>
            <a:r>
              <a:rPr lang="es-CL" dirty="0"/>
              <a:t>La estrecha dependencia de la economía alemana respecto a la americana provocó que fuese este país, junto con Estados Unidos, el más afectado por la crisis. </a:t>
            </a:r>
          </a:p>
          <a:p>
            <a:pPr marL="0" indent="0" algn="just">
              <a:buNone/>
            </a:pPr>
            <a:r>
              <a:rPr lang="es-CL" dirty="0"/>
              <a:t>El desplome de la producción industrial, la ruina de los bancos, el gran número de desempleados, crearon un ambiente de gran hostilidad hacia los gobiernos de la República de Weimar.</a:t>
            </a:r>
          </a:p>
          <a:p>
            <a:pPr marL="0" indent="0" algn="just">
              <a:buNone/>
            </a:pPr>
            <a:r>
              <a:rPr lang="es-CL" dirty="0"/>
              <a:t>Esta atmósfera fue explotada por el Partido nazi liderado por Hitler, que asumió el poder en 1933. Una vez en el gobierno procedió a transformar todas las estructuras del Estado alemán, implantando una dictadura que se reflejó significativamente en el plano económico. </a:t>
            </a:r>
          </a:p>
          <a:p>
            <a:pPr marL="0" indent="0" algn="just">
              <a:buNone/>
            </a:pPr>
            <a:endParaRPr lang="es-CL" dirty="0"/>
          </a:p>
          <a:p>
            <a:endParaRPr lang="es-CL" dirty="0"/>
          </a:p>
        </p:txBody>
      </p:sp>
      <p:pic>
        <p:nvPicPr>
          <p:cNvPr id="13" name="Marcador de contenido 12" descr="eparto de comida en Alemania. 1931">
            <a:extLst>
              <a:ext uri="{FF2B5EF4-FFF2-40B4-BE49-F238E27FC236}">
                <a16:creationId xmlns:a16="http://schemas.microsoft.com/office/drawing/2014/main" id="{41CB4D0C-177F-4003-B573-EFC1AC8BCA34}"/>
              </a:ext>
            </a:extLst>
          </p:cNvPr>
          <p:cNvPicPr>
            <a:picLocks noGrp="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7005577" y="1690688"/>
            <a:ext cx="4467225" cy="2562225"/>
          </a:xfrm>
          <a:prstGeom prst="rect">
            <a:avLst/>
          </a:prstGeom>
          <a:noFill/>
          <a:ln>
            <a:noFill/>
          </a:ln>
        </p:spPr>
      </p:pic>
      <p:sp>
        <p:nvSpPr>
          <p:cNvPr id="14" name="CuadroTexto 13">
            <a:extLst>
              <a:ext uri="{FF2B5EF4-FFF2-40B4-BE49-F238E27FC236}">
                <a16:creationId xmlns:a16="http://schemas.microsoft.com/office/drawing/2014/main" id="{5FFDBCE2-20A1-48D2-9231-E102CA1E9E16}"/>
              </a:ext>
            </a:extLst>
          </p:cNvPr>
          <p:cNvSpPr txBox="1"/>
          <p:nvPr/>
        </p:nvSpPr>
        <p:spPr>
          <a:xfrm>
            <a:off x="6654018" y="4459458"/>
            <a:ext cx="4698194" cy="646331"/>
          </a:xfrm>
          <a:prstGeom prst="rect">
            <a:avLst/>
          </a:prstGeom>
          <a:noFill/>
        </p:spPr>
        <p:txBody>
          <a:bodyPr wrap="square" rtlCol="0">
            <a:spAutoFit/>
          </a:bodyPr>
          <a:lstStyle/>
          <a:p>
            <a:r>
              <a:rPr lang="es-CL" i="1"/>
              <a:t>Imagen 1. El Ejército repartiendo comida a los necesitados en Alemania. 1931.</a:t>
            </a:r>
            <a:endParaRPr lang="es-CL"/>
          </a:p>
        </p:txBody>
      </p:sp>
    </p:spTree>
    <p:extLst>
      <p:ext uri="{BB962C8B-B14F-4D97-AF65-F5344CB8AC3E}">
        <p14:creationId xmlns:p14="http://schemas.microsoft.com/office/powerpoint/2010/main" val="6735771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242</TotalTime>
  <Words>582</Words>
  <Application>Microsoft Office PowerPoint</Application>
  <PresentationFormat>Panorámica</PresentationFormat>
  <Paragraphs>32</Paragraphs>
  <Slides>10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Arial</vt:lpstr>
      <vt:lpstr>Tw Cen MT</vt:lpstr>
      <vt:lpstr>Tw Cen MT Condensed</vt:lpstr>
      <vt:lpstr>Wingdings</vt:lpstr>
      <vt:lpstr>Wingdings 3</vt:lpstr>
      <vt:lpstr>Integral</vt:lpstr>
      <vt:lpstr>Retroalimentación: Unidad 1   </vt:lpstr>
      <vt:lpstr>Objetivo de la clase ( OA1) </vt:lpstr>
      <vt:lpstr>Contexto: Periodo Entreguerras</vt:lpstr>
      <vt:lpstr>Características del periodo entre guerras </vt:lpstr>
      <vt:lpstr>Cambios en la vida de las mujeres </vt:lpstr>
      <vt:lpstr>Presentación de PowerPoint</vt:lpstr>
      <vt:lpstr>Consecuencias de la gran crisis de 1929  </vt:lpstr>
      <vt:lpstr>INTRODUCCION </vt:lpstr>
      <vt:lpstr>CONSECUENCIAS DE LA CRISIS DE 1929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Unidad 1: La construcción del ESTADO-NACION y sus desafíos. </dc:title>
  <dc:creator>Katherine Subiabre</dc:creator>
  <cp:lastModifiedBy>Katherine Subiabre</cp:lastModifiedBy>
  <cp:revision>16</cp:revision>
  <dcterms:created xsi:type="dcterms:W3CDTF">2020-04-30T02:13:13Z</dcterms:created>
  <dcterms:modified xsi:type="dcterms:W3CDTF">2020-06-07T23:56:53Z</dcterms:modified>
</cp:coreProperties>
</file>