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  <p:sldMasterId id="2147483852" r:id="rId2"/>
  </p:sldMasterIdLst>
  <p:sldIdLst>
    <p:sldId id="256" r:id="rId3"/>
    <p:sldId id="257" r:id="rId4"/>
    <p:sldId id="259" r:id="rId5"/>
    <p:sldId id="260" r:id="rId6"/>
    <p:sldId id="261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5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 varScale="1">
        <p:scale>
          <a:sx n="79" d="100"/>
          <a:sy n="79" d="100"/>
        </p:scale>
        <p:origin x="2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6/7/2020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363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" y="0"/>
            <a:ext cx="12191999" cy="12528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160" y="0"/>
            <a:ext cx="12181840" cy="1173480"/>
          </a:xfrm>
          <a:custGeom>
            <a:avLst/>
            <a:gdLst/>
            <a:ahLst/>
            <a:cxnLst/>
            <a:rect l="l" t="t" r="r" b="b"/>
            <a:pathLst>
              <a:path w="9136380" h="1173480">
                <a:moveTo>
                  <a:pt x="9136380" y="0"/>
                </a:moveTo>
                <a:lnTo>
                  <a:pt x="0" y="0"/>
                </a:lnTo>
                <a:lnTo>
                  <a:pt x="0" y="1173479"/>
                </a:lnTo>
                <a:lnTo>
                  <a:pt x="9136380" y="1173479"/>
                </a:lnTo>
                <a:lnTo>
                  <a:pt x="9136380" y="0"/>
                </a:lnTo>
                <a:close/>
              </a:path>
            </a:pathLst>
          </a:custGeom>
          <a:solidFill>
            <a:srgbClr val="126B9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0160" y="0"/>
            <a:ext cx="12181840" cy="1173480"/>
          </a:xfrm>
          <a:custGeom>
            <a:avLst/>
            <a:gdLst/>
            <a:ahLst/>
            <a:cxnLst/>
            <a:rect l="l" t="t" r="r" b="b"/>
            <a:pathLst>
              <a:path w="9136380" h="1173480">
                <a:moveTo>
                  <a:pt x="0" y="1173479"/>
                </a:moveTo>
                <a:lnTo>
                  <a:pt x="9136380" y="1173479"/>
                </a:lnTo>
                <a:lnTo>
                  <a:pt x="9136380" y="0"/>
                </a:lnTo>
                <a:lnTo>
                  <a:pt x="0" y="0"/>
                </a:lnTo>
                <a:lnTo>
                  <a:pt x="0" y="1173479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6/7/2020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308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871235" cy="13183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40640" y="3047"/>
            <a:ext cx="10905744" cy="13776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0160" y="0"/>
            <a:ext cx="10798387" cy="1239520"/>
          </a:xfrm>
          <a:custGeom>
            <a:avLst/>
            <a:gdLst/>
            <a:ahLst/>
            <a:cxnLst/>
            <a:rect l="l" t="t" r="r" b="b"/>
            <a:pathLst>
              <a:path w="8098790" h="1239520">
                <a:moveTo>
                  <a:pt x="8098535" y="0"/>
                </a:moveTo>
                <a:lnTo>
                  <a:pt x="0" y="0"/>
                </a:lnTo>
                <a:lnTo>
                  <a:pt x="0" y="1239012"/>
                </a:lnTo>
                <a:lnTo>
                  <a:pt x="8098535" y="1239012"/>
                </a:lnTo>
                <a:lnTo>
                  <a:pt x="8098535" y="0"/>
                </a:lnTo>
                <a:close/>
              </a:path>
            </a:pathLst>
          </a:custGeom>
          <a:solidFill>
            <a:srgbClr val="126B9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216489" y="1610106"/>
            <a:ext cx="488188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6/7/2020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998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6/7/2020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18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6/7/2020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859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6/7/2020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6/7/2020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6/7/2020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6/7/2020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6/7/2020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6/7/2020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" y="0"/>
            <a:ext cx="12191999" cy="12528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0333" y="145796"/>
            <a:ext cx="1131133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9693" y="2451355"/>
            <a:ext cx="1081261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6/7/2020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22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6.jp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image" Target="../media/image3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11" Type="http://schemas.openxmlformats.org/officeDocument/2006/relationships/image" Target="../media/image34.png"/><Relationship Id="rId5" Type="http://schemas.openxmlformats.org/officeDocument/2006/relationships/image" Target="../media/image30.png"/><Relationship Id="rId10" Type="http://schemas.openxmlformats.org/officeDocument/2006/relationships/image" Target="../media/image33.png"/><Relationship Id="rId4" Type="http://schemas.openxmlformats.org/officeDocument/2006/relationships/image" Target="../media/image23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jp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MX" dirty="0" smtClean="0"/>
              <a:t>Retroalimentación</a:t>
            </a:r>
            <a:br>
              <a:rPr lang="es-MX" dirty="0" smtClean="0"/>
            </a:br>
            <a:r>
              <a:rPr lang="es-MX" dirty="0" smtClean="0"/>
              <a:t>4° medio</a:t>
            </a:r>
            <a:r>
              <a:rPr lang="es-MX" dirty="0"/>
              <a:t/>
            </a:r>
            <a:br>
              <a:rPr lang="es-MX" dirty="0"/>
            </a:br>
            <a:endParaRPr lang="en-US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s-MX" dirty="0" smtClean="0"/>
              <a:t>UNIDAD: </a:t>
            </a:r>
            <a:r>
              <a:rPr lang="es-MX" b="1" dirty="0" smtClean="0"/>
              <a:t>EL </a:t>
            </a:r>
            <a:r>
              <a:rPr lang="es-MX" b="1" dirty="0"/>
              <a:t>ESTADO DE DERECHO EN CHILE: ELEMENTOS Y MECANISMOS PARA LA ORGANIZACIÓN DEL RÉGIMEN DEMOCRÁTICO</a:t>
            </a:r>
            <a:endParaRPr lang="es-MX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0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5422" y="335991"/>
            <a:ext cx="620903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000" spc="-5" dirty="0"/>
              <a:t>Bases de </a:t>
            </a:r>
            <a:r>
              <a:rPr sz="3000" dirty="0"/>
              <a:t>la</a:t>
            </a:r>
            <a:r>
              <a:rPr sz="3000" spc="-80" dirty="0"/>
              <a:t> </a:t>
            </a:r>
            <a:r>
              <a:rPr sz="3000" spc="-5" dirty="0"/>
              <a:t>Institucionalidad</a:t>
            </a:r>
            <a:endParaRPr sz="3000"/>
          </a:p>
        </p:txBody>
      </p:sp>
      <p:grpSp>
        <p:nvGrpSpPr>
          <p:cNvPr id="3" name="object 3"/>
          <p:cNvGrpSpPr/>
          <p:nvPr/>
        </p:nvGrpSpPr>
        <p:grpSpPr>
          <a:xfrm>
            <a:off x="1990310" y="1635265"/>
            <a:ext cx="2504440" cy="794385"/>
            <a:chOff x="466310" y="1635264"/>
            <a:chExt cx="2504440" cy="794385"/>
          </a:xfrm>
        </p:grpSpPr>
        <p:sp>
          <p:nvSpPr>
            <p:cNvPr id="4" name="object 4"/>
            <p:cNvSpPr/>
            <p:nvPr/>
          </p:nvSpPr>
          <p:spPr>
            <a:xfrm>
              <a:off x="466310" y="1684003"/>
              <a:ext cx="2491806" cy="63861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531875" y="1635264"/>
              <a:ext cx="2438400" cy="7939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518159" y="1712976"/>
              <a:ext cx="2392679" cy="5394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518159" y="1712976"/>
              <a:ext cx="2392680" cy="539750"/>
            </a:xfrm>
            <a:custGeom>
              <a:avLst/>
              <a:gdLst/>
              <a:ahLst/>
              <a:cxnLst/>
              <a:rect l="l" t="t" r="r" b="b"/>
              <a:pathLst>
                <a:path w="2392680" h="539750">
                  <a:moveTo>
                    <a:pt x="0" y="89915"/>
                  </a:moveTo>
                  <a:lnTo>
                    <a:pt x="7066" y="54917"/>
                  </a:lnTo>
                  <a:lnTo>
                    <a:pt x="26336" y="26336"/>
                  </a:lnTo>
                  <a:lnTo>
                    <a:pt x="54917" y="7066"/>
                  </a:lnTo>
                  <a:lnTo>
                    <a:pt x="89916" y="0"/>
                  </a:lnTo>
                  <a:lnTo>
                    <a:pt x="2302764" y="0"/>
                  </a:lnTo>
                  <a:lnTo>
                    <a:pt x="2337762" y="7066"/>
                  </a:lnTo>
                  <a:lnTo>
                    <a:pt x="2366343" y="26336"/>
                  </a:lnTo>
                  <a:lnTo>
                    <a:pt x="2385613" y="54917"/>
                  </a:lnTo>
                  <a:lnTo>
                    <a:pt x="2392679" y="89915"/>
                  </a:lnTo>
                  <a:lnTo>
                    <a:pt x="2392679" y="449579"/>
                  </a:lnTo>
                  <a:lnTo>
                    <a:pt x="2385613" y="484578"/>
                  </a:lnTo>
                  <a:lnTo>
                    <a:pt x="2366343" y="513159"/>
                  </a:lnTo>
                  <a:lnTo>
                    <a:pt x="2337762" y="532429"/>
                  </a:lnTo>
                  <a:lnTo>
                    <a:pt x="2302764" y="539496"/>
                  </a:lnTo>
                  <a:lnTo>
                    <a:pt x="89916" y="539496"/>
                  </a:lnTo>
                  <a:lnTo>
                    <a:pt x="54917" y="532429"/>
                  </a:lnTo>
                  <a:lnTo>
                    <a:pt x="26336" y="513159"/>
                  </a:lnTo>
                  <a:lnTo>
                    <a:pt x="7066" y="484578"/>
                  </a:lnTo>
                  <a:lnTo>
                    <a:pt x="0" y="449579"/>
                  </a:lnTo>
                  <a:lnTo>
                    <a:pt x="0" y="89915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230933" y="1725295"/>
            <a:ext cx="2017395" cy="50990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360045" marR="5080" indent="-347980" defTabSz="914400">
              <a:lnSpc>
                <a:spcPts val="1900"/>
              </a:lnSpc>
              <a:spcBef>
                <a:spcPts val="175"/>
              </a:spcBef>
            </a:pPr>
            <a:r>
              <a:rPr sz="1600" b="1" spc="-10" dirty="0">
                <a:solidFill>
                  <a:prstClr val="black"/>
                </a:solidFill>
                <a:latin typeface="Verdana"/>
                <a:cs typeface="Verdana"/>
              </a:rPr>
              <a:t>Persona (libertad  </a:t>
            </a:r>
            <a:r>
              <a:rPr sz="1600" b="1" spc="-5" dirty="0">
                <a:solidFill>
                  <a:prstClr val="black"/>
                </a:solidFill>
                <a:latin typeface="Verdana"/>
                <a:cs typeface="Verdana"/>
              </a:rPr>
              <a:t>e</a:t>
            </a:r>
            <a:r>
              <a:rPr sz="1600" b="1" spc="-2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Verdana"/>
                <a:cs typeface="Verdana"/>
              </a:rPr>
              <a:t>igualdad)</a:t>
            </a:r>
            <a:endParaRPr sz="16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72635" y="1712214"/>
            <a:ext cx="5078095" cy="693138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91440" marR="382270" defTabSz="914400">
              <a:spcBef>
                <a:spcPts val="345"/>
              </a:spcBef>
            </a:pPr>
            <a:r>
              <a:rPr sz="1400" spc="-5" dirty="0">
                <a:solidFill>
                  <a:prstClr val="black"/>
                </a:solidFill>
                <a:latin typeface="Verdana"/>
                <a:cs typeface="Verdana"/>
              </a:rPr>
              <a:t>Las </a:t>
            </a:r>
            <a:r>
              <a:rPr sz="1400" dirty="0">
                <a:solidFill>
                  <a:prstClr val="black"/>
                </a:solidFill>
                <a:latin typeface="Verdana"/>
                <a:cs typeface="Verdana"/>
              </a:rPr>
              <a:t>personas nacen </a:t>
            </a:r>
            <a:r>
              <a:rPr sz="1400" b="1" dirty="0">
                <a:solidFill>
                  <a:prstClr val="black"/>
                </a:solidFill>
                <a:latin typeface="Verdana"/>
                <a:cs typeface="Verdana"/>
              </a:rPr>
              <a:t>libres e iguales </a:t>
            </a:r>
            <a:r>
              <a:rPr sz="1400" dirty="0">
                <a:solidFill>
                  <a:prstClr val="black"/>
                </a:solidFill>
                <a:latin typeface="Verdana"/>
                <a:cs typeface="Verdana"/>
              </a:rPr>
              <a:t>en dignidad</a:t>
            </a:r>
            <a:r>
              <a:rPr sz="1400" spc="-21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prstClr val="black"/>
                </a:solidFill>
                <a:latin typeface="Verdana"/>
                <a:cs typeface="Verdana"/>
              </a:rPr>
              <a:t>y  derechos</a:t>
            </a:r>
            <a:endParaRPr sz="1400">
              <a:solidFill>
                <a:prstClr val="black"/>
              </a:solidFill>
              <a:latin typeface="Verdana"/>
              <a:cs typeface="Verdana"/>
            </a:endParaRPr>
          </a:p>
          <a:p>
            <a:pPr marL="91440" defTabSz="914400">
              <a:lnSpc>
                <a:spcPts val="1655"/>
              </a:lnSpc>
            </a:pPr>
            <a:r>
              <a:rPr sz="1400" dirty="0">
                <a:solidFill>
                  <a:prstClr val="black"/>
                </a:solidFill>
                <a:latin typeface="Verdana"/>
                <a:cs typeface="Verdana"/>
              </a:rPr>
              <a:t>La familia es el </a:t>
            </a:r>
            <a:r>
              <a:rPr sz="1400" b="1" spc="-5" dirty="0">
                <a:solidFill>
                  <a:prstClr val="black"/>
                </a:solidFill>
                <a:latin typeface="Verdana"/>
                <a:cs typeface="Verdana"/>
              </a:rPr>
              <a:t>núcleo fundamental </a:t>
            </a:r>
            <a:r>
              <a:rPr sz="1400" dirty="0">
                <a:solidFill>
                  <a:prstClr val="black"/>
                </a:solidFill>
                <a:latin typeface="Verdana"/>
                <a:cs typeface="Verdana"/>
              </a:rPr>
              <a:t>de </a:t>
            </a:r>
            <a:r>
              <a:rPr sz="1400" spc="5" dirty="0">
                <a:solidFill>
                  <a:prstClr val="black"/>
                </a:solidFill>
                <a:latin typeface="Verdana"/>
                <a:cs typeface="Verdana"/>
              </a:rPr>
              <a:t>la</a:t>
            </a:r>
            <a:r>
              <a:rPr sz="1400" spc="-12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prstClr val="black"/>
                </a:solidFill>
                <a:latin typeface="Verdana"/>
                <a:cs typeface="Verdana"/>
              </a:rPr>
              <a:t>sociedad</a:t>
            </a:r>
            <a:endParaRPr sz="14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072635" y="2679955"/>
            <a:ext cx="5078095" cy="954405"/>
          </a:xfrm>
          <a:custGeom>
            <a:avLst/>
            <a:gdLst/>
            <a:ahLst/>
            <a:cxnLst/>
            <a:rect l="l" t="t" r="r" b="b"/>
            <a:pathLst>
              <a:path w="5078095" h="954404">
                <a:moveTo>
                  <a:pt x="0" y="954024"/>
                </a:moveTo>
                <a:lnTo>
                  <a:pt x="5077968" y="954024"/>
                </a:lnTo>
                <a:lnTo>
                  <a:pt x="5077968" y="0"/>
                </a:lnTo>
                <a:lnTo>
                  <a:pt x="0" y="0"/>
                </a:lnTo>
                <a:lnTo>
                  <a:pt x="0" y="954024"/>
                </a:lnTo>
                <a:close/>
              </a:path>
            </a:pathLst>
          </a:custGeom>
          <a:ln w="25907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64202" y="2711958"/>
            <a:ext cx="4909185" cy="8769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algn="just" defTabSz="914400">
              <a:lnSpc>
                <a:spcPct val="99500"/>
              </a:lnSpc>
              <a:spcBef>
                <a:spcPts val="110"/>
              </a:spcBef>
            </a:pPr>
            <a:r>
              <a:rPr sz="1400" dirty="0">
                <a:solidFill>
                  <a:prstClr val="black"/>
                </a:solidFill>
                <a:latin typeface="Verdana"/>
                <a:cs typeface="Verdana"/>
              </a:rPr>
              <a:t>El </a:t>
            </a:r>
            <a:r>
              <a:rPr sz="1400" spc="-5" dirty="0">
                <a:solidFill>
                  <a:prstClr val="black"/>
                </a:solidFill>
                <a:latin typeface="Verdana"/>
                <a:cs typeface="Verdana"/>
              </a:rPr>
              <a:t>Estado reconoce </a:t>
            </a:r>
            <a:r>
              <a:rPr sz="1400" dirty="0">
                <a:solidFill>
                  <a:prstClr val="black"/>
                </a:solidFill>
                <a:latin typeface="Verdana"/>
                <a:cs typeface="Verdana"/>
              </a:rPr>
              <a:t>y </a:t>
            </a:r>
            <a:r>
              <a:rPr sz="1400" spc="-5" dirty="0">
                <a:solidFill>
                  <a:prstClr val="black"/>
                </a:solidFill>
                <a:latin typeface="Verdana"/>
                <a:cs typeface="Verdana"/>
              </a:rPr>
              <a:t>ampara </a:t>
            </a:r>
            <a:r>
              <a:rPr sz="1400" dirty="0">
                <a:solidFill>
                  <a:prstClr val="black"/>
                </a:solidFill>
                <a:latin typeface="Verdana"/>
                <a:cs typeface="Verdana"/>
              </a:rPr>
              <a:t>los </a:t>
            </a:r>
            <a:r>
              <a:rPr sz="1400" b="1" spc="-5" dirty="0">
                <a:solidFill>
                  <a:prstClr val="black"/>
                </a:solidFill>
                <a:latin typeface="Verdana"/>
                <a:cs typeface="Verdana"/>
              </a:rPr>
              <a:t>grupos  intermedios </a:t>
            </a:r>
            <a:r>
              <a:rPr sz="1400" spc="-5" dirty="0">
                <a:solidFill>
                  <a:prstClr val="black"/>
                </a:solidFill>
                <a:latin typeface="Verdana"/>
                <a:cs typeface="Verdana"/>
              </a:rPr>
              <a:t>(j. </a:t>
            </a:r>
            <a:r>
              <a:rPr sz="1400" dirty="0">
                <a:solidFill>
                  <a:prstClr val="black"/>
                </a:solidFill>
                <a:latin typeface="Verdana"/>
                <a:cs typeface="Verdana"/>
              </a:rPr>
              <a:t>de </a:t>
            </a:r>
            <a:r>
              <a:rPr sz="1400" spc="-5" dirty="0">
                <a:solidFill>
                  <a:prstClr val="black"/>
                </a:solidFill>
                <a:latin typeface="Verdana"/>
                <a:cs typeface="Verdana"/>
              </a:rPr>
              <a:t>vecinos, colegios, universidades,  </a:t>
            </a:r>
            <a:r>
              <a:rPr sz="1400" dirty="0">
                <a:solidFill>
                  <a:prstClr val="black"/>
                </a:solidFill>
                <a:latin typeface="Verdana"/>
                <a:cs typeface="Verdana"/>
              </a:rPr>
              <a:t>empresas) </a:t>
            </a:r>
            <a:r>
              <a:rPr sz="1400" spc="-5" dirty="0">
                <a:solidFill>
                  <a:prstClr val="black"/>
                </a:solidFill>
                <a:latin typeface="Verdana"/>
                <a:cs typeface="Verdana"/>
              </a:rPr>
              <a:t>por los cuales </a:t>
            </a:r>
            <a:r>
              <a:rPr sz="1400" spc="-10" dirty="0">
                <a:solidFill>
                  <a:prstClr val="black"/>
                </a:solidFill>
                <a:latin typeface="Verdana"/>
                <a:cs typeface="Verdana"/>
              </a:rPr>
              <a:t>se </a:t>
            </a:r>
            <a:r>
              <a:rPr sz="1400" spc="-5" dirty="0">
                <a:solidFill>
                  <a:prstClr val="black"/>
                </a:solidFill>
                <a:latin typeface="Verdana"/>
                <a:cs typeface="Verdana"/>
              </a:rPr>
              <a:t>organiza la sociedad,  </a:t>
            </a:r>
            <a:r>
              <a:rPr sz="1400" dirty="0">
                <a:solidFill>
                  <a:prstClr val="black"/>
                </a:solidFill>
                <a:latin typeface="Verdana"/>
                <a:cs typeface="Verdana"/>
              </a:rPr>
              <a:t>garantizándoles</a:t>
            </a:r>
            <a:r>
              <a:rPr sz="1400" spc="-4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prstClr val="black"/>
                </a:solidFill>
                <a:latin typeface="Verdana"/>
                <a:cs typeface="Verdana"/>
              </a:rPr>
              <a:t>autonomía.</a:t>
            </a:r>
            <a:endParaRPr sz="14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72635" y="3819906"/>
            <a:ext cx="5078095" cy="257763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1440" defTabSz="914400">
              <a:spcBef>
                <a:spcPts val="330"/>
              </a:spcBef>
            </a:pPr>
            <a:r>
              <a:rPr sz="1400" dirty="0">
                <a:solidFill>
                  <a:prstClr val="black"/>
                </a:solidFill>
                <a:latin typeface="Verdana"/>
                <a:cs typeface="Verdana"/>
              </a:rPr>
              <a:t>El </a:t>
            </a:r>
            <a:r>
              <a:rPr sz="1400" spc="-5" dirty="0">
                <a:solidFill>
                  <a:prstClr val="black"/>
                </a:solidFill>
                <a:latin typeface="Verdana"/>
                <a:cs typeface="Verdana"/>
              </a:rPr>
              <a:t>Estado </a:t>
            </a:r>
            <a:r>
              <a:rPr sz="1400" dirty="0">
                <a:solidFill>
                  <a:prstClr val="black"/>
                </a:solidFill>
                <a:latin typeface="Verdana"/>
                <a:cs typeface="Verdana"/>
              </a:rPr>
              <a:t>está al servicio de </a:t>
            </a:r>
            <a:r>
              <a:rPr sz="1400" spc="5" dirty="0">
                <a:solidFill>
                  <a:prstClr val="black"/>
                </a:solidFill>
                <a:latin typeface="Verdana"/>
                <a:cs typeface="Verdana"/>
              </a:rPr>
              <a:t>la </a:t>
            </a:r>
            <a:r>
              <a:rPr sz="1400" b="1" spc="-5" dirty="0">
                <a:solidFill>
                  <a:prstClr val="black"/>
                </a:solidFill>
                <a:latin typeface="Verdana"/>
                <a:cs typeface="Verdana"/>
              </a:rPr>
              <a:t>persona</a:t>
            </a:r>
            <a:r>
              <a:rPr sz="1400" b="1" spc="-14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prstClr val="black"/>
                </a:solidFill>
                <a:latin typeface="Verdana"/>
                <a:cs typeface="Verdana"/>
              </a:rPr>
              <a:t>humana</a:t>
            </a:r>
            <a:endParaRPr sz="14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72635" y="4391405"/>
            <a:ext cx="5078095" cy="908582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91440" marR="82550" algn="just" defTabSz="914400">
              <a:lnSpc>
                <a:spcPct val="99500"/>
              </a:lnSpc>
              <a:spcBef>
                <a:spcPts val="365"/>
              </a:spcBef>
            </a:pPr>
            <a:r>
              <a:rPr sz="1400" spc="-5" dirty="0">
                <a:solidFill>
                  <a:prstClr val="black"/>
                </a:solidFill>
                <a:latin typeface="Verdana"/>
                <a:cs typeface="Verdana"/>
              </a:rPr>
              <a:t>La </a:t>
            </a:r>
            <a:r>
              <a:rPr sz="1400" dirty="0">
                <a:solidFill>
                  <a:prstClr val="black"/>
                </a:solidFill>
                <a:latin typeface="Verdana"/>
                <a:cs typeface="Verdana"/>
              </a:rPr>
              <a:t>finalidad </a:t>
            </a:r>
            <a:r>
              <a:rPr sz="1400" spc="-5" dirty="0">
                <a:solidFill>
                  <a:prstClr val="black"/>
                </a:solidFill>
                <a:latin typeface="Verdana"/>
                <a:cs typeface="Verdana"/>
              </a:rPr>
              <a:t>del Estado es promover el </a:t>
            </a:r>
            <a:r>
              <a:rPr sz="1400" b="1" spc="-10" dirty="0">
                <a:solidFill>
                  <a:prstClr val="black"/>
                </a:solidFill>
                <a:latin typeface="Verdana"/>
                <a:cs typeface="Verdana"/>
              </a:rPr>
              <a:t>bien </a:t>
            </a:r>
            <a:r>
              <a:rPr sz="1400" b="1" spc="-5" dirty="0">
                <a:solidFill>
                  <a:prstClr val="black"/>
                </a:solidFill>
                <a:latin typeface="Verdana"/>
                <a:cs typeface="Verdana"/>
              </a:rPr>
              <a:t>común  </a:t>
            </a:r>
            <a:r>
              <a:rPr sz="1400" spc="-5" dirty="0">
                <a:solidFill>
                  <a:prstClr val="black"/>
                </a:solidFill>
                <a:latin typeface="Verdana"/>
                <a:cs typeface="Verdana"/>
              </a:rPr>
              <a:t>para </a:t>
            </a:r>
            <a:r>
              <a:rPr sz="1400" spc="5" dirty="0">
                <a:solidFill>
                  <a:prstClr val="black"/>
                </a:solidFill>
                <a:latin typeface="Verdana"/>
                <a:cs typeface="Verdana"/>
              </a:rPr>
              <a:t>lo </a:t>
            </a:r>
            <a:r>
              <a:rPr sz="1400" spc="-5" dirty="0">
                <a:solidFill>
                  <a:prstClr val="black"/>
                </a:solidFill>
                <a:latin typeface="Verdana"/>
                <a:cs typeface="Verdana"/>
              </a:rPr>
              <a:t>cual debe contribuir </a:t>
            </a:r>
            <a:r>
              <a:rPr sz="1400" dirty="0">
                <a:solidFill>
                  <a:prstClr val="black"/>
                </a:solidFill>
                <a:latin typeface="Verdana"/>
                <a:cs typeface="Verdana"/>
              </a:rPr>
              <a:t>a generar </a:t>
            </a:r>
            <a:r>
              <a:rPr sz="1400" spc="-5" dirty="0">
                <a:solidFill>
                  <a:prstClr val="black"/>
                </a:solidFill>
                <a:latin typeface="Verdana"/>
                <a:cs typeface="Verdana"/>
              </a:rPr>
              <a:t>las condiciones  que permitan la </a:t>
            </a:r>
            <a:r>
              <a:rPr sz="1400" b="1" spc="-5" dirty="0">
                <a:solidFill>
                  <a:prstClr val="black"/>
                </a:solidFill>
                <a:latin typeface="Verdana"/>
                <a:cs typeface="Verdana"/>
              </a:rPr>
              <a:t>mayor realización material </a:t>
            </a:r>
            <a:r>
              <a:rPr sz="1400" b="1" dirty="0">
                <a:solidFill>
                  <a:prstClr val="black"/>
                </a:solidFill>
                <a:latin typeface="Verdana"/>
                <a:cs typeface="Verdana"/>
              </a:rPr>
              <a:t>y  </a:t>
            </a:r>
            <a:r>
              <a:rPr sz="1400" b="1" spc="-5" dirty="0">
                <a:solidFill>
                  <a:prstClr val="black"/>
                </a:solidFill>
                <a:latin typeface="Verdana"/>
                <a:cs typeface="Verdana"/>
              </a:rPr>
              <a:t>espiritual </a:t>
            </a:r>
            <a:r>
              <a:rPr sz="1400" dirty="0">
                <a:solidFill>
                  <a:prstClr val="black"/>
                </a:solidFill>
                <a:latin typeface="Verdana"/>
                <a:cs typeface="Verdana"/>
              </a:rPr>
              <a:t>de </a:t>
            </a:r>
            <a:r>
              <a:rPr sz="1400" spc="-5" dirty="0">
                <a:solidFill>
                  <a:prstClr val="black"/>
                </a:solidFill>
                <a:latin typeface="Verdana"/>
                <a:cs typeface="Verdana"/>
              </a:rPr>
              <a:t>todos </a:t>
            </a:r>
            <a:r>
              <a:rPr sz="1400" dirty="0">
                <a:solidFill>
                  <a:prstClr val="black"/>
                </a:solidFill>
                <a:latin typeface="Verdana"/>
                <a:cs typeface="Verdana"/>
              </a:rPr>
              <a:t>y cada uno de los</a:t>
            </a:r>
            <a:r>
              <a:rPr sz="1400" spc="-13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prstClr val="black"/>
                </a:solidFill>
                <a:latin typeface="Verdana"/>
                <a:cs typeface="Verdana"/>
              </a:rPr>
              <a:t>chilenos</a:t>
            </a:r>
            <a:endParaRPr sz="1400">
              <a:solidFill>
                <a:prstClr val="black"/>
              </a:solidFill>
              <a:latin typeface="Verdana"/>
              <a:cs typeface="Verdan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990311" y="2662441"/>
            <a:ext cx="2492375" cy="794385"/>
            <a:chOff x="466310" y="2662440"/>
            <a:chExt cx="2492375" cy="794385"/>
          </a:xfrm>
        </p:grpSpPr>
        <p:sp>
          <p:nvSpPr>
            <p:cNvPr id="16" name="object 16"/>
            <p:cNvSpPr/>
            <p:nvPr/>
          </p:nvSpPr>
          <p:spPr>
            <a:xfrm>
              <a:off x="466310" y="2711179"/>
              <a:ext cx="2491806" cy="63861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848867" y="2662440"/>
              <a:ext cx="1798320" cy="7939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518159" y="2740152"/>
              <a:ext cx="2392679" cy="53949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518159" y="2740152"/>
              <a:ext cx="2392680" cy="539750"/>
            </a:xfrm>
            <a:custGeom>
              <a:avLst/>
              <a:gdLst/>
              <a:ahLst/>
              <a:cxnLst/>
              <a:rect l="l" t="t" r="r" b="b"/>
              <a:pathLst>
                <a:path w="2392680" h="539750">
                  <a:moveTo>
                    <a:pt x="0" y="89915"/>
                  </a:moveTo>
                  <a:lnTo>
                    <a:pt x="7066" y="54917"/>
                  </a:lnTo>
                  <a:lnTo>
                    <a:pt x="26336" y="26336"/>
                  </a:lnTo>
                  <a:lnTo>
                    <a:pt x="54917" y="7066"/>
                  </a:lnTo>
                  <a:lnTo>
                    <a:pt x="89916" y="0"/>
                  </a:lnTo>
                  <a:lnTo>
                    <a:pt x="2302764" y="0"/>
                  </a:lnTo>
                  <a:lnTo>
                    <a:pt x="2337762" y="7066"/>
                  </a:lnTo>
                  <a:lnTo>
                    <a:pt x="2366343" y="26336"/>
                  </a:lnTo>
                  <a:lnTo>
                    <a:pt x="2385613" y="54917"/>
                  </a:lnTo>
                  <a:lnTo>
                    <a:pt x="2392679" y="89915"/>
                  </a:lnTo>
                  <a:lnTo>
                    <a:pt x="2392679" y="449580"/>
                  </a:lnTo>
                  <a:lnTo>
                    <a:pt x="2385613" y="484578"/>
                  </a:lnTo>
                  <a:lnTo>
                    <a:pt x="2366343" y="513159"/>
                  </a:lnTo>
                  <a:lnTo>
                    <a:pt x="2337762" y="532429"/>
                  </a:lnTo>
                  <a:lnTo>
                    <a:pt x="2302764" y="539496"/>
                  </a:lnTo>
                  <a:lnTo>
                    <a:pt x="89916" y="539496"/>
                  </a:lnTo>
                  <a:lnTo>
                    <a:pt x="54917" y="532429"/>
                  </a:lnTo>
                  <a:lnTo>
                    <a:pt x="26336" y="513159"/>
                  </a:lnTo>
                  <a:lnTo>
                    <a:pt x="7066" y="484578"/>
                  </a:lnTo>
                  <a:lnTo>
                    <a:pt x="0" y="449580"/>
                  </a:lnTo>
                  <a:lnTo>
                    <a:pt x="0" y="89915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548229" y="2752471"/>
            <a:ext cx="1381760" cy="50990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238125" marR="5080" indent="-226060" defTabSz="914400">
              <a:lnSpc>
                <a:spcPts val="1900"/>
              </a:lnSpc>
              <a:spcBef>
                <a:spcPts val="175"/>
              </a:spcBef>
            </a:pPr>
            <a:r>
              <a:rPr sz="1600" b="1" spc="-10" dirty="0">
                <a:solidFill>
                  <a:prstClr val="black"/>
                </a:solidFill>
                <a:latin typeface="Verdana"/>
                <a:cs typeface="Verdana"/>
              </a:rPr>
              <a:t>Au</a:t>
            </a:r>
            <a:r>
              <a:rPr sz="1600" b="1" spc="-5" dirty="0">
                <a:solidFill>
                  <a:prstClr val="black"/>
                </a:solidFill>
                <a:latin typeface="Verdana"/>
                <a:cs typeface="Verdana"/>
              </a:rPr>
              <a:t>ton</a:t>
            </a:r>
            <a:r>
              <a:rPr sz="1600" b="1" spc="-10" dirty="0">
                <a:solidFill>
                  <a:prstClr val="black"/>
                </a:solidFill>
                <a:latin typeface="Verdana"/>
                <a:cs typeface="Verdana"/>
              </a:rPr>
              <a:t>omías  sociales</a:t>
            </a:r>
            <a:endParaRPr sz="1600">
              <a:solidFill>
                <a:prstClr val="black"/>
              </a:solidFill>
              <a:latin typeface="Verdana"/>
              <a:cs typeface="Verdan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990311" y="3649993"/>
            <a:ext cx="2492375" cy="794385"/>
            <a:chOff x="466310" y="3649992"/>
            <a:chExt cx="2492375" cy="794385"/>
          </a:xfrm>
        </p:grpSpPr>
        <p:sp>
          <p:nvSpPr>
            <p:cNvPr id="22" name="object 22"/>
            <p:cNvSpPr/>
            <p:nvPr/>
          </p:nvSpPr>
          <p:spPr>
            <a:xfrm>
              <a:off x="466310" y="3698731"/>
              <a:ext cx="2491806" cy="63861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585215" y="3649992"/>
              <a:ext cx="2327148" cy="7939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518159" y="3727704"/>
              <a:ext cx="2392679" cy="53949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518159" y="3727704"/>
              <a:ext cx="2392680" cy="539750"/>
            </a:xfrm>
            <a:custGeom>
              <a:avLst/>
              <a:gdLst/>
              <a:ahLst/>
              <a:cxnLst/>
              <a:rect l="l" t="t" r="r" b="b"/>
              <a:pathLst>
                <a:path w="2392680" h="539750">
                  <a:moveTo>
                    <a:pt x="0" y="89916"/>
                  </a:moveTo>
                  <a:lnTo>
                    <a:pt x="7066" y="54917"/>
                  </a:lnTo>
                  <a:lnTo>
                    <a:pt x="26336" y="26336"/>
                  </a:lnTo>
                  <a:lnTo>
                    <a:pt x="54917" y="7066"/>
                  </a:lnTo>
                  <a:lnTo>
                    <a:pt x="89916" y="0"/>
                  </a:lnTo>
                  <a:lnTo>
                    <a:pt x="2302764" y="0"/>
                  </a:lnTo>
                  <a:lnTo>
                    <a:pt x="2337762" y="7066"/>
                  </a:lnTo>
                  <a:lnTo>
                    <a:pt x="2366343" y="26336"/>
                  </a:lnTo>
                  <a:lnTo>
                    <a:pt x="2385613" y="54917"/>
                  </a:lnTo>
                  <a:lnTo>
                    <a:pt x="2392679" y="89916"/>
                  </a:lnTo>
                  <a:lnTo>
                    <a:pt x="2392679" y="449580"/>
                  </a:lnTo>
                  <a:lnTo>
                    <a:pt x="2385613" y="484578"/>
                  </a:lnTo>
                  <a:lnTo>
                    <a:pt x="2366343" y="513159"/>
                  </a:lnTo>
                  <a:lnTo>
                    <a:pt x="2337762" y="532429"/>
                  </a:lnTo>
                  <a:lnTo>
                    <a:pt x="2302764" y="539496"/>
                  </a:lnTo>
                  <a:lnTo>
                    <a:pt x="89916" y="539496"/>
                  </a:lnTo>
                  <a:lnTo>
                    <a:pt x="54917" y="532429"/>
                  </a:lnTo>
                  <a:lnTo>
                    <a:pt x="26336" y="513159"/>
                  </a:lnTo>
                  <a:lnTo>
                    <a:pt x="7066" y="484578"/>
                  </a:lnTo>
                  <a:lnTo>
                    <a:pt x="0" y="449580"/>
                  </a:lnTo>
                  <a:lnTo>
                    <a:pt x="0" y="89916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284272" y="3740278"/>
            <a:ext cx="1911350" cy="50990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570230" marR="5080" indent="-558165" defTabSz="914400">
              <a:lnSpc>
                <a:spcPts val="1900"/>
              </a:lnSpc>
              <a:spcBef>
                <a:spcPts val="175"/>
              </a:spcBef>
            </a:pPr>
            <a:r>
              <a:rPr sz="1600" b="1" spc="-5" dirty="0">
                <a:solidFill>
                  <a:prstClr val="black"/>
                </a:solidFill>
                <a:latin typeface="Verdana"/>
                <a:cs typeface="Verdana"/>
              </a:rPr>
              <a:t>Servicialidad </a:t>
            </a:r>
            <a:r>
              <a:rPr sz="1600" b="1" spc="-10" dirty="0">
                <a:solidFill>
                  <a:prstClr val="black"/>
                </a:solidFill>
                <a:latin typeface="Verdana"/>
                <a:cs typeface="Verdana"/>
              </a:rPr>
              <a:t>del  </a:t>
            </a:r>
            <a:r>
              <a:rPr sz="1600" b="1" spc="-5" dirty="0">
                <a:solidFill>
                  <a:prstClr val="black"/>
                </a:solidFill>
                <a:latin typeface="Verdana"/>
                <a:cs typeface="Verdana"/>
              </a:rPr>
              <a:t>Estado</a:t>
            </a:r>
            <a:endParaRPr sz="1600">
              <a:solidFill>
                <a:prstClr val="black"/>
              </a:solidFill>
              <a:latin typeface="Verdana"/>
              <a:cs typeface="Verdan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990311" y="4503433"/>
            <a:ext cx="2492375" cy="794385"/>
            <a:chOff x="466310" y="4503432"/>
            <a:chExt cx="2492375" cy="794385"/>
          </a:xfrm>
        </p:grpSpPr>
        <p:sp>
          <p:nvSpPr>
            <p:cNvPr id="28" name="object 28"/>
            <p:cNvSpPr/>
            <p:nvPr/>
          </p:nvSpPr>
          <p:spPr>
            <a:xfrm>
              <a:off x="466310" y="4552171"/>
              <a:ext cx="2491806" cy="63861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797051" y="4503432"/>
              <a:ext cx="1901952" cy="79399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518159" y="4581144"/>
              <a:ext cx="2392679" cy="53949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518159" y="4581144"/>
              <a:ext cx="2392680" cy="539750"/>
            </a:xfrm>
            <a:custGeom>
              <a:avLst/>
              <a:gdLst/>
              <a:ahLst/>
              <a:cxnLst/>
              <a:rect l="l" t="t" r="r" b="b"/>
              <a:pathLst>
                <a:path w="2392680" h="539750">
                  <a:moveTo>
                    <a:pt x="0" y="89915"/>
                  </a:moveTo>
                  <a:lnTo>
                    <a:pt x="7066" y="54917"/>
                  </a:lnTo>
                  <a:lnTo>
                    <a:pt x="26336" y="26336"/>
                  </a:lnTo>
                  <a:lnTo>
                    <a:pt x="54917" y="7066"/>
                  </a:lnTo>
                  <a:lnTo>
                    <a:pt x="89916" y="0"/>
                  </a:lnTo>
                  <a:lnTo>
                    <a:pt x="2302764" y="0"/>
                  </a:lnTo>
                  <a:lnTo>
                    <a:pt x="2337762" y="7066"/>
                  </a:lnTo>
                  <a:lnTo>
                    <a:pt x="2366343" y="26336"/>
                  </a:lnTo>
                  <a:lnTo>
                    <a:pt x="2385613" y="54917"/>
                  </a:lnTo>
                  <a:lnTo>
                    <a:pt x="2392679" y="89915"/>
                  </a:lnTo>
                  <a:lnTo>
                    <a:pt x="2392679" y="449579"/>
                  </a:lnTo>
                  <a:lnTo>
                    <a:pt x="2385613" y="484578"/>
                  </a:lnTo>
                  <a:lnTo>
                    <a:pt x="2366343" y="513159"/>
                  </a:lnTo>
                  <a:lnTo>
                    <a:pt x="2337762" y="532429"/>
                  </a:lnTo>
                  <a:lnTo>
                    <a:pt x="2302764" y="539495"/>
                  </a:lnTo>
                  <a:lnTo>
                    <a:pt x="89916" y="539495"/>
                  </a:lnTo>
                  <a:lnTo>
                    <a:pt x="54917" y="532429"/>
                  </a:lnTo>
                  <a:lnTo>
                    <a:pt x="26336" y="513159"/>
                  </a:lnTo>
                  <a:lnTo>
                    <a:pt x="7066" y="484578"/>
                  </a:lnTo>
                  <a:lnTo>
                    <a:pt x="0" y="449579"/>
                  </a:lnTo>
                  <a:lnTo>
                    <a:pt x="0" y="89915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2496414" y="4594047"/>
            <a:ext cx="1483995" cy="510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 defTabSz="914400">
              <a:lnSpc>
                <a:spcPts val="1910"/>
              </a:lnSpc>
              <a:spcBef>
                <a:spcPts val="95"/>
              </a:spcBef>
            </a:pPr>
            <a:r>
              <a:rPr sz="1600" b="1" spc="-10" dirty="0">
                <a:solidFill>
                  <a:prstClr val="black"/>
                </a:solidFill>
                <a:latin typeface="Verdana"/>
                <a:cs typeface="Verdana"/>
              </a:rPr>
              <a:t>Finalidad</a:t>
            </a:r>
            <a:r>
              <a:rPr sz="1600" b="1" spc="-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Verdana"/>
                <a:cs typeface="Verdana"/>
              </a:rPr>
              <a:t>del</a:t>
            </a:r>
            <a:endParaRPr sz="1600">
              <a:solidFill>
                <a:prstClr val="black"/>
              </a:solidFill>
              <a:latin typeface="Verdana"/>
              <a:cs typeface="Verdana"/>
            </a:endParaRPr>
          </a:p>
          <a:p>
            <a:pPr marL="1270" algn="ctr" defTabSz="914400">
              <a:lnSpc>
                <a:spcPts val="1910"/>
              </a:lnSpc>
            </a:pPr>
            <a:r>
              <a:rPr sz="1600" b="1" spc="-5" dirty="0">
                <a:solidFill>
                  <a:prstClr val="black"/>
                </a:solidFill>
                <a:latin typeface="Verdana"/>
                <a:cs typeface="Verdana"/>
              </a:rPr>
              <a:t>Estado</a:t>
            </a:r>
            <a:endParaRPr sz="1600">
              <a:solidFill>
                <a:prstClr val="black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15949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5422" y="335991"/>
            <a:ext cx="620903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000" spc="-5" dirty="0"/>
              <a:t>Bases de </a:t>
            </a:r>
            <a:r>
              <a:rPr sz="3000" dirty="0"/>
              <a:t>la</a:t>
            </a:r>
            <a:r>
              <a:rPr sz="3000" spc="-80" dirty="0"/>
              <a:t> </a:t>
            </a:r>
            <a:r>
              <a:rPr sz="3000" spc="-5" dirty="0"/>
              <a:t>Institucionalidad</a:t>
            </a:r>
            <a:endParaRPr sz="3000"/>
          </a:p>
        </p:txBody>
      </p:sp>
      <p:grpSp>
        <p:nvGrpSpPr>
          <p:cNvPr id="3" name="object 3"/>
          <p:cNvGrpSpPr/>
          <p:nvPr/>
        </p:nvGrpSpPr>
        <p:grpSpPr>
          <a:xfrm>
            <a:off x="1990311" y="1635265"/>
            <a:ext cx="2555875" cy="794385"/>
            <a:chOff x="466310" y="1635264"/>
            <a:chExt cx="2555875" cy="794385"/>
          </a:xfrm>
        </p:grpSpPr>
        <p:sp>
          <p:nvSpPr>
            <p:cNvPr id="4" name="object 4"/>
            <p:cNvSpPr/>
            <p:nvPr/>
          </p:nvSpPr>
          <p:spPr>
            <a:xfrm>
              <a:off x="466310" y="1684003"/>
              <a:ext cx="2491806" cy="63861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469391" y="1635264"/>
              <a:ext cx="2552700" cy="7939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518159" y="1712976"/>
              <a:ext cx="2392679" cy="5394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518159" y="1712976"/>
              <a:ext cx="2392680" cy="539750"/>
            </a:xfrm>
            <a:custGeom>
              <a:avLst/>
              <a:gdLst/>
              <a:ahLst/>
              <a:cxnLst/>
              <a:rect l="l" t="t" r="r" b="b"/>
              <a:pathLst>
                <a:path w="2392680" h="539750">
                  <a:moveTo>
                    <a:pt x="0" y="89915"/>
                  </a:moveTo>
                  <a:lnTo>
                    <a:pt x="7066" y="54917"/>
                  </a:lnTo>
                  <a:lnTo>
                    <a:pt x="26336" y="26336"/>
                  </a:lnTo>
                  <a:lnTo>
                    <a:pt x="54917" y="7066"/>
                  </a:lnTo>
                  <a:lnTo>
                    <a:pt x="89916" y="0"/>
                  </a:lnTo>
                  <a:lnTo>
                    <a:pt x="2302764" y="0"/>
                  </a:lnTo>
                  <a:lnTo>
                    <a:pt x="2337762" y="7066"/>
                  </a:lnTo>
                  <a:lnTo>
                    <a:pt x="2366343" y="26336"/>
                  </a:lnTo>
                  <a:lnTo>
                    <a:pt x="2385613" y="54917"/>
                  </a:lnTo>
                  <a:lnTo>
                    <a:pt x="2392679" y="89915"/>
                  </a:lnTo>
                  <a:lnTo>
                    <a:pt x="2392679" y="449579"/>
                  </a:lnTo>
                  <a:lnTo>
                    <a:pt x="2385613" y="484578"/>
                  </a:lnTo>
                  <a:lnTo>
                    <a:pt x="2366343" y="513159"/>
                  </a:lnTo>
                  <a:lnTo>
                    <a:pt x="2337762" y="532429"/>
                  </a:lnTo>
                  <a:lnTo>
                    <a:pt x="2302764" y="539496"/>
                  </a:lnTo>
                  <a:lnTo>
                    <a:pt x="89916" y="539496"/>
                  </a:lnTo>
                  <a:lnTo>
                    <a:pt x="54917" y="532429"/>
                  </a:lnTo>
                  <a:lnTo>
                    <a:pt x="26336" y="513159"/>
                  </a:lnTo>
                  <a:lnTo>
                    <a:pt x="7066" y="484578"/>
                  </a:lnTo>
                  <a:lnTo>
                    <a:pt x="0" y="449579"/>
                  </a:lnTo>
                  <a:lnTo>
                    <a:pt x="0" y="89915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168448" y="1725295"/>
            <a:ext cx="2137410" cy="50990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379730" marR="5080" indent="-367665" defTabSz="914400">
              <a:lnSpc>
                <a:spcPts val="1900"/>
              </a:lnSpc>
              <a:spcBef>
                <a:spcPts val="175"/>
              </a:spcBef>
            </a:pPr>
            <a:r>
              <a:rPr sz="1600" b="1" spc="-10" dirty="0">
                <a:solidFill>
                  <a:prstClr val="black"/>
                </a:solidFill>
                <a:latin typeface="Verdana"/>
                <a:cs typeface="Verdana"/>
              </a:rPr>
              <a:t>Forma de </a:t>
            </a:r>
            <a:r>
              <a:rPr sz="1600" b="1" spc="-5" dirty="0">
                <a:solidFill>
                  <a:prstClr val="black"/>
                </a:solidFill>
                <a:latin typeface="Verdana"/>
                <a:cs typeface="Verdana"/>
              </a:rPr>
              <a:t>Estado y  </a:t>
            </a:r>
            <a:r>
              <a:rPr sz="1600" b="1" spc="-10" dirty="0">
                <a:solidFill>
                  <a:prstClr val="black"/>
                </a:solidFill>
                <a:latin typeface="Verdana"/>
                <a:cs typeface="Verdana"/>
              </a:rPr>
              <a:t>de</a:t>
            </a:r>
            <a:r>
              <a:rPr sz="1600" b="1" spc="-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Verdana"/>
                <a:cs typeface="Verdana"/>
              </a:rPr>
              <a:t>Gobierno</a:t>
            </a:r>
            <a:endParaRPr sz="16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72635" y="1712214"/>
            <a:ext cx="5078095" cy="523240"/>
          </a:xfrm>
          <a:custGeom>
            <a:avLst/>
            <a:gdLst/>
            <a:ahLst/>
            <a:cxnLst/>
            <a:rect l="l" t="t" r="r" b="b"/>
            <a:pathLst>
              <a:path w="5078095" h="523239">
                <a:moveTo>
                  <a:pt x="0" y="522731"/>
                </a:moveTo>
                <a:lnTo>
                  <a:pt x="5077968" y="522731"/>
                </a:lnTo>
                <a:lnTo>
                  <a:pt x="5077968" y="0"/>
                </a:lnTo>
                <a:lnTo>
                  <a:pt x="0" y="0"/>
                </a:lnTo>
                <a:lnTo>
                  <a:pt x="0" y="522731"/>
                </a:lnTo>
                <a:close/>
              </a:path>
            </a:pathLst>
          </a:custGeom>
          <a:ln w="25908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51501" y="1740155"/>
            <a:ext cx="347472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defTabSz="914400">
              <a:spcBef>
                <a:spcPts val="105"/>
              </a:spcBef>
            </a:pPr>
            <a:r>
              <a:rPr sz="1400" spc="-5" dirty="0">
                <a:solidFill>
                  <a:prstClr val="black"/>
                </a:solidFill>
                <a:latin typeface="Verdana"/>
                <a:cs typeface="Verdana"/>
              </a:rPr>
              <a:t>El Estado de </a:t>
            </a:r>
            <a:r>
              <a:rPr sz="1400" dirty="0">
                <a:solidFill>
                  <a:prstClr val="black"/>
                </a:solidFill>
                <a:latin typeface="Verdana"/>
                <a:cs typeface="Verdana"/>
              </a:rPr>
              <a:t>Chile es</a:t>
            </a:r>
            <a:r>
              <a:rPr sz="1400" spc="-6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prstClr val="black"/>
                </a:solidFill>
                <a:latin typeface="Verdana"/>
                <a:cs typeface="Verdana"/>
              </a:rPr>
              <a:t>Unitario</a:t>
            </a:r>
            <a:endParaRPr sz="1400">
              <a:solidFill>
                <a:prstClr val="black"/>
              </a:solidFill>
              <a:latin typeface="Verdana"/>
              <a:cs typeface="Verdana"/>
            </a:endParaRPr>
          </a:p>
          <a:p>
            <a:pPr marL="12700" defTabSz="914400"/>
            <a:r>
              <a:rPr sz="1400" dirty="0">
                <a:solidFill>
                  <a:prstClr val="black"/>
                </a:solidFill>
                <a:latin typeface="Verdana"/>
                <a:cs typeface="Verdana"/>
              </a:rPr>
              <a:t>Chile es una </a:t>
            </a:r>
            <a:r>
              <a:rPr sz="1400" b="1" spc="-5" dirty="0">
                <a:solidFill>
                  <a:prstClr val="black"/>
                </a:solidFill>
                <a:latin typeface="Verdana"/>
                <a:cs typeface="Verdana"/>
              </a:rPr>
              <a:t>República</a:t>
            </a:r>
            <a:r>
              <a:rPr sz="1400" b="1" spc="-9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prstClr val="black"/>
                </a:solidFill>
                <a:latin typeface="Verdana"/>
                <a:cs typeface="Verdana"/>
              </a:rPr>
              <a:t>Democrática</a:t>
            </a:r>
            <a:endParaRPr sz="14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72635" y="2451354"/>
            <a:ext cx="5078095" cy="1333570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377825" indent="-287020" defTabSz="914400">
              <a:spcBef>
                <a:spcPts val="330"/>
              </a:spcBef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1400" dirty="0">
                <a:solidFill>
                  <a:prstClr val="black"/>
                </a:solidFill>
                <a:latin typeface="Verdana"/>
                <a:cs typeface="Verdana"/>
              </a:rPr>
              <a:t>Soberanía reside en la</a:t>
            </a:r>
            <a:r>
              <a:rPr sz="1400" spc="-8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prstClr val="black"/>
                </a:solidFill>
                <a:latin typeface="Verdana"/>
                <a:cs typeface="Verdana"/>
              </a:rPr>
              <a:t>Nación</a:t>
            </a:r>
            <a:endParaRPr sz="1400">
              <a:solidFill>
                <a:prstClr val="black"/>
              </a:solidFill>
              <a:latin typeface="Verdana"/>
              <a:cs typeface="Verdana"/>
            </a:endParaRPr>
          </a:p>
          <a:p>
            <a:pPr marL="377825" marR="284480" indent="-287020" defTabSz="914400">
              <a:lnSpc>
                <a:spcPct val="99300"/>
              </a:lnSpc>
              <a:spcBef>
                <a:spcPts val="35"/>
              </a:spcBef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1400" dirty="0">
                <a:solidFill>
                  <a:prstClr val="black"/>
                </a:solidFill>
                <a:latin typeface="Verdana"/>
                <a:cs typeface="Verdana"/>
              </a:rPr>
              <a:t>Soberanía es ejercida </a:t>
            </a:r>
            <a:r>
              <a:rPr sz="1400" spc="-5" dirty="0">
                <a:solidFill>
                  <a:prstClr val="black"/>
                </a:solidFill>
                <a:latin typeface="Verdana"/>
                <a:cs typeface="Verdana"/>
              </a:rPr>
              <a:t>por </a:t>
            </a:r>
            <a:r>
              <a:rPr sz="1400" b="1" spc="-5" dirty="0">
                <a:solidFill>
                  <a:prstClr val="black"/>
                </a:solidFill>
                <a:latin typeface="Verdana"/>
                <a:cs typeface="Verdana"/>
              </a:rPr>
              <a:t>el </a:t>
            </a:r>
            <a:r>
              <a:rPr sz="1400" b="1" dirty="0">
                <a:solidFill>
                  <a:prstClr val="black"/>
                </a:solidFill>
                <a:latin typeface="Verdana"/>
                <a:cs typeface="Verdana"/>
              </a:rPr>
              <a:t>pueblo </a:t>
            </a:r>
            <a:r>
              <a:rPr sz="1400" spc="-5" dirty="0">
                <a:solidFill>
                  <a:prstClr val="black"/>
                </a:solidFill>
                <a:latin typeface="Verdana"/>
                <a:cs typeface="Verdana"/>
              </a:rPr>
              <a:t>(a través</a:t>
            </a:r>
            <a:r>
              <a:rPr sz="1400" spc="-14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Verdana"/>
                <a:cs typeface="Verdana"/>
              </a:rPr>
              <a:t>de  </a:t>
            </a:r>
            <a:r>
              <a:rPr sz="1400" dirty="0">
                <a:solidFill>
                  <a:prstClr val="black"/>
                </a:solidFill>
                <a:latin typeface="Verdana"/>
                <a:cs typeface="Verdana"/>
              </a:rPr>
              <a:t>elecciones y plebiscitos) y </a:t>
            </a:r>
            <a:r>
              <a:rPr sz="1400" spc="-5" dirty="0">
                <a:solidFill>
                  <a:prstClr val="black"/>
                </a:solidFill>
                <a:latin typeface="Verdana"/>
                <a:cs typeface="Verdana"/>
              </a:rPr>
              <a:t>por </a:t>
            </a:r>
            <a:r>
              <a:rPr sz="1400" b="1" dirty="0">
                <a:solidFill>
                  <a:prstClr val="black"/>
                </a:solidFill>
                <a:latin typeface="Verdana"/>
                <a:cs typeface="Verdana"/>
              </a:rPr>
              <a:t>las </a:t>
            </a:r>
            <a:r>
              <a:rPr sz="1400" b="1" spc="-5" dirty="0">
                <a:solidFill>
                  <a:prstClr val="black"/>
                </a:solidFill>
                <a:latin typeface="Verdana"/>
                <a:cs typeface="Verdana"/>
              </a:rPr>
              <a:t>autoridades  </a:t>
            </a:r>
            <a:r>
              <a:rPr sz="1400" spc="-5" dirty="0">
                <a:solidFill>
                  <a:prstClr val="black"/>
                </a:solidFill>
                <a:latin typeface="Verdana"/>
                <a:cs typeface="Verdana"/>
              </a:rPr>
              <a:t>que </a:t>
            </a:r>
            <a:r>
              <a:rPr sz="1400" dirty="0">
                <a:solidFill>
                  <a:prstClr val="black"/>
                </a:solidFill>
                <a:latin typeface="Verdana"/>
                <a:cs typeface="Verdana"/>
              </a:rPr>
              <a:t>señala la</a:t>
            </a:r>
            <a:r>
              <a:rPr sz="1400" spc="-6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Verdana"/>
                <a:cs typeface="Verdana"/>
              </a:rPr>
              <a:t>Constitución</a:t>
            </a:r>
            <a:endParaRPr sz="1400">
              <a:solidFill>
                <a:prstClr val="black"/>
              </a:solidFill>
              <a:latin typeface="Verdana"/>
              <a:cs typeface="Verdana"/>
            </a:endParaRPr>
          </a:p>
          <a:p>
            <a:pPr marL="377825" indent="-287020" defTabSz="914400">
              <a:lnSpc>
                <a:spcPts val="1670"/>
              </a:lnSpc>
              <a:spcBef>
                <a:spcPts val="25"/>
              </a:spcBef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1400" dirty="0">
                <a:solidFill>
                  <a:prstClr val="black"/>
                </a:solidFill>
                <a:latin typeface="Verdana"/>
                <a:cs typeface="Verdana"/>
              </a:rPr>
              <a:t>Su </a:t>
            </a:r>
            <a:r>
              <a:rPr sz="1400" spc="5" dirty="0">
                <a:solidFill>
                  <a:prstClr val="black"/>
                </a:solidFill>
                <a:latin typeface="Verdana"/>
                <a:cs typeface="Verdana"/>
              </a:rPr>
              <a:t>límite </a:t>
            </a:r>
            <a:r>
              <a:rPr sz="1400" dirty="0">
                <a:solidFill>
                  <a:prstClr val="black"/>
                </a:solidFill>
                <a:latin typeface="Verdana"/>
                <a:cs typeface="Verdana"/>
              </a:rPr>
              <a:t>son los </a:t>
            </a:r>
            <a:r>
              <a:rPr sz="1400" b="1" spc="-5" dirty="0">
                <a:solidFill>
                  <a:prstClr val="black"/>
                </a:solidFill>
                <a:latin typeface="Verdana"/>
                <a:cs typeface="Verdana"/>
              </a:rPr>
              <a:t>derechos</a:t>
            </a:r>
            <a:r>
              <a:rPr sz="1400" b="1" spc="-13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prstClr val="black"/>
                </a:solidFill>
                <a:latin typeface="Verdana"/>
                <a:cs typeface="Verdana"/>
              </a:rPr>
              <a:t>fundamentales</a:t>
            </a:r>
            <a:endParaRPr sz="1400">
              <a:solidFill>
                <a:prstClr val="black"/>
              </a:solidFill>
              <a:latin typeface="Verdana"/>
              <a:cs typeface="Verdana"/>
            </a:endParaRPr>
          </a:p>
          <a:p>
            <a:pPr marL="377825" defTabSz="914400">
              <a:lnSpc>
                <a:spcPts val="1670"/>
              </a:lnSpc>
            </a:pPr>
            <a:r>
              <a:rPr sz="1400" b="1" spc="-5" dirty="0">
                <a:solidFill>
                  <a:prstClr val="black"/>
                </a:solidFill>
                <a:latin typeface="Verdana"/>
                <a:cs typeface="Verdana"/>
              </a:rPr>
              <a:t>(reconocidos por </a:t>
            </a:r>
            <a:r>
              <a:rPr sz="1400" b="1" dirty="0">
                <a:solidFill>
                  <a:prstClr val="black"/>
                </a:solidFill>
                <a:latin typeface="Verdana"/>
                <a:cs typeface="Verdana"/>
              </a:rPr>
              <a:t>la </a:t>
            </a:r>
            <a:r>
              <a:rPr sz="1400" b="1" spc="-5" dirty="0">
                <a:solidFill>
                  <a:prstClr val="black"/>
                </a:solidFill>
                <a:latin typeface="Verdana"/>
                <a:cs typeface="Verdana"/>
              </a:rPr>
              <a:t>Constitución </a:t>
            </a:r>
            <a:r>
              <a:rPr sz="1400" b="1" dirty="0">
                <a:solidFill>
                  <a:prstClr val="black"/>
                </a:solidFill>
                <a:latin typeface="Verdana"/>
                <a:cs typeface="Verdana"/>
              </a:rPr>
              <a:t>y</a:t>
            </a:r>
            <a:r>
              <a:rPr sz="1400" b="1" spc="-6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prstClr val="black"/>
                </a:solidFill>
                <a:latin typeface="Verdana"/>
                <a:cs typeface="Verdana"/>
              </a:rPr>
              <a:t>TTII)</a:t>
            </a:r>
            <a:endParaRPr sz="14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072635" y="4065271"/>
            <a:ext cx="5078095" cy="1169035"/>
          </a:xfrm>
          <a:custGeom>
            <a:avLst/>
            <a:gdLst/>
            <a:ahLst/>
            <a:cxnLst/>
            <a:rect l="l" t="t" r="r" b="b"/>
            <a:pathLst>
              <a:path w="5078095" h="1169035">
                <a:moveTo>
                  <a:pt x="0" y="1168907"/>
                </a:moveTo>
                <a:lnTo>
                  <a:pt x="5077968" y="1168907"/>
                </a:lnTo>
                <a:lnTo>
                  <a:pt x="5077968" y="0"/>
                </a:lnTo>
                <a:lnTo>
                  <a:pt x="0" y="0"/>
                </a:lnTo>
                <a:lnTo>
                  <a:pt x="0" y="1168907"/>
                </a:lnTo>
                <a:close/>
              </a:path>
            </a:pathLst>
          </a:custGeom>
          <a:ln w="25908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64202" y="4096640"/>
            <a:ext cx="4909185" cy="10902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86385" marR="5080" indent="-287020" algn="just" defTabSz="914400">
              <a:lnSpc>
                <a:spcPct val="99300"/>
              </a:lnSpc>
              <a:spcBef>
                <a:spcPts val="114"/>
              </a:spcBef>
              <a:buFont typeface="Arial"/>
              <a:buChar char="•"/>
              <a:tabLst>
                <a:tab pos="287020" algn="l"/>
              </a:tabLst>
            </a:pPr>
            <a:r>
              <a:rPr sz="1400" spc="-5" dirty="0">
                <a:solidFill>
                  <a:prstClr val="black"/>
                </a:solidFill>
                <a:latin typeface="Verdana"/>
                <a:cs typeface="Verdana"/>
              </a:rPr>
              <a:t>Órganos del Estado deben someterse </a:t>
            </a:r>
            <a:r>
              <a:rPr sz="1400" dirty="0">
                <a:solidFill>
                  <a:prstClr val="black"/>
                </a:solidFill>
                <a:latin typeface="Verdana"/>
                <a:cs typeface="Verdana"/>
              </a:rPr>
              <a:t>a </a:t>
            </a:r>
            <a:r>
              <a:rPr sz="1400" spc="-5" dirty="0">
                <a:solidFill>
                  <a:prstClr val="black"/>
                </a:solidFill>
                <a:latin typeface="Verdana"/>
                <a:cs typeface="Verdana"/>
              </a:rPr>
              <a:t>la </a:t>
            </a:r>
            <a:r>
              <a:rPr sz="1400" spc="-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Verdana"/>
                <a:cs typeface="Verdana"/>
              </a:rPr>
              <a:t>Constitución </a:t>
            </a:r>
            <a:r>
              <a:rPr sz="1400" b="1" dirty="0">
                <a:solidFill>
                  <a:srgbClr val="FF0000"/>
                </a:solidFill>
                <a:latin typeface="Verdana"/>
                <a:cs typeface="Verdana"/>
              </a:rPr>
              <a:t>y las </a:t>
            </a:r>
            <a:r>
              <a:rPr sz="1400" b="1" spc="-5" dirty="0">
                <a:solidFill>
                  <a:srgbClr val="FF0000"/>
                </a:solidFill>
                <a:latin typeface="Verdana"/>
                <a:cs typeface="Verdana"/>
              </a:rPr>
              <a:t>leyes </a:t>
            </a:r>
            <a:r>
              <a:rPr sz="1400" dirty="0">
                <a:solidFill>
                  <a:prstClr val="black"/>
                </a:solidFill>
                <a:latin typeface="Verdana"/>
                <a:cs typeface="Verdana"/>
              </a:rPr>
              <a:t>y </a:t>
            </a:r>
            <a:r>
              <a:rPr sz="1400" spc="-5" dirty="0">
                <a:solidFill>
                  <a:prstClr val="black"/>
                </a:solidFill>
                <a:latin typeface="Verdana"/>
                <a:cs typeface="Verdana"/>
              </a:rPr>
              <a:t>garantizar </a:t>
            </a:r>
            <a:r>
              <a:rPr sz="1400" dirty="0">
                <a:solidFill>
                  <a:prstClr val="black"/>
                </a:solidFill>
                <a:latin typeface="Verdana"/>
                <a:cs typeface="Verdana"/>
              </a:rPr>
              <a:t>el </a:t>
            </a:r>
            <a:r>
              <a:rPr sz="1400" b="1" spc="-5" dirty="0">
                <a:solidFill>
                  <a:srgbClr val="FF0000"/>
                </a:solidFill>
                <a:latin typeface="Verdana"/>
                <a:cs typeface="Verdana"/>
              </a:rPr>
              <a:t>orden  institucional.</a:t>
            </a:r>
            <a:endParaRPr sz="1400">
              <a:solidFill>
                <a:prstClr val="black"/>
              </a:solidFill>
              <a:latin typeface="Verdana"/>
              <a:cs typeface="Verdana"/>
            </a:endParaRPr>
          </a:p>
          <a:p>
            <a:pPr marL="286385" indent="-287020" algn="just" defTabSz="914400">
              <a:lnSpc>
                <a:spcPts val="1670"/>
              </a:lnSpc>
              <a:spcBef>
                <a:spcPts val="25"/>
              </a:spcBef>
              <a:buFont typeface="Arial"/>
              <a:buChar char="•"/>
              <a:tabLst>
                <a:tab pos="287020" algn="l"/>
              </a:tabLst>
            </a:pPr>
            <a:r>
              <a:rPr sz="1400" dirty="0">
                <a:solidFill>
                  <a:prstClr val="black"/>
                </a:solidFill>
                <a:latin typeface="Verdana"/>
                <a:cs typeface="Verdana"/>
              </a:rPr>
              <a:t>Gobernantes y </a:t>
            </a:r>
            <a:r>
              <a:rPr sz="1400" spc="-5" dirty="0">
                <a:solidFill>
                  <a:prstClr val="black"/>
                </a:solidFill>
                <a:latin typeface="Verdana"/>
                <a:cs typeface="Verdana"/>
              </a:rPr>
              <a:t>gobernados bajo las</a:t>
            </a:r>
            <a:r>
              <a:rPr sz="1400" spc="34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Verdana"/>
                <a:cs typeface="Verdana"/>
              </a:rPr>
              <a:t>mismas</a:t>
            </a:r>
            <a:endParaRPr sz="1400">
              <a:solidFill>
                <a:prstClr val="black"/>
              </a:solidFill>
              <a:latin typeface="Verdana"/>
              <a:cs typeface="Verdana"/>
            </a:endParaRPr>
          </a:p>
          <a:p>
            <a:pPr marL="286385" defTabSz="914400">
              <a:lnSpc>
                <a:spcPts val="1670"/>
              </a:lnSpc>
            </a:pPr>
            <a:r>
              <a:rPr sz="1400" b="1" spc="-5" dirty="0">
                <a:solidFill>
                  <a:srgbClr val="FF0000"/>
                </a:solidFill>
                <a:latin typeface="Verdana"/>
                <a:cs typeface="Verdana"/>
              </a:rPr>
              <a:t>reglas.</a:t>
            </a:r>
            <a:endParaRPr sz="14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72635" y="5481066"/>
            <a:ext cx="5078095" cy="257763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1440" defTabSz="914400">
              <a:spcBef>
                <a:spcPts val="330"/>
              </a:spcBef>
            </a:pPr>
            <a:r>
              <a:rPr sz="1400" dirty="0">
                <a:solidFill>
                  <a:prstClr val="black"/>
                </a:solidFill>
                <a:latin typeface="Verdana"/>
                <a:cs typeface="Verdana"/>
              </a:rPr>
              <a:t>Establecidos como principios de </a:t>
            </a:r>
            <a:r>
              <a:rPr sz="1400" b="1" spc="-5" dirty="0">
                <a:solidFill>
                  <a:srgbClr val="FF0000"/>
                </a:solidFill>
                <a:latin typeface="Verdana"/>
                <a:cs typeface="Verdana"/>
              </a:rPr>
              <a:t>buen</a:t>
            </a:r>
            <a:r>
              <a:rPr sz="1400" b="1" spc="-14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Verdana"/>
                <a:cs typeface="Verdana"/>
              </a:rPr>
              <a:t>gobierno</a:t>
            </a:r>
            <a:endParaRPr sz="1400">
              <a:solidFill>
                <a:prstClr val="black"/>
              </a:solidFill>
              <a:latin typeface="Verdana"/>
              <a:cs typeface="Verdan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990310" y="2682227"/>
            <a:ext cx="2504440" cy="751840"/>
            <a:chOff x="466310" y="2682227"/>
            <a:chExt cx="2504440" cy="751840"/>
          </a:xfrm>
        </p:grpSpPr>
        <p:sp>
          <p:nvSpPr>
            <p:cNvPr id="16" name="object 16"/>
            <p:cNvSpPr/>
            <p:nvPr/>
          </p:nvSpPr>
          <p:spPr>
            <a:xfrm>
              <a:off x="466310" y="2711179"/>
              <a:ext cx="2491806" cy="63861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513587" y="2682227"/>
              <a:ext cx="2456688" cy="7513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518159" y="2740152"/>
              <a:ext cx="2392679" cy="53949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518159" y="2740152"/>
              <a:ext cx="2392680" cy="539750"/>
            </a:xfrm>
            <a:custGeom>
              <a:avLst/>
              <a:gdLst/>
              <a:ahLst/>
              <a:cxnLst/>
              <a:rect l="l" t="t" r="r" b="b"/>
              <a:pathLst>
                <a:path w="2392680" h="539750">
                  <a:moveTo>
                    <a:pt x="0" y="89915"/>
                  </a:moveTo>
                  <a:lnTo>
                    <a:pt x="7066" y="54917"/>
                  </a:lnTo>
                  <a:lnTo>
                    <a:pt x="26336" y="26336"/>
                  </a:lnTo>
                  <a:lnTo>
                    <a:pt x="54917" y="7066"/>
                  </a:lnTo>
                  <a:lnTo>
                    <a:pt x="89916" y="0"/>
                  </a:lnTo>
                  <a:lnTo>
                    <a:pt x="2302764" y="0"/>
                  </a:lnTo>
                  <a:lnTo>
                    <a:pt x="2337762" y="7066"/>
                  </a:lnTo>
                  <a:lnTo>
                    <a:pt x="2366343" y="26336"/>
                  </a:lnTo>
                  <a:lnTo>
                    <a:pt x="2385613" y="54917"/>
                  </a:lnTo>
                  <a:lnTo>
                    <a:pt x="2392679" y="89915"/>
                  </a:lnTo>
                  <a:lnTo>
                    <a:pt x="2392679" y="449580"/>
                  </a:lnTo>
                  <a:lnTo>
                    <a:pt x="2385613" y="484578"/>
                  </a:lnTo>
                  <a:lnTo>
                    <a:pt x="2366343" y="513159"/>
                  </a:lnTo>
                  <a:lnTo>
                    <a:pt x="2337762" y="532429"/>
                  </a:lnTo>
                  <a:lnTo>
                    <a:pt x="2302764" y="539496"/>
                  </a:lnTo>
                  <a:lnTo>
                    <a:pt x="89916" y="539496"/>
                  </a:lnTo>
                  <a:lnTo>
                    <a:pt x="54917" y="532429"/>
                  </a:lnTo>
                  <a:lnTo>
                    <a:pt x="26336" y="513159"/>
                  </a:lnTo>
                  <a:lnTo>
                    <a:pt x="7066" y="484578"/>
                  </a:lnTo>
                  <a:lnTo>
                    <a:pt x="0" y="449580"/>
                  </a:lnTo>
                  <a:lnTo>
                    <a:pt x="0" y="89915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205025" y="2767711"/>
            <a:ext cx="2065655" cy="480059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364490" marR="5080" indent="-352425" defTabSz="914400">
              <a:lnSpc>
                <a:spcPts val="1780"/>
              </a:lnSpc>
              <a:spcBef>
                <a:spcPts val="175"/>
              </a:spcBef>
            </a:pPr>
            <a:r>
              <a:rPr sz="1500" b="1" spc="-5" dirty="0">
                <a:solidFill>
                  <a:prstClr val="black"/>
                </a:solidFill>
                <a:latin typeface="Verdana"/>
                <a:cs typeface="Verdana"/>
              </a:rPr>
              <a:t>Soberanía</a:t>
            </a:r>
            <a:r>
              <a:rPr sz="1500" b="1" spc="-9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500" b="1" dirty="0">
                <a:solidFill>
                  <a:prstClr val="black"/>
                </a:solidFill>
                <a:latin typeface="Verdana"/>
                <a:cs typeface="Verdana"/>
              </a:rPr>
              <a:t>nacional  y </a:t>
            </a:r>
            <a:r>
              <a:rPr sz="1500" b="1" spc="-5" dirty="0">
                <a:solidFill>
                  <a:prstClr val="black"/>
                </a:solidFill>
                <a:latin typeface="Verdana"/>
                <a:cs typeface="Verdana"/>
              </a:rPr>
              <a:t>sus</a:t>
            </a:r>
            <a:r>
              <a:rPr sz="1500" b="1" spc="-4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500" b="1" spc="-5" dirty="0">
                <a:solidFill>
                  <a:prstClr val="black"/>
                </a:solidFill>
                <a:latin typeface="Verdana"/>
                <a:cs typeface="Verdana"/>
              </a:rPr>
              <a:t>límites</a:t>
            </a:r>
            <a:endParaRPr sz="1500">
              <a:solidFill>
                <a:prstClr val="black"/>
              </a:solidFill>
              <a:latin typeface="Verdana"/>
              <a:cs typeface="Verdan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987295" y="4136119"/>
            <a:ext cx="2496820" cy="638810"/>
            <a:chOff x="463295" y="4136119"/>
            <a:chExt cx="2496820" cy="638810"/>
          </a:xfrm>
        </p:grpSpPr>
        <p:sp>
          <p:nvSpPr>
            <p:cNvPr id="22" name="object 22"/>
            <p:cNvSpPr/>
            <p:nvPr/>
          </p:nvSpPr>
          <p:spPr>
            <a:xfrm>
              <a:off x="466310" y="4136119"/>
              <a:ext cx="2491806" cy="63861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463295" y="4206240"/>
              <a:ext cx="2496312" cy="5532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518159" y="4165092"/>
              <a:ext cx="2392679" cy="53949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518159" y="4165092"/>
              <a:ext cx="2392680" cy="539750"/>
            </a:xfrm>
            <a:custGeom>
              <a:avLst/>
              <a:gdLst/>
              <a:ahLst/>
              <a:cxnLst/>
              <a:rect l="l" t="t" r="r" b="b"/>
              <a:pathLst>
                <a:path w="2392680" h="539750">
                  <a:moveTo>
                    <a:pt x="0" y="89915"/>
                  </a:moveTo>
                  <a:lnTo>
                    <a:pt x="7066" y="54917"/>
                  </a:lnTo>
                  <a:lnTo>
                    <a:pt x="26336" y="26336"/>
                  </a:lnTo>
                  <a:lnTo>
                    <a:pt x="54917" y="7066"/>
                  </a:lnTo>
                  <a:lnTo>
                    <a:pt x="89916" y="0"/>
                  </a:lnTo>
                  <a:lnTo>
                    <a:pt x="2302764" y="0"/>
                  </a:lnTo>
                  <a:lnTo>
                    <a:pt x="2337762" y="7066"/>
                  </a:lnTo>
                  <a:lnTo>
                    <a:pt x="2366343" y="26336"/>
                  </a:lnTo>
                  <a:lnTo>
                    <a:pt x="2385613" y="54917"/>
                  </a:lnTo>
                  <a:lnTo>
                    <a:pt x="2392679" y="89915"/>
                  </a:lnTo>
                  <a:lnTo>
                    <a:pt x="2392679" y="449579"/>
                  </a:lnTo>
                  <a:lnTo>
                    <a:pt x="2385613" y="484578"/>
                  </a:lnTo>
                  <a:lnTo>
                    <a:pt x="2366343" y="513159"/>
                  </a:lnTo>
                  <a:lnTo>
                    <a:pt x="2337762" y="532429"/>
                  </a:lnTo>
                  <a:lnTo>
                    <a:pt x="2302764" y="539495"/>
                  </a:lnTo>
                  <a:lnTo>
                    <a:pt x="89916" y="539495"/>
                  </a:lnTo>
                  <a:lnTo>
                    <a:pt x="54917" y="532429"/>
                  </a:lnTo>
                  <a:lnTo>
                    <a:pt x="26336" y="513159"/>
                  </a:lnTo>
                  <a:lnTo>
                    <a:pt x="7066" y="484578"/>
                  </a:lnTo>
                  <a:lnTo>
                    <a:pt x="0" y="449579"/>
                  </a:lnTo>
                  <a:lnTo>
                    <a:pt x="0" y="89915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162657" y="4297426"/>
            <a:ext cx="215138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defTabSz="914400">
              <a:spcBef>
                <a:spcPts val="95"/>
              </a:spcBef>
            </a:pPr>
            <a:r>
              <a:rPr sz="1600" b="1" spc="-5" dirty="0">
                <a:solidFill>
                  <a:prstClr val="black"/>
                </a:solidFill>
                <a:latin typeface="Verdana"/>
                <a:cs typeface="Verdana"/>
              </a:rPr>
              <a:t>Estado </a:t>
            </a:r>
            <a:r>
              <a:rPr sz="1600" b="1" spc="-10" dirty="0">
                <a:solidFill>
                  <a:prstClr val="black"/>
                </a:solidFill>
                <a:latin typeface="Verdana"/>
                <a:cs typeface="Verdana"/>
              </a:rPr>
              <a:t>de</a:t>
            </a:r>
            <a:r>
              <a:rPr sz="1600" b="1" spc="-4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prstClr val="black"/>
                </a:solidFill>
                <a:latin typeface="Verdana"/>
                <a:cs typeface="Verdana"/>
              </a:rPr>
              <a:t>Derecho</a:t>
            </a:r>
            <a:endParaRPr sz="1600">
              <a:solidFill>
                <a:prstClr val="black"/>
              </a:solidFill>
              <a:latin typeface="Verdana"/>
              <a:cs typeface="Verdan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990311" y="5286756"/>
            <a:ext cx="2492375" cy="794385"/>
            <a:chOff x="466310" y="5286755"/>
            <a:chExt cx="2492375" cy="794385"/>
          </a:xfrm>
        </p:grpSpPr>
        <p:sp>
          <p:nvSpPr>
            <p:cNvPr id="28" name="object 28"/>
            <p:cNvSpPr/>
            <p:nvPr/>
          </p:nvSpPr>
          <p:spPr>
            <a:xfrm>
              <a:off x="466310" y="5335482"/>
              <a:ext cx="2491806" cy="63861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716279" y="5286755"/>
              <a:ext cx="1990344" cy="79399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518159" y="5364479"/>
              <a:ext cx="2392679" cy="53949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518159" y="5364479"/>
              <a:ext cx="2392680" cy="539750"/>
            </a:xfrm>
            <a:custGeom>
              <a:avLst/>
              <a:gdLst/>
              <a:ahLst/>
              <a:cxnLst/>
              <a:rect l="l" t="t" r="r" b="b"/>
              <a:pathLst>
                <a:path w="2392680" h="539750">
                  <a:moveTo>
                    <a:pt x="0" y="89916"/>
                  </a:moveTo>
                  <a:lnTo>
                    <a:pt x="7066" y="54917"/>
                  </a:lnTo>
                  <a:lnTo>
                    <a:pt x="26336" y="26336"/>
                  </a:lnTo>
                  <a:lnTo>
                    <a:pt x="54917" y="7066"/>
                  </a:lnTo>
                  <a:lnTo>
                    <a:pt x="89916" y="0"/>
                  </a:lnTo>
                  <a:lnTo>
                    <a:pt x="2302764" y="0"/>
                  </a:lnTo>
                  <a:lnTo>
                    <a:pt x="2337762" y="7066"/>
                  </a:lnTo>
                  <a:lnTo>
                    <a:pt x="2366343" y="26336"/>
                  </a:lnTo>
                  <a:lnTo>
                    <a:pt x="2385613" y="54917"/>
                  </a:lnTo>
                  <a:lnTo>
                    <a:pt x="2392679" y="89916"/>
                  </a:lnTo>
                  <a:lnTo>
                    <a:pt x="2392679" y="449580"/>
                  </a:lnTo>
                  <a:lnTo>
                    <a:pt x="2385613" y="484578"/>
                  </a:lnTo>
                  <a:lnTo>
                    <a:pt x="2366343" y="513159"/>
                  </a:lnTo>
                  <a:lnTo>
                    <a:pt x="2337762" y="532429"/>
                  </a:lnTo>
                  <a:lnTo>
                    <a:pt x="2302764" y="539496"/>
                  </a:lnTo>
                  <a:lnTo>
                    <a:pt x="89916" y="539496"/>
                  </a:lnTo>
                  <a:lnTo>
                    <a:pt x="54917" y="532429"/>
                  </a:lnTo>
                  <a:lnTo>
                    <a:pt x="26336" y="513159"/>
                  </a:lnTo>
                  <a:lnTo>
                    <a:pt x="7066" y="484578"/>
                  </a:lnTo>
                  <a:lnTo>
                    <a:pt x="0" y="449580"/>
                  </a:lnTo>
                  <a:lnTo>
                    <a:pt x="0" y="89916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2415642" y="5377384"/>
            <a:ext cx="1645285" cy="50990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indent="196215" defTabSz="914400">
              <a:lnSpc>
                <a:spcPts val="1900"/>
              </a:lnSpc>
              <a:spcBef>
                <a:spcPts val="175"/>
              </a:spcBef>
            </a:pPr>
            <a:r>
              <a:rPr sz="1600" b="1" spc="-10" dirty="0">
                <a:solidFill>
                  <a:prstClr val="black"/>
                </a:solidFill>
                <a:latin typeface="Verdana"/>
                <a:cs typeface="Verdana"/>
              </a:rPr>
              <a:t>Probidad </a:t>
            </a:r>
            <a:r>
              <a:rPr sz="1600" b="1" spc="-5" dirty="0">
                <a:solidFill>
                  <a:prstClr val="black"/>
                </a:solidFill>
                <a:latin typeface="Verdana"/>
                <a:cs typeface="Verdana"/>
              </a:rPr>
              <a:t>y  Tra</a:t>
            </a:r>
            <a:r>
              <a:rPr sz="1600" b="1" dirty="0">
                <a:solidFill>
                  <a:prstClr val="black"/>
                </a:solidFill>
                <a:latin typeface="Verdana"/>
                <a:cs typeface="Verdana"/>
              </a:rPr>
              <a:t>n</a:t>
            </a:r>
            <a:r>
              <a:rPr sz="1600" b="1" spc="-10" dirty="0">
                <a:solidFill>
                  <a:prstClr val="black"/>
                </a:solidFill>
                <a:latin typeface="Verdana"/>
                <a:cs typeface="Verdana"/>
              </a:rPr>
              <a:t>sparenc</a:t>
            </a:r>
            <a:r>
              <a:rPr sz="1600" b="1" spc="-15" dirty="0">
                <a:solidFill>
                  <a:prstClr val="black"/>
                </a:solidFill>
                <a:latin typeface="Verdana"/>
                <a:cs typeface="Verdana"/>
              </a:rPr>
              <a:t>i</a:t>
            </a:r>
            <a:r>
              <a:rPr sz="1600" b="1" spc="-5" dirty="0">
                <a:solidFill>
                  <a:prstClr val="black"/>
                </a:solidFill>
                <a:latin typeface="Verdana"/>
                <a:cs typeface="Verdana"/>
              </a:rPr>
              <a:t>a</a:t>
            </a:r>
            <a:endParaRPr sz="16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944356" y="795527"/>
            <a:ext cx="1723644" cy="129235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 rot="5400000">
            <a:off x="-1781876" y="3403410"/>
            <a:ext cx="5425443" cy="117894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402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4811" y="335991"/>
            <a:ext cx="755142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000" spc="-5" dirty="0"/>
              <a:t>Derechos </a:t>
            </a:r>
            <a:r>
              <a:rPr sz="3000" dirty="0"/>
              <a:t>y </a:t>
            </a:r>
            <a:r>
              <a:rPr sz="3000" spc="-5" dirty="0"/>
              <a:t>deberes</a:t>
            </a:r>
            <a:r>
              <a:rPr sz="3000" spc="-105" dirty="0"/>
              <a:t> </a:t>
            </a:r>
            <a:r>
              <a:rPr sz="3000" spc="-5" dirty="0"/>
              <a:t>fundamentales</a:t>
            </a:r>
            <a:endParaRPr sz="3000"/>
          </a:p>
        </p:txBody>
      </p:sp>
      <p:grpSp>
        <p:nvGrpSpPr>
          <p:cNvPr id="3" name="object 3"/>
          <p:cNvGrpSpPr/>
          <p:nvPr/>
        </p:nvGrpSpPr>
        <p:grpSpPr>
          <a:xfrm>
            <a:off x="1722438" y="2480551"/>
            <a:ext cx="3781044" cy="719353"/>
            <a:chOff x="32003" y="2749270"/>
            <a:chExt cx="3781044" cy="719353"/>
          </a:xfrm>
        </p:grpSpPr>
        <p:sp>
          <p:nvSpPr>
            <p:cNvPr id="5" name="object 5"/>
            <p:cNvSpPr/>
            <p:nvPr/>
          </p:nvSpPr>
          <p:spPr>
            <a:xfrm>
              <a:off x="32003" y="2749270"/>
              <a:ext cx="3781044" cy="67668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44780" y="2758452"/>
              <a:ext cx="3614928" cy="7101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02107" y="2796539"/>
              <a:ext cx="3645407" cy="5410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02107" y="2796539"/>
              <a:ext cx="3645535" cy="541020"/>
            </a:xfrm>
            <a:custGeom>
              <a:avLst/>
              <a:gdLst/>
              <a:ahLst/>
              <a:cxnLst/>
              <a:rect l="l" t="t" r="r" b="b"/>
              <a:pathLst>
                <a:path w="3645535" h="541020">
                  <a:moveTo>
                    <a:pt x="0" y="90170"/>
                  </a:moveTo>
                  <a:lnTo>
                    <a:pt x="7086" y="55078"/>
                  </a:lnTo>
                  <a:lnTo>
                    <a:pt x="26411" y="26416"/>
                  </a:lnTo>
                  <a:lnTo>
                    <a:pt x="55072" y="7088"/>
                  </a:lnTo>
                  <a:lnTo>
                    <a:pt x="90170" y="0"/>
                  </a:lnTo>
                  <a:lnTo>
                    <a:pt x="3555238" y="0"/>
                  </a:lnTo>
                  <a:lnTo>
                    <a:pt x="3590329" y="7088"/>
                  </a:lnTo>
                  <a:lnTo>
                    <a:pt x="3618991" y="26416"/>
                  </a:lnTo>
                  <a:lnTo>
                    <a:pt x="3638319" y="55078"/>
                  </a:lnTo>
                  <a:lnTo>
                    <a:pt x="3645407" y="90170"/>
                  </a:lnTo>
                  <a:lnTo>
                    <a:pt x="3645407" y="450850"/>
                  </a:lnTo>
                  <a:lnTo>
                    <a:pt x="3638319" y="485941"/>
                  </a:lnTo>
                  <a:lnTo>
                    <a:pt x="3618991" y="514603"/>
                  </a:lnTo>
                  <a:lnTo>
                    <a:pt x="3590329" y="533931"/>
                  </a:lnTo>
                  <a:lnTo>
                    <a:pt x="3555238" y="541020"/>
                  </a:lnTo>
                  <a:lnTo>
                    <a:pt x="90170" y="541020"/>
                  </a:lnTo>
                  <a:lnTo>
                    <a:pt x="55072" y="533931"/>
                  </a:lnTo>
                  <a:lnTo>
                    <a:pt x="26411" y="514603"/>
                  </a:lnTo>
                  <a:lnTo>
                    <a:pt x="7086" y="485941"/>
                  </a:lnTo>
                  <a:lnTo>
                    <a:pt x="0" y="450850"/>
                  </a:lnTo>
                  <a:lnTo>
                    <a:pt x="0" y="90170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835089" y="2607486"/>
            <a:ext cx="3240405" cy="458459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118870" marR="5080" indent="-1106805" defTabSz="914400">
              <a:lnSpc>
                <a:spcPts val="1660"/>
              </a:lnSpc>
              <a:spcBef>
                <a:spcPts val="175"/>
              </a:spcBef>
            </a:pPr>
            <a:r>
              <a:rPr sz="1400" b="1" spc="-5" dirty="0">
                <a:solidFill>
                  <a:prstClr val="black"/>
                </a:solidFill>
                <a:latin typeface="Verdana"/>
                <a:cs typeface="Verdana"/>
              </a:rPr>
              <a:t>Derechos </a:t>
            </a:r>
            <a:r>
              <a:rPr sz="1400" b="1" dirty="0">
                <a:solidFill>
                  <a:prstClr val="black"/>
                </a:solidFill>
                <a:latin typeface="Verdana"/>
                <a:cs typeface="Verdana"/>
              </a:rPr>
              <a:t>individuales </a:t>
            </a:r>
            <a:r>
              <a:rPr sz="1400" b="1" spc="-5" dirty="0">
                <a:solidFill>
                  <a:prstClr val="black"/>
                </a:solidFill>
                <a:latin typeface="Verdana"/>
                <a:cs typeface="Verdana"/>
              </a:rPr>
              <a:t>clásicos</a:t>
            </a:r>
            <a:r>
              <a:rPr sz="1400" b="1" spc="-13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prstClr val="black"/>
                </a:solidFill>
                <a:latin typeface="Verdana"/>
                <a:cs typeface="Verdana"/>
              </a:rPr>
              <a:t>o  </a:t>
            </a:r>
            <a:r>
              <a:rPr sz="1400" b="1" spc="-5" dirty="0">
                <a:solidFill>
                  <a:prstClr val="black"/>
                </a:solidFill>
                <a:latin typeface="Verdana"/>
                <a:cs typeface="Verdana"/>
              </a:rPr>
              <a:t>libertades</a:t>
            </a:r>
            <a:endParaRPr sz="14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597397" y="2749284"/>
            <a:ext cx="3979545" cy="815975"/>
            <a:chOff x="5073396" y="2749283"/>
            <a:chExt cx="3979545" cy="815975"/>
          </a:xfrm>
        </p:grpSpPr>
        <p:sp>
          <p:nvSpPr>
            <p:cNvPr id="11" name="object 11"/>
            <p:cNvSpPr/>
            <p:nvPr/>
          </p:nvSpPr>
          <p:spPr>
            <a:xfrm>
              <a:off x="5073396" y="2749283"/>
              <a:ext cx="3979163" cy="8153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5151120" y="2827032"/>
              <a:ext cx="3878579" cy="71017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5143500" y="2796540"/>
              <a:ext cx="3843528" cy="67970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5143500" y="2796540"/>
              <a:ext cx="3843654" cy="680085"/>
            </a:xfrm>
            <a:custGeom>
              <a:avLst/>
              <a:gdLst/>
              <a:ahLst/>
              <a:cxnLst/>
              <a:rect l="l" t="t" r="r" b="b"/>
              <a:pathLst>
                <a:path w="3843654" h="680085">
                  <a:moveTo>
                    <a:pt x="0" y="113284"/>
                  </a:moveTo>
                  <a:lnTo>
                    <a:pt x="8895" y="69169"/>
                  </a:lnTo>
                  <a:lnTo>
                    <a:pt x="33162" y="33162"/>
                  </a:lnTo>
                  <a:lnTo>
                    <a:pt x="69169" y="8895"/>
                  </a:lnTo>
                  <a:lnTo>
                    <a:pt x="113284" y="0"/>
                  </a:lnTo>
                  <a:lnTo>
                    <a:pt x="3730244" y="0"/>
                  </a:lnTo>
                  <a:lnTo>
                    <a:pt x="3774358" y="8895"/>
                  </a:lnTo>
                  <a:lnTo>
                    <a:pt x="3810365" y="33162"/>
                  </a:lnTo>
                  <a:lnTo>
                    <a:pt x="3834632" y="69169"/>
                  </a:lnTo>
                  <a:lnTo>
                    <a:pt x="3843528" y="113284"/>
                  </a:lnTo>
                  <a:lnTo>
                    <a:pt x="3843528" y="566420"/>
                  </a:lnTo>
                  <a:lnTo>
                    <a:pt x="3834632" y="610534"/>
                  </a:lnTo>
                  <a:lnTo>
                    <a:pt x="3810365" y="646541"/>
                  </a:lnTo>
                  <a:lnTo>
                    <a:pt x="3774358" y="670808"/>
                  </a:lnTo>
                  <a:lnTo>
                    <a:pt x="3730244" y="679704"/>
                  </a:lnTo>
                  <a:lnTo>
                    <a:pt x="113284" y="679704"/>
                  </a:lnTo>
                  <a:lnTo>
                    <a:pt x="69169" y="670808"/>
                  </a:lnTo>
                  <a:lnTo>
                    <a:pt x="33162" y="646541"/>
                  </a:lnTo>
                  <a:lnTo>
                    <a:pt x="8895" y="610534"/>
                  </a:lnTo>
                  <a:lnTo>
                    <a:pt x="0" y="566420"/>
                  </a:lnTo>
                  <a:lnTo>
                    <a:pt x="0" y="113284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835266" y="2910078"/>
            <a:ext cx="3507104" cy="450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 defTabSz="914400">
              <a:lnSpc>
                <a:spcPts val="1670"/>
              </a:lnSpc>
              <a:spcBef>
                <a:spcPts val="105"/>
              </a:spcBef>
            </a:pPr>
            <a:r>
              <a:rPr sz="1400" b="1" spc="-5" dirty="0">
                <a:solidFill>
                  <a:prstClr val="black"/>
                </a:solidFill>
                <a:latin typeface="Verdana"/>
                <a:cs typeface="Verdana"/>
              </a:rPr>
              <a:t>Derechos sociales </a:t>
            </a:r>
            <a:r>
              <a:rPr sz="1400" b="1" dirty="0">
                <a:solidFill>
                  <a:prstClr val="black"/>
                </a:solidFill>
                <a:latin typeface="Verdana"/>
                <a:cs typeface="Verdana"/>
              </a:rPr>
              <a:t>o</a:t>
            </a:r>
            <a:r>
              <a:rPr sz="1400" b="1" spc="-11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prstClr val="black"/>
                </a:solidFill>
                <a:latin typeface="Verdana"/>
                <a:cs typeface="Verdana"/>
              </a:rPr>
              <a:t>prestacionales</a:t>
            </a:r>
            <a:endParaRPr sz="1400">
              <a:solidFill>
                <a:prstClr val="black"/>
              </a:solidFill>
              <a:latin typeface="Verdana"/>
              <a:cs typeface="Verdana"/>
            </a:endParaRPr>
          </a:p>
          <a:p>
            <a:pPr marL="2540" algn="ctr" defTabSz="914400">
              <a:lnSpc>
                <a:spcPts val="1670"/>
              </a:lnSpc>
            </a:pPr>
            <a:r>
              <a:rPr sz="1400" b="1" dirty="0">
                <a:solidFill>
                  <a:prstClr val="black"/>
                </a:solidFill>
                <a:latin typeface="Verdana"/>
                <a:cs typeface="Verdana"/>
              </a:rPr>
              <a:t>y </a:t>
            </a:r>
            <a:r>
              <a:rPr sz="1400" b="1" spc="-5" dirty="0">
                <a:solidFill>
                  <a:prstClr val="black"/>
                </a:solidFill>
                <a:latin typeface="Verdana"/>
                <a:cs typeface="Verdana"/>
              </a:rPr>
              <a:t>derechos </a:t>
            </a:r>
            <a:r>
              <a:rPr sz="1400" b="1" dirty="0">
                <a:solidFill>
                  <a:prstClr val="black"/>
                </a:solidFill>
                <a:latin typeface="Verdana"/>
                <a:cs typeface="Verdana"/>
              </a:rPr>
              <a:t>del</a:t>
            </a:r>
            <a:r>
              <a:rPr sz="1400" b="1" spc="-9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prstClr val="black"/>
                </a:solidFill>
                <a:latin typeface="Verdana"/>
                <a:cs typeface="Verdana"/>
              </a:rPr>
              <a:t>desarrollo</a:t>
            </a:r>
            <a:endParaRPr sz="14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33067" y="1383029"/>
            <a:ext cx="7725409" cy="111252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algn="just" defTabSz="914400">
              <a:lnSpc>
                <a:spcPct val="98700"/>
              </a:lnSpc>
              <a:spcBef>
                <a:spcPts val="125"/>
              </a:spcBef>
            </a:pPr>
            <a:r>
              <a:rPr b="1" i="1" dirty="0">
                <a:solidFill>
                  <a:srgbClr val="126B92"/>
                </a:solidFill>
                <a:latin typeface="Verdana"/>
                <a:cs typeface="Verdana"/>
              </a:rPr>
              <a:t>La </a:t>
            </a:r>
            <a:r>
              <a:rPr b="1" i="1" spc="-5" dirty="0">
                <a:solidFill>
                  <a:srgbClr val="126B92"/>
                </a:solidFill>
                <a:latin typeface="Verdana"/>
                <a:cs typeface="Verdana"/>
              </a:rPr>
              <a:t>Constitución consagra, </a:t>
            </a:r>
            <a:r>
              <a:rPr b="1" i="1" dirty="0">
                <a:solidFill>
                  <a:srgbClr val="126B92"/>
                </a:solidFill>
                <a:latin typeface="Verdana"/>
                <a:cs typeface="Verdana"/>
              </a:rPr>
              <a:t>en su </a:t>
            </a:r>
            <a:r>
              <a:rPr b="1" i="1" spc="-5" dirty="0">
                <a:solidFill>
                  <a:srgbClr val="126B92"/>
                </a:solidFill>
                <a:latin typeface="Verdana"/>
                <a:cs typeface="Verdana"/>
              </a:rPr>
              <a:t>artículo </a:t>
            </a:r>
            <a:r>
              <a:rPr b="1" i="1" dirty="0">
                <a:solidFill>
                  <a:srgbClr val="126B92"/>
                </a:solidFill>
                <a:latin typeface="Verdana"/>
                <a:cs typeface="Verdana"/>
              </a:rPr>
              <a:t>19, </a:t>
            </a:r>
            <a:r>
              <a:rPr b="1" i="1" spc="-5" dirty="0">
                <a:solidFill>
                  <a:srgbClr val="126B92"/>
                </a:solidFill>
                <a:latin typeface="Verdana"/>
                <a:cs typeface="Verdana"/>
              </a:rPr>
              <a:t>26 derechos  fundamentales. </a:t>
            </a:r>
            <a:r>
              <a:rPr b="1" i="1" dirty="0">
                <a:solidFill>
                  <a:srgbClr val="126B92"/>
                </a:solidFill>
                <a:latin typeface="Verdana"/>
                <a:cs typeface="Verdana"/>
              </a:rPr>
              <a:t>Los </a:t>
            </a:r>
            <a:r>
              <a:rPr b="1" i="1" spc="-5" dirty="0">
                <a:solidFill>
                  <a:srgbClr val="126B92"/>
                </a:solidFill>
                <a:latin typeface="Verdana"/>
                <a:cs typeface="Verdana"/>
              </a:rPr>
              <a:t>derechos </a:t>
            </a:r>
            <a:r>
              <a:rPr b="1" i="1" dirty="0">
                <a:solidFill>
                  <a:srgbClr val="126B92"/>
                </a:solidFill>
                <a:latin typeface="Verdana"/>
                <a:cs typeface="Verdana"/>
              </a:rPr>
              <a:t>y garantías se </a:t>
            </a:r>
            <a:r>
              <a:rPr b="1" i="1" spc="-5" dirty="0">
                <a:solidFill>
                  <a:srgbClr val="126B92"/>
                </a:solidFill>
                <a:latin typeface="Verdana"/>
                <a:cs typeface="Verdana"/>
              </a:rPr>
              <a:t>contemplan  para limitar </a:t>
            </a:r>
            <a:r>
              <a:rPr b="1" i="1" dirty="0">
                <a:solidFill>
                  <a:srgbClr val="126B92"/>
                </a:solidFill>
                <a:latin typeface="Verdana"/>
                <a:cs typeface="Verdana"/>
              </a:rPr>
              <a:t>el </a:t>
            </a:r>
            <a:r>
              <a:rPr b="1" i="1" spc="-5" dirty="0">
                <a:solidFill>
                  <a:srgbClr val="126B92"/>
                </a:solidFill>
                <a:latin typeface="Verdana"/>
                <a:cs typeface="Verdana"/>
              </a:rPr>
              <a:t>poder </a:t>
            </a:r>
            <a:r>
              <a:rPr b="1" i="1" spc="-10" dirty="0">
                <a:solidFill>
                  <a:srgbClr val="126B92"/>
                </a:solidFill>
                <a:latin typeface="Verdana"/>
                <a:cs typeface="Verdana"/>
              </a:rPr>
              <a:t>Estado, </a:t>
            </a:r>
            <a:r>
              <a:rPr b="1" i="1" spc="-5" dirty="0">
                <a:solidFill>
                  <a:srgbClr val="126B92"/>
                </a:solidFill>
                <a:latin typeface="Verdana"/>
                <a:cs typeface="Verdana"/>
              </a:rPr>
              <a:t>resguardando </a:t>
            </a:r>
            <a:r>
              <a:rPr b="1" i="1" dirty="0">
                <a:solidFill>
                  <a:srgbClr val="126B92"/>
                </a:solidFill>
                <a:latin typeface="Verdana"/>
                <a:cs typeface="Verdana"/>
              </a:rPr>
              <a:t>las </a:t>
            </a:r>
            <a:r>
              <a:rPr b="1" i="1" spc="-5" dirty="0">
                <a:solidFill>
                  <a:srgbClr val="126B92"/>
                </a:solidFill>
                <a:latin typeface="Verdana"/>
                <a:cs typeface="Verdana"/>
              </a:rPr>
              <a:t>libertades  </a:t>
            </a:r>
            <a:r>
              <a:rPr b="1" i="1" dirty="0">
                <a:solidFill>
                  <a:srgbClr val="126B92"/>
                </a:solidFill>
                <a:latin typeface="Verdana"/>
                <a:cs typeface="Verdana"/>
              </a:rPr>
              <a:t>de </a:t>
            </a:r>
            <a:r>
              <a:rPr b="1" i="1" spc="-5" dirty="0">
                <a:solidFill>
                  <a:srgbClr val="126B92"/>
                </a:solidFill>
                <a:latin typeface="Verdana"/>
                <a:cs typeface="Verdana"/>
              </a:rPr>
              <a:t>las</a:t>
            </a:r>
            <a:r>
              <a:rPr b="1" i="1" spc="-10" dirty="0">
                <a:solidFill>
                  <a:srgbClr val="126B92"/>
                </a:solidFill>
                <a:latin typeface="Verdana"/>
                <a:cs typeface="Verdana"/>
              </a:rPr>
              <a:t> </a:t>
            </a:r>
            <a:r>
              <a:rPr b="1" i="1" spc="-5" dirty="0">
                <a:solidFill>
                  <a:srgbClr val="126B92"/>
                </a:solidFill>
                <a:latin typeface="Verdana"/>
                <a:cs typeface="Verdana"/>
              </a:rPr>
              <a:t>personas</a:t>
            </a:r>
            <a:endParaRPr>
              <a:solidFill>
                <a:prstClr val="black"/>
              </a:solidFill>
              <a:latin typeface="Verdana"/>
              <a:cs typeface="Verdana"/>
            </a:endParaRPr>
          </a:p>
        </p:txBody>
      </p:sp>
      <p:graphicFrame>
        <p:nvGraphicFramePr>
          <p:cNvPr id="17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509403"/>
              </p:ext>
            </p:extLst>
          </p:nvPr>
        </p:nvGraphicFramePr>
        <p:xfrm>
          <a:off x="1853408" y="3070517"/>
          <a:ext cx="3440429" cy="38331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172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5" dirty="0">
                          <a:latin typeface="Carlito"/>
                          <a:cs typeface="Carlito"/>
                        </a:rPr>
                        <a:t>Derecho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a la</a:t>
                      </a:r>
                      <a:r>
                        <a:rPr sz="1200" b="1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vida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5" dirty="0">
                          <a:latin typeface="Carlito"/>
                          <a:cs typeface="Carlito"/>
                        </a:rPr>
                        <a:t>Debido</a:t>
                      </a:r>
                      <a:r>
                        <a:rPr sz="1200" b="1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proceso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5" dirty="0">
                          <a:latin typeface="Carlito"/>
                          <a:cs typeface="Carlito"/>
                        </a:rPr>
                        <a:t>Derecho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a la</a:t>
                      </a:r>
                      <a:r>
                        <a:rPr sz="1200" b="1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propiedad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5499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5" dirty="0">
                          <a:latin typeface="Carlito"/>
                          <a:cs typeface="Carlito"/>
                        </a:rPr>
                        <a:t>Libertad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de 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em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pr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e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ndi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m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i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e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nto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08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5" dirty="0">
                          <a:latin typeface="Carlito"/>
                          <a:cs typeface="Carlito"/>
                        </a:rPr>
                        <a:t>Libertad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de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 Conciencia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416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5" dirty="0">
                          <a:latin typeface="Carlito"/>
                          <a:cs typeface="Carlito"/>
                        </a:rPr>
                        <a:t>Derecho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a la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propiedad 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y de</a:t>
                      </a:r>
                      <a:r>
                        <a:rPr sz="1200" b="1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propiedad.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  <a:p>
                      <a:pPr marL="91440" marR="2070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" dirty="0">
                          <a:latin typeface="Carlito"/>
                          <a:cs typeface="Carlito"/>
                        </a:rPr>
                        <a:t>Derecho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de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Propiedad  Industrial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5" dirty="0">
                          <a:latin typeface="Carlito"/>
                          <a:cs typeface="Carlito"/>
                        </a:rPr>
                        <a:t>Libertad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Personal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5" dirty="0">
                          <a:latin typeface="Carlito"/>
                          <a:cs typeface="Carlito"/>
                        </a:rPr>
                        <a:t>Igualdad ante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la</a:t>
                      </a:r>
                      <a:r>
                        <a:rPr sz="1200" b="1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ley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2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5" dirty="0">
                          <a:latin typeface="Carlito"/>
                          <a:cs typeface="Carlito"/>
                        </a:rPr>
                        <a:t>Libertad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de</a:t>
                      </a:r>
                      <a:r>
                        <a:rPr sz="1200" b="1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Enseñanza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984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No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discriminación  arbitraria en materia  económica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9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" dirty="0">
                          <a:latin typeface="Carlito"/>
                          <a:cs typeface="Carlito"/>
                        </a:rPr>
                        <a:t>Libertad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de</a:t>
                      </a:r>
                      <a:r>
                        <a:rPr sz="1200" b="1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Expresión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4541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" dirty="0">
                          <a:latin typeface="Carlito"/>
                          <a:cs typeface="Carlito"/>
                        </a:rPr>
                        <a:t>Derecho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a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reunión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y de 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asociación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6967473" y="3657601"/>
          <a:ext cx="3373754" cy="24256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73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132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5" dirty="0">
                          <a:latin typeface="Carlito"/>
                          <a:cs typeface="Carlito"/>
                        </a:rPr>
                        <a:t>Derecho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a la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protección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de la</a:t>
                      </a:r>
                      <a:r>
                        <a:rPr sz="1200" b="1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salid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64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5" dirty="0">
                          <a:latin typeface="Carlito"/>
                          <a:cs typeface="Carlito"/>
                        </a:rPr>
                        <a:t>Derecho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a la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 educación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5" dirty="0">
                          <a:latin typeface="Carlito"/>
                          <a:cs typeface="Carlito"/>
                        </a:rPr>
                        <a:t>Derecho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a una justa</a:t>
                      </a:r>
                      <a:r>
                        <a:rPr sz="1200" b="1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retribución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77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" dirty="0">
                          <a:latin typeface="Carlito"/>
                          <a:cs typeface="Carlito"/>
                        </a:rPr>
                        <a:t>Derecho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a la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seguridad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social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624">
                <a:tc>
                  <a:txBody>
                    <a:bodyPr/>
                    <a:lstStyle/>
                    <a:p>
                      <a:pPr marL="92075" marR="3708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" dirty="0">
                          <a:latin typeface="Carlito"/>
                          <a:cs typeface="Carlito"/>
                        </a:rPr>
                        <a:t>Derecho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a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vivir en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un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medioambiente </a:t>
                      </a:r>
                      <a:r>
                        <a:rPr sz="1200" b="1" dirty="0">
                          <a:latin typeface="Carlito"/>
                          <a:cs typeface="Carlito"/>
                        </a:rPr>
                        <a:t>libre de  </a:t>
                      </a:r>
                      <a:r>
                        <a:rPr sz="1200" b="1" spc="-5" dirty="0">
                          <a:latin typeface="Carlito"/>
                          <a:cs typeface="Carlito"/>
                        </a:rPr>
                        <a:t>contaminación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8082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58113" y="207825"/>
            <a:ext cx="8209788" cy="1380743"/>
            <a:chOff x="0" y="0"/>
            <a:chExt cx="8209788" cy="1380743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8153426" cy="13183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30480" y="3047"/>
              <a:ext cx="8179308" cy="13776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69848" y="546509"/>
            <a:ext cx="10058400" cy="674608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179070" rIns="0" bIns="0" rtlCol="0">
            <a:spAutoFit/>
          </a:bodyPr>
          <a:lstStyle/>
          <a:p>
            <a:pPr marL="1043305" marR="303530" indent="-727710" algn="ctr">
              <a:lnSpc>
                <a:spcPts val="3550"/>
              </a:lnSpc>
              <a:spcBef>
                <a:spcPts val="1410"/>
              </a:spcBef>
            </a:pPr>
            <a:r>
              <a:rPr lang="es-MX" sz="4800" dirty="0" smtClean="0"/>
              <a:t>Responda </a:t>
            </a:r>
            <a:endParaRPr sz="4800" dirty="0"/>
          </a:p>
        </p:txBody>
      </p:sp>
      <p:sp>
        <p:nvSpPr>
          <p:cNvPr id="13" name="object 13"/>
          <p:cNvSpPr/>
          <p:nvPr/>
        </p:nvSpPr>
        <p:spPr>
          <a:xfrm>
            <a:off x="10948417" y="5548995"/>
            <a:ext cx="1243583" cy="12435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object 12"/>
          <p:cNvSpPr txBox="1">
            <a:spLocks noGrp="1"/>
          </p:cNvSpPr>
          <p:nvPr>
            <p:ph idx="1"/>
          </p:nvPr>
        </p:nvSpPr>
        <p:spPr>
          <a:xfrm>
            <a:off x="927766" y="1767626"/>
            <a:ext cx="10342563" cy="301204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0" marR="5080" indent="0" algn="ctr" defTabSz="914400">
              <a:lnSpc>
                <a:spcPct val="99300"/>
              </a:lnSpc>
              <a:spcBef>
                <a:spcPts val="114"/>
              </a:spcBef>
              <a:buNone/>
            </a:pPr>
            <a:endParaRPr lang="es-MX" sz="1400" b="1" spc="-5" dirty="0" smtClean="0">
              <a:solidFill>
                <a:prstClr val="black"/>
              </a:solidFill>
              <a:latin typeface="Verdana"/>
              <a:cs typeface="Verdana"/>
            </a:endParaRPr>
          </a:p>
          <a:p>
            <a:pPr marL="12065" marR="5080" defTabSz="914400">
              <a:lnSpc>
                <a:spcPct val="99300"/>
              </a:lnSpc>
              <a:spcBef>
                <a:spcPts val="114"/>
              </a:spcBef>
            </a:pPr>
            <a:endParaRPr lang="es-MX" sz="1800" b="1" spc="-5" dirty="0" smtClean="0">
              <a:solidFill>
                <a:prstClr val="black"/>
              </a:solidFill>
              <a:latin typeface="Verdana"/>
              <a:cs typeface="Verdana"/>
            </a:endParaRPr>
          </a:p>
          <a:p>
            <a:pPr marL="12065" marR="5080" algn="just">
              <a:lnSpc>
                <a:spcPct val="99300"/>
              </a:lnSpc>
              <a:spcBef>
                <a:spcPts val="114"/>
              </a:spcBef>
            </a:pPr>
            <a:r>
              <a:rPr lang="es-MX" sz="1800" b="1" dirty="0">
                <a:solidFill>
                  <a:prstClr val="black"/>
                </a:solidFill>
                <a:latin typeface="Verdana"/>
                <a:cs typeface="Verdana"/>
              </a:rPr>
              <a:t>¿Por </a:t>
            </a:r>
            <a:r>
              <a:rPr lang="es-MX" sz="1800" b="1" spc="-5" dirty="0">
                <a:solidFill>
                  <a:prstClr val="black"/>
                </a:solidFill>
                <a:latin typeface="Verdana"/>
                <a:cs typeface="Verdana"/>
              </a:rPr>
              <a:t>qué son importantes</a:t>
            </a:r>
            <a:r>
              <a:rPr lang="es-MX" sz="1800" b="1" spc="-6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800" b="1" dirty="0">
                <a:solidFill>
                  <a:prstClr val="black"/>
                </a:solidFill>
                <a:latin typeface="Verdana"/>
                <a:cs typeface="Verdana"/>
              </a:rPr>
              <a:t>los  </a:t>
            </a:r>
            <a:r>
              <a:rPr lang="es-MX" sz="1800" b="1" spc="-5" dirty="0">
                <a:solidFill>
                  <a:prstClr val="black"/>
                </a:solidFill>
                <a:latin typeface="Verdana"/>
                <a:cs typeface="Verdana"/>
              </a:rPr>
              <a:t>derechos que aseguren </a:t>
            </a:r>
            <a:r>
              <a:rPr lang="es-MX" sz="1800" b="1" dirty="0">
                <a:solidFill>
                  <a:prstClr val="black"/>
                </a:solidFill>
                <a:latin typeface="Verdana"/>
                <a:cs typeface="Verdana"/>
              </a:rPr>
              <a:t>la </a:t>
            </a:r>
            <a:r>
              <a:rPr lang="es-MX" sz="1800" b="1" spc="-5" dirty="0">
                <a:solidFill>
                  <a:prstClr val="black"/>
                </a:solidFill>
                <a:latin typeface="Verdana"/>
                <a:cs typeface="Verdana"/>
              </a:rPr>
              <a:t>no  intervención </a:t>
            </a:r>
            <a:r>
              <a:rPr lang="es-MX" sz="1800" b="1" dirty="0">
                <a:solidFill>
                  <a:prstClr val="black"/>
                </a:solidFill>
                <a:latin typeface="Verdana"/>
                <a:cs typeface="Verdana"/>
              </a:rPr>
              <a:t>del</a:t>
            </a:r>
            <a:r>
              <a:rPr lang="es-MX" sz="1800" b="1" spc="-6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s-MX" sz="1800" b="1" spc="-5" dirty="0">
                <a:solidFill>
                  <a:prstClr val="black"/>
                </a:solidFill>
                <a:latin typeface="Verdana"/>
                <a:cs typeface="Verdana"/>
              </a:rPr>
              <a:t>Estado?</a:t>
            </a:r>
          </a:p>
          <a:p>
            <a:pPr marL="12065" marR="5080" algn="just">
              <a:lnSpc>
                <a:spcPct val="99300"/>
              </a:lnSpc>
              <a:spcBef>
                <a:spcPts val="114"/>
              </a:spcBef>
            </a:pPr>
            <a:r>
              <a:rPr lang="es-MX" sz="1800" b="1" spc="-5" dirty="0">
                <a:solidFill>
                  <a:prstClr val="black"/>
                </a:solidFill>
                <a:latin typeface="Verdana"/>
                <a:cs typeface="Verdana"/>
              </a:rPr>
              <a:t>¿En que capitulo de la constitución se establece la nacionalidad y ciudadanía ?</a:t>
            </a:r>
          </a:p>
          <a:p>
            <a:pPr marL="12065" marR="5080" algn="just">
              <a:lnSpc>
                <a:spcPct val="99300"/>
              </a:lnSpc>
              <a:spcBef>
                <a:spcPts val="114"/>
              </a:spcBef>
            </a:pPr>
            <a:r>
              <a:rPr lang="es-MX" sz="1800" b="1" spc="-5" dirty="0">
                <a:solidFill>
                  <a:prstClr val="black"/>
                </a:solidFill>
                <a:latin typeface="Verdana"/>
                <a:cs typeface="Verdana"/>
              </a:rPr>
              <a:t>¿Quien y como se garantizan los derechos?</a:t>
            </a:r>
          </a:p>
          <a:p>
            <a:pPr marL="12065" marR="5080" algn="just">
              <a:lnSpc>
                <a:spcPct val="99300"/>
              </a:lnSpc>
              <a:spcBef>
                <a:spcPts val="114"/>
              </a:spcBef>
            </a:pPr>
            <a:r>
              <a:rPr lang="es-MX" sz="1800" b="1" spc="-5" dirty="0">
                <a:solidFill>
                  <a:prstClr val="black"/>
                </a:solidFill>
                <a:latin typeface="Verdana"/>
                <a:cs typeface="Verdana"/>
              </a:rPr>
              <a:t>¿Por qué es importante  resguardar el derecho de  propiedad</a:t>
            </a:r>
            <a:r>
              <a:rPr lang="es-MX" sz="1800" b="1" spc="-5" dirty="0" smtClean="0">
                <a:solidFill>
                  <a:prstClr val="black"/>
                </a:solidFill>
                <a:latin typeface="Verdana"/>
                <a:cs typeface="Verdana"/>
              </a:rPr>
              <a:t>?</a:t>
            </a:r>
          </a:p>
          <a:p>
            <a:pPr marL="12065" marR="5080" algn="just">
              <a:lnSpc>
                <a:spcPct val="99300"/>
              </a:lnSpc>
              <a:spcBef>
                <a:spcPts val="114"/>
              </a:spcBef>
            </a:pPr>
            <a:r>
              <a:rPr lang="es-MX" sz="1800" b="1" spc="-5" smtClean="0">
                <a:solidFill>
                  <a:prstClr val="black"/>
                </a:solidFill>
                <a:latin typeface="Verdana"/>
                <a:cs typeface="Verdana"/>
              </a:rPr>
              <a:t>¿Cuando </a:t>
            </a:r>
            <a:r>
              <a:rPr lang="es-MX" sz="1800" b="1" spc="-5" dirty="0" smtClean="0">
                <a:solidFill>
                  <a:prstClr val="black"/>
                </a:solidFill>
                <a:latin typeface="Verdana"/>
                <a:cs typeface="Verdana"/>
              </a:rPr>
              <a:t>y porque se modifico la constitución </a:t>
            </a:r>
            <a:r>
              <a:rPr lang="es-MX" sz="1800" b="1" spc="-5" smtClean="0">
                <a:solidFill>
                  <a:prstClr val="black"/>
                </a:solidFill>
                <a:latin typeface="Verdana"/>
                <a:cs typeface="Verdana"/>
              </a:rPr>
              <a:t>en chile?</a:t>
            </a:r>
            <a:endParaRPr lang="es-MX" sz="1800" b="1" spc="-5" dirty="0" smtClean="0">
              <a:solidFill>
                <a:prstClr val="black"/>
              </a:solidFill>
              <a:latin typeface="Verdana"/>
              <a:cs typeface="Verdana"/>
            </a:endParaRPr>
          </a:p>
          <a:p>
            <a:pPr marL="12065" marR="5080" algn="just">
              <a:lnSpc>
                <a:spcPct val="99300"/>
              </a:lnSpc>
              <a:spcBef>
                <a:spcPts val="114"/>
              </a:spcBef>
            </a:pPr>
            <a:r>
              <a:rPr lang="es-MX" sz="1800" b="1" spc="-5" dirty="0" smtClean="0">
                <a:solidFill>
                  <a:prstClr val="black"/>
                </a:solidFill>
                <a:latin typeface="Verdana"/>
                <a:cs typeface="Verdana"/>
              </a:rPr>
              <a:t>¿Investigue cual es la forma para poder modificar la constitución actual en chile?</a:t>
            </a:r>
            <a:endParaRPr lang="es-MX" sz="1800" b="1" spc="-5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12065" marR="5080" algn="ctr" defTabSz="914400">
              <a:lnSpc>
                <a:spcPct val="99300"/>
              </a:lnSpc>
              <a:spcBef>
                <a:spcPts val="114"/>
              </a:spcBef>
            </a:pPr>
            <a:endParaRPr sz="14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85340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Vea y analice el siguiente video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Cápsula - "El estado de derecho en Chile" </a:t>
            </a:r>
            <a:r>
              <a:rPr lang="es-MX" dirty="0" smtClean="0"/>
              <a:t>– Historia</a:t>
            </a:r>
            <a:r>
              <a:rPr lang="en-US" dirty="0"/>
              <a:t> </a:t>
            </a:r>
            <a:r>
              <a:rPr lang="en-US" dirty="0" smtClean="0"/>
              <a:t>(https</a:t>
            </a:r>
            <a:r>
              <a:rPr lang="en-US" dirty="0"/>
              <a:t>://</a:t>
            </a:r>
            <a:r>
              <a:rPr lang="en-US" dirty="0" smtClean="0"/>
              <a:t>www.youtube.com/watch?time_continue=49&amp;v=LVo3wauZYdw&amp;feature=emb_logo)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998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Objetivos tratados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dirty="0"/>
              <a:t>AE </a:t>
            </a:r>
            <a:r>
              <a:rPr lang="es-MX" dirty="0" smtClean="0"/>
              <a:t>01: Comprender </a:t>
            </a:r>
            <a:r>
              <a:rPr lang="es-MX" dirty="0"/>
              <a:t>y valorar </a:t>
            </a:r>
            <a:r>
              <a:rPr lang="es-MX" dirty="0" smtClean="0"/>
              <a:t>el Estado </a:t>
            </a:r>
            <a:r>
              <a:rPr lang="es-MX" dirty="0"/>
              <a:t>de derecho </a:t>
            </a:r>
            <a:r>
              <a:rPr lang="es-MX" dirty="0" smtClean="0"/>
              <a:t>como marco </a:t>
            </a:r>
            <a:r>
              <a:rPr lang="es-MX" dirty="0"/>
              <a:t>legal que </a:t>
            </a:r>
            <a:r>
              <a:rPr lang="es-MX" dirty="0" smtClean="0"/>
              <a:t>debe resguardar </a:t>
            </a:r>
            <a:r>
              <a:rPr lang="es-MX" dirty="0"/>
              <a:t>el ejercicio </a:t>
            </a:r>
            <a:r>
              <a:rPr lang="es-MX" dirty="0" smtClean="0"/>
              <a:t>de los </a:t>
            </a:r>
            <a:r>
              <a:rPr lang="es-MX" dirty="0"/>
              <a:t>Derechos </a:t>
            </a:r>
            <a:r>
              <a:rPr lang="es-MX" dirty="0" smtClean="0"/>
              <a:t>Humanos, regular </a:t>
            </a:r>
            <a:r>
              <a:rPr lang="es-MX" dirty="0"/>
              <a:t>el poder de </a:t>
            </a:r>
            <a:r>
              <a:rPr lang="es-MX" dirty="0" smtClean="0"/>
              <a:t>los gobernantes y organizar la </a:t>
            </a:r>
            <a:r>
              <a:rPr lang="es-MX" dirty="0"/>
              <a:t>convivencia política </a:t>
            </a:r>
            <a:r>
              <a:rPr lang="es-MX" dirty="0" smtClean="0"/>
              <a:t>y social.</a:t>
            </a:r>
          </a:p>
          <a:p>
            <a:pPr algn="just"/>
            <a:r>
              <a:rPr lang="es-MX" dirty="0"/>
              <a:t>AE </a:t>
            </a:r>
            <a:r>
              <a:rPr lang="es-MX" dirty="0" smtClean="0"/>
              <a:t>02 Analizar </a:t>
            </a:r>
            <a:r>
              <a:rPr lang="es-MX" dirty="0"/>
              <a:t>el </a:t>
            </a:r>
            <a:r>
              <a:rPr lang="es-MX" dirty="0" smtClean="0"/>
              <a:t>origen histórico </a:t>
            </a:r>
            <a:r>
              <a:rPr lang="es-MX" dirty="0"/>
              <a:t>de </a:t>
            </a:r>
            <a:r>
              <a:rPr lang="es-MX" dirty="0" smtClean="0"/>
              <a:t>la Constitución Política, sus </a:t>
            </a:r>
            <a:r>
              <a:rPr lang="es-MX" dirty="0"/>
              <a:t>desafíos </a:t>
            </a:r>
            <a:r>
              <a:rPr lang="es-MX" dirty="0" smtClean="0"/>
              <a:t>pendientes y </a:t>
            </a:r>
            <a:r>
              <a:rPr lang="es-MX" dirty="0"/>
              <a:t>demandas </a:t>
            </a:r>
            <a:r>
              <a:rPr lang="es-MX" dirty="0" smtClean="0"/>
              <a:t>de reformulación</a:t>
            </a:r>
            <a:r>
              <a:rPr lang="es-MX" dirty="0"/>
              <a:t>, </a:t>
            </a:r>
            <a:r>
              <a:rPr lang="es-MX" dirty="0" smtClean="0"/>
              <a:t>así como </a:t>
            </a:r>
            <a:r>
              <a:rPr lang="es-MX" dirty="0"/>
              <a:t>las formas </a:t>
            </a:r>
            <a:r>
              <a:rPr lang="es-MX" dirty="0" smtClean="0"/>
              <a:t>en que </a:t>
            </a:r>
            <a:r>
              <a:rPr lang="es-MX" dirty="0"/>
              <a:t>esta organiza </a:t>
            </a:r>
            <a:r>
              <a:rPr lang="es-MX" dirty="0" smtClean="0"/>
              <a:t>el régimen democrático, estableciendo </a:t>
            </a:r>
            <a:r>
              <a:rPr lang="es-MX" dirty="0"/>
              <a:t>las </a:t>
            </a:r>
            <a:r>
              <a:rPr lang="es-MX" dirty="0" smtClean="0"/>
              <a:t>bases de </a:t>
            </a:r>
            <a:r>
              <a:rPr lang="es-MX" dirty="0"/>
              <a:t>la institucionalidad, </a:t>
            </a:r>
            <a:r>
              <a:rPr lang="es-MX" dirty="0" smtClean="0"/>
              <a:t>el carácter </a:t>
            </a:r>
            <a:r>
              <a:rPr lang="es-MX" dirty="0"/>
              <a:t>y la finalidad </a:t>
            </a:r>
            <a:r>
              <a:rPr lang="es-MX" dirty="0" smtClean="0"/>
              <a:t>del Estado</a:t>
            </a:r>
            <a:r>
              <a:rPr lang="es-MX" dirty="0"/>
              <a:t>, y la </a:t>
            </a:r>
            <a:r>
              <a:rPr lang="es-MX" dirty="0" smtClean="0"/>
              <a:t>regulación de </a:t>
            </a:r>
            <a:r>
              <a:rPr lang="es-MX" dirty="0"/>
              <a:t>los derechos y </a:t>
            </a:r>
            <a:r>
              <a:rPr lang="es-MX" dirty="0" smtClean="0"/>
              <a:t>deberes políticos </a:t>
            </a:r>
            <a:r>
              <a:rPr lang="es-MX" dirty="0"/>
              <a:t>de los </a:t>
            </a:r>
            <a:r>
              <a:rPr lang="es-MX" dirty="0" smtClean="0"/>
              <a:t>sujetos dentro </a:t>
            </a:r>
            <a:r>
              <a:rPr lang="es-MX" dirty="0"/>
              <a:t>de la nación</a:t>
            </a:r>
            <a:r>
              <a:rPr lang="es-MX" dirty="0" smtClean="0"/>
              <a:t>.</a:t>
            </a:r>
          </a:p>
          <a:p>
            <a:pPr algn="just"/>
            <a:r>
              <a:rPr lang="es-MX" dirty="0"/>
              <a:t>AE </a:t>
            </a:r>
            <a:r>
              <a:rPr lang="es-MX" dirty="0" smtClean="0"/>
              <a:t>03 Evaluar </a:t>
            </a:r>
            <a:r>
              <a:rPr lang="es-MX" dirty="0"/>
              <a:t>crítica </a:t>
            </a:r>
            <a:r>
              <a:rPr lang="es-MX" dirty="0" smtClean="0"/>
              <a:t>y propositivamente </a:t>
            </a:r>
            <a:r>
              <a:rPr lang="es-MX" dirty="0"/>
              <a:t>el rol </a:t>
            </a:r>
            <a:r>
              <a:rPr lang="es-MX" dirty="0" smtClean="0"/>
              <a:t>de la </a:t>
            </a:r>
            <a:r>
              <a:rPr lang="es-MX" dirty="0"/>
              <a:t>Constitución </a:t>
            </a:r>
            <a:r>
              <a:rPr lang="es-MX" dirty="0" smtClean="0"/>
              <a:t>Política en </a:t>
            </a:r>
            <a:r>
              <a:rPr lang="es-MX" dirty="0"/>
              <a:t>la organización </a:t>
            </a:r>
            <a:r>
              <a:rPr lang="es-MX" dirty="0" smtClean="0"/>
              <a:t>del régimen </a:t>
            </a:r>
            <a:r>
              <a:rPr lang="es-MX" dirty="0"/>
              <a:t>democrático </a:t>
            </a:r>
            <a:r>
              <a:rPr lang="es-MX" dirty="0" smtClean="0"/>
              <a:t>en Chile </a:t>
            </a:r>
            <a:r>
              <a:rPr lang="es-MX" dirty="0"/>
              <a:t>y en el </a:t>
            </a:r>
            <a:r>
              <a:rPr lang="es-MX" dirty="0" smtClean="0"/>
              <a:t>respeto, garantía </a:t>
            </a:r>
            <a:r>
              <a:rPr lang="es-MX" dirty="0"/>
              <a:t>y promoción </a:t>
            </a:r>
            <a:r>
              <a:rPr lang="es-MX" dirty="0" smtClean="0"/>
              <a:t>de los </a:t>
            </a:r>
            <a:r>
              <a:rPr lang="es-MX" dirty="0"/>
              <a:t>Derechos Humanos.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74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Estado de derecho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Es aquel estado en que tanto los gobernantes como  los gobernados deben someterse a ciertas normas  fundamentales obligatorias</a:t>
            </a:r>
            <a:r>
              <a:rPr lang="es-MX" dirty="0" smtClean="0"/>
              <a:t>.</a:t>
            </a:r>
          </a:p>
          <a:p>
            <a:r>
              <a:rPr lang="es-MX" dirty="0"/>
              <a:t>Chile se rige por un Estado de Derecho, que se encuentra configurado por la Constitución y las leyes</a:t>
            </a:r>
            <a:r>
              <a:rPr lang="es-MX" dirty="0" smtClean="0"/>
              <a:t>.</a:t>
            </a:r>
          </a:p>
          <a:p>
            <a:r>
              <a:rPr lang="es-MX" dirty="0"/>
              <a:t>Estas normas configuran a nuestro país como una república democrática (artículo 4º), es decir, posee una forma de gobierno representativa, basada en valores de dignidad, igualdad y libertad humana, conjuntamente con el principio de la autodeterminación de los pueblos y respeto a los derechos humanos, entre otros</a:t>
            </a:r>
            <a:endParaRPr lang="es-MX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402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Constitución: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9848" y="2279904"/>
            <a:ext cx="10058400" cy="4050792"/>
          </a:xfrm>
        </p:spPr>
        <p:txBody>
          <a:bodyPr/>
          <a:lstStyle/>
          <a:p>
            <a:r>
              <a:rPr lang="es-MX" dirty="0" smtClean="0"/>
              <a:t>“</a:t>
            </a:r>
            <a:r>
              <a:rPr lang="es-MX" dirty="0"/>
              <a:t>Es la norma superior que organiza y estructura el  poder del Estado y lo limita para garantizar los  derechos y las garantías de las personas”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s-MX" sz="240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3034030" lvl="0" indent="0">
              <a:lnSpc>
                <a:spcPct val="100000"/>
              </a:lnSpc>
              <a:spcBef>
                <a:spcPts val="1775"/>
              </a:spcBef>
              <a:buClrTx/>
              <a:buSzTx/>
              <a:buNone/>
            </a:pPr>
            <a:r>
              <a:rPr lang="es-MX" sz="1800" spc="-5" dirty="0">
                <a:solidFill>
                  <a:srgbClr val="126B92"/>
                </a:solidFill>
                <a:latin typeface="Verdana"/>
                <a:cs typeface="Verdana"/>
              </a:rPr>
              <a:t>Por </a:t>
            </a:r>
            <a:r>
              <a:rPr lang="es-MX" sz="1800" spc="5" dirty="0">
                <a:solidFill>
                  <a:srgbClr val="126B92"/>
                </a:solidFill>
                <a:latin typeface="Verdana"/>
                <a:cs typeface="Verdana"/>
              </a:rPr>
              <a:t>lo </a:t>
            </a:r>
            <a:r>
              <a:rPr lang="es-MX" sz="1800" spc="-5" dirty="0">
                <a:solidFill>
                  <a:srgbClr val="126B92"/>
                </a:solidFill>
                <a:latin typeface="Verdana"/>
                <a:cs typeface="Verdana"/>
              </a:rPr>
              <a:t>tanto</a:t>
            </a:r>
            <a:r>
              <a:rPr lang="es-MX" sz="1800" spc="-20" dirty="0">
                <a:solidFill>
                  <a:srgbClr val="126B92"/>
                </a:solidFill>
                <a:latin typeface="Verdana"/>
                <a:cs typeface="Verdana"/>
              </a:rPr>
              <a:t> </a:t>
            </a:r>
            <a:r>
              <a:rPr lang="es-MX" sz="1800" spc="-5" dirty="0">
                <a:solidFill>
                  <a:srgbClr val="126B92"/>
                </a:solidFill>
                <a:latin typeface="Verdana"/>
                <a:cs typeface="Verdana"/>
              </a:rPr>
              <a:t>establece:</a:t>
            </a:r>
            <a:endParaRPr lang="es-MX" sz="180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0" lvl="0" indent="0">
              <a:lnSpc>
                <a:spcPct val="100000"/>
              </a:lnSpc>
              <a:spcBef>
                <a:spcPts val="55"/>
              </a:spcBef>
              <a:buClrTx/>
              <a:buSzTx/>
              <a:buNone/>
            </a:pPr>
            <a:endParaRPr lang="es-MX" sz="185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3034030" marR="672465" lvl="0" indent="0">
              <a:lnSpc>
                <a:spcPts val="2120"/>
              </a:lnSpc>
              <a:spcBef>
                <a:spcPts val="0"/>
              </a:spcBef>
              <a:buClrTx/>
              <a:buSzPct val="94444"/>
              <a:buFontTx/>
              <a:buAutoNum type="arabicPeriod"/>
              <a:tabLst>
                <a:tab pos="3263265" algn="l"/>
              </a:tabLst>
            </a:pPr>
            <a:r>
              <a:rPr lang="es-MX" sz="1800" spc="-5" dirty="0">
                <a:solidFill>
                  <a:srgbClr val="126B92"/>
                </a:solidFill>
                <a:latin typeface="Verdana"/>
                <a:cs typeface="Verdana"/>
              </a:rPr>
              <a:t>Bases que </a:t>
            </a:r>
            <a:r>
              <a:rPr lang="es-MX" sz="1800" dirty="0">
                <a:solidFill>
                  <a:srgbClr val="126B92"/>
                </a:solidFill>
                <a:latin typeface="Verdana"/>
                <a:cs typeface="Verdana"/>
              </a:rPr>
              <a:t>rigen </a:t>
            </a:r>
            <a:r>
              <a:rPr lang="es-MX" sz="1800" spc="-5" dirty="0">
                <a:solidFill>
                  <a:srgbClr val="126B92"/>
                </a:solidFill>
                <a:latin typeface="Verdana"/>
                <a:cs typeface="Verdana"/>
              </a:rPr>
              <a:t>el </a:t>
            </a:r>
            <a:r>
              <a:rPr lang="es-MX" sz="1800" b="1" dirty="0">
                <a:solidFill>
                  <a:srgbClr val="FF0000"/>
                </a:solidFill>
                <a:latin typeface="Verdana"/>
                <a:cs typeface="Verdana"/>
              </a:rPr>
              <a:t>orden </a:t>
            </a:r>
            <a:r>
              <a:rPr lang="es-MX" sz="1800" b="1" spc="-5" dirty="0">
                <a:solidFill>
                  <a:srgbClr val="FF0000"/>
                </a:solidFill>
                <a:latin typeface="Verdana"/>
                <a:cs typeface="Verdana"/>
              </a:rPr>
              <a:t>político  </a:t>
            </a:r>
            <a:r>
              <a:rPr lang="es-MX" sz="1800" b="1" dirty="0">
                <a:solidFill>
                  <a:srgbClr val="FF0000"/>
                </a:solidFill>
                <a:latin typeface="Verdana"/>
                <a:cs typeface="Verdana"/>
              </a:rPr>
              <a:t>y</a:t>
            </a:r>
            <a:r>
              <a:rPr lang="es-MX" sz="1800" b="1" spc="-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es-MX" sz="1800" b="1" dirty="0">
                <a:solidFill>
                  <a:srgbClr val="FF0000"/>
                </a:solidFill>
                <a:latin typeface="Verdana"/>
                <a:cs typeface="Verdana"/>
              </a:rPr>
              <a:t>jurídico</a:t>
            </a:r>
            <a:endParaRPr lang="es-MX" sz="180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3262629" lvl="0" indent="-229235">
              <a:lnSpc>
                <a:spcPts val="2120"/>
              </a:lnSpc>
              <a:spcBef>
                <a:spcPts val="0"/>
              </a:spcBef>
              <a:buClrTx/>
              <a:buSzPct val="94444"/>
              <a:buFontTx/>
              <a:buAutoNum type="arabicPeriod"/>
              <a:tabLst>
                <a:tab pos="3263265" algn="l"/>
              </a:tabLst>
            </a:pPr>
            <a:r>
              <a:rPr lang="es-MX" sz="1800" dirty="0">
                <a:solidFill>
                  <a:srgbClr val="126B92"/>
                </a:solidFill>
                <a:latin typeface="Verdana"/>
                <a:cs typeface="Verdana"/>
              </a:rPr>
              <a:t>Mínimos </a:t>
            </a:r>
            <a:r>
              <a:rPr lang="es-MX" sz="1800" spc="-5" dirty="0">
                <a:solidFill>
                  <a:srgbClr val="126B92"/>
                </a:solidFill>
                <a:latin typeface="Verdana"/>
                <a:cs typeface="Verdana"/>
              </a:rPr>
              <a:t>para regir </a:t>
            </a:r>
            <a:r>
              <a:rPr lang="es-MX" sz="1800" dirty="0">
                <a:solidFill>
                  <a:srgbClr val="126B92"/>
                </a:solidFill>
                <a:latin typeface="Verdana"/>
                <a:cs typeface="Verdana"/>
              </a:rPr>
              <a:t>la </a:t>
            </a:r>
            <a:r>
              <a:rPr lang="es-MX" sz="1800" b="1" spc="-5" dirty="0">
                <a:solidFill>
                  <a:srgbClr val="FF0000"/>
                </a:solidFill>
                <a:latin typeface="Verdana"/>
                <a:cs typeface="Verdana"/>
              </a:rPr>
              <a:t>vida</a:t>
            </a:r>
            <a:r>
              <a:rPr lang="es-MX" sz="1800" b="1" spc="-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es-MX" sz="1800" b="1" dirty="0">
                <a:solidFill>
                  <a:srgbClr val="FF0000"/>
                </a:solidFill>
                <a:latin typeface="Verdana"/>
                <a:cs typeface="Verdana"/>
              </a:rPr>
              <a:t>en</a:t>
            </a:r>
            <a:endParaRPr lang="es-MX" sz="180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3034030" lvl="0" indent="0">
              <a:lnSpc>
                <a:spcPts val="2140"/>
              </a:lnSpc>
              <a:spcBef>
                <a:spcPts val="0"/>
              </a:spcBef>
              <a:buClrTx/>
              <a:buSzTx/>
              <a:buNone/>
            </a:pPr>
            <a:r>
              <a:rPr lang="es-MX" sz="1800" b="1" spc="-5" dirty="0">
                <a:solidFill>
                  <a:srgbClr val="FF0000"/>
                </a:solidFill>
                <a:latin typeface="Verdana"/>
                <a:cs typeface="Verdana"/>
              </a:rPr>
              <a:t>sociedad</a:t>
            </a:r>
            <a:endParaRPr lang="es-MX" sz="180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3034030" marR="1027430" lvl="0" indent="0">
              <a:lnSpc>
                <a:spcPts val="2120"/>
              </a:lnSpc>
              <a:spcBef>
                <a:spcPts val="145"/>
              </a:spcBef>
              <a:buClrTx/>
              <a:buSzPct val="94444"/>
              <a:buFontTx/>
              <a:buAutoNum type="arabicPeriod" startAt="3"/>
              <a:tabLst>
                <a:tab pos="3263265" algn="l"/>
              </a:tabLst>
            </a:pPr>
            <a:r>
              <a:rPr lang="es-MX" sz="1800" spc="-5" dirty="0">
                <a:solidFill>
                  <a:srgbClr val="126B92"/>
                </a:solidFill>
                <a:latin typeface="Verdana"/>
                <a:cs typeface="Verdana"/>
              </a:rPr>
              <a:t>Garantías (</a:t>
            </a:r>
            <a:r>
              <a:rPr lang="es-MX" sz="1800" b="1" spc="-5" dirty="0">
                <a:solidFill>
                  <a:srgbClr val="126B92"/>
                </a:solidFill>
                <a:latin typeface="Verdana"/>
                <a:cs typeface="Verdana"/>
              </a:rPr>
              <a:t>límite </a:t>
            </a:r>
            <a:r>
              <a:rPr lang="es-MX" sz="1800" b="1" dirty="0">
                <a:solidFill>
                  <a:srgbClr val="126B92"/>
                </a:solidFill>
                <a:latin typeface="Verdana"/>
                <a:cs typeface="Verdana"/>
              </a:rPr>
              <a:t>a </a:t>
            </a:r>
            <a:r>
              <a:rPr lang="es-MX" sz="1800" b="1" spc="-5" dirty="0">
                <a:solidFill>
                  <a:srgbClr val="126B92"/>
                </a:solidFill>
                <a:latin typeface="Verdana"/>
                <a:cs typeface="Verdana"/>
              </a:rPr>
              <a:t>acción </a:t>
            </a:r>
            <a:r>
              <a:rPr lang="es-MX" sz="1800" b="1" dirty="0">
                <a:solidFill>
                  <a:srgbClr val="126B92"/>
                </a:solidFill>
                <a:latin typeface="Verdana"/>
                <a:cs typeface="Verdana"/>
              </a:rPr>
              <a:t>del </a:t>
            </a:r>
            <a:r>
              <a:rPr lang="es-MX" sz="1800" b="1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es-MX" sz="1800" b="1" spc="-10" dirty="0">
                <a:solidFill>
                  <a:srgbClr val="FF0000"/>
                </a:solidFill>
                <a:latin typeface="Verdana"/>
                <a:cs typeface="Verdana"/>
              </a:rPr>
              <a:t>Estado </a:t>
            </a:r>
            <a:r>
              <a:rPr lang="es-MX" sz="1800" b="1" dirty="0">
                <a:solidFill>
                  <a:srgbClr val="126B92"/>
                </a:solidFill>
                <a:latin typeface="Verdana"/>
                <a:cs typeface="Verdana"/>
              </a:rPr>
              <a:t>y </a:t>
            </a:r>
            <a:r>
              <a:rPr lang="es-MX" sz="1800" b="1" spc="-5" dirty="0">
                <a:solidFill>
                  <a:srgbClr val="FF0000"/>
                </a:solidFill>
                <a:latin typeface="Verdana"/>
                <a:cs typeface="Verdana"/>
              </a:rPr>
              <a:t>otros</a:t>
            </a:r>
            <a:r>
              <a:rPr lang="es-MX" sz="1800" b="1" spc="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es-MX" sz="1800" b="1" spc="-5" dirty="0">
                <a:solidFill>
                  <a:srgbClr val="FF0000"/>
                </a:solidFill>
                <a:latin typeface="Verdana"/>
                <a:cs typeface="Verdana"/>
              </a:rPr>
              <a:t>ciudadanos</a:t>
            </a:r>
            <a:r>
              <a:rPr lang="es-MX" sz="1800" spc="-5" dirty="0">
                <a:solidFill>
                  <a:srgbClr val="FF0000"/>
                </a:solidFill>
                <a:latin typeface="Verdana"/>
                <a:cs typeface="Verdana"/>
              </a:rPr>
              <a:t>)</a:t>
            </a:r>
            <a:endParaRPr lang="es-MX" sz="1800" dirty="0">
              <a:solidFill>
                <a:prstClr val="black"/>
              </a:solidFill>
              <a:latin typeface="Verdana"/>
              <a:cs typeface="Verdana"/>
            </a:endParaRPr>
          </a:p>
          <a:p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8" y="3182002"/>
            <a:ext cx="2304488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748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7240" y="0"/>
            <a:ext cx="10597896" cy="1609344"/>
          </a:xfrm>
        </p:spPr>
        <p:txBody>
          <a:bodyPr/>
          <a:lstStyle/>
          <a:p>
            <a:r>
              <a:rPr lang="es-MX" dirty="0" smtClean="0"/>
              <a:t>Jerarquización de las leyes y decretos en chile  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5702" y="1342389"/>
            <a:ext cx="7226234" cy="545822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283453" y="1307082"/>
            <a:ext cx="3080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CPR: Constitución Política de la Republica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372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87697" y="204215"/>
            <a:ext cx="1400555" cy="1866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962326" y="1996217"/>
            <a:ext cx="1093470" cy="944244"/>
            <a:chOff x="2438326" y="1996217"/>
            <a:chExt cx="1093470" cy="944244"/>
          </a:xfrm>
        </p:grpSpPr>
        <p:sp>
          <p:nvSpPr>
            <p:cNvPr id="4" name="object 4"/>
            <p:cNvSpPr/>
            <p:nvPr/>
          </p:nvSpPr>
          <p:spPr>
            <a:xfrm>
              <a:off x="2438326" y="1996217"/>
              <a:ext cx="1092890" cy="94371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2505456" y="2059812"/>
              <a:ext cx="999997" cy="84912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2505456" y="2059812"/>
              <a:ext cx="1000125" cy="849630"/>
            </a:xfrm>
            <a:custGeom>
              <a:avLst/>
              <a:gdLst/>
              <a:ahLst/>
              <a:cxnLst/>
              <a:rect l="l" t="t" r="r" b="b"/>
              <a:pathLst>
                <a:path w="1000125" h="849630">
                  <a:moveTo>
                    <a:pt x="999997" y="56641"/>
                  </a:moveTo>
                  <a:lnTo>
                    <a:pt x="178943" y="721360"/>
                  </a:lnTo>
                  <a:lnTo>
                    <a:pt x="282320" y="849122"/>
                  </a:lnTo>
                  <a:lnTo>
                    <a:pt x="0" y="819403"/>
                  </a:lnTo>
                  <a:lnTo>
                    <a:pt x="29718" y="536956"/>
                  </a:lnTo>
                  <a:lnTo>
                    <a:pt x="133095" y="664717"/>
                  </a:lnTo>
                  <a:lnTo>
                    <a:pt x="954151" y="0"/>
                  </a:lnTo>
                  <a:lnTo>
                    <a:pt x="999997" y="56641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664260" y="2110699"/>
            <a:ext cx="495300" cy="984885"/>
            <a:chOff x="4140260" y="2110698"/>
            <a:chExt cx="495300" cy="984885"/>
          </a:xfrm>
        </p:grpSpPr>
        <p:sp>
          <p:nvSpPr>
            <p:cNvPr id="8" name="object 8"/>
            <p:cNvSpPr/>
            <p:nvPr/>
          </p:nvSpPr>
          <p:spPr>
            <a:xfrm>
              <a:off x="4140260" y="2110698"/>
              <a:ext cx="494709" cy="9846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4212335" y="2162556"/>
              <a:ext cx="400812" cy="88392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4212335" y="2162556"/>
              <a:ext cx="401320" cy="883919"/>
            </a:xfrm>
            <a:custGeom>
              <a:avLst/>
              <a:gdLst/>
              <a:ahLst/>
              <a:cxnLst/>
              <a:rect l="l" t="t" r="r" b="b"/>
              <a:pathLst>
                <a:path w="401320" h="883919">
                  <a:moveTo>
                    <a:pt x="233806" y="0"/>
                  </a:moveTo>
                  <a:lnTo>
                    <a:pt x="233806" y="683514"/>
                  </a:lnTo>
                  <a:lnTo>
                    <a:pt x="400812" y="683514"/>
                  </a:lnTo>
                  <a:lnTo>
                    <a:pt x="200405" y="883920"/>
                  </a:lnTo>
                  <a:lnTo>
                    <a:pt x="0" y="683514"/>
                  </a:lnTo>
                  <a:lnTo>
                    <a:pt x="167004" y="683514"/>
                  </a:lnTo>
                  <a:lnTo>
                    <a:pt x="167004" y="0"/>
                  </a:lnTo>
                  <a:lnTo>
                    <a:pt x="233806" y="0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6659782" y="2061886"/>
            <a:ext cx="1221105" cy="802005"/>
            <a:chOff x="5135781" y="2061885"/>
            <a:chExt cx="1221105" cy="802005"/>
          </a:xfrm>
        </p:grpSpPr>
        <p:sp>
          <p:nvSpPr>
            <p:cNvPr id="12" name="object 12"/>
            <p:cNvSpPr/>
            <p:nvPr/>
          </p:nvSpPr>
          <p:spPr>
            <a:xfrm>
              <a:off x="5135781" y="2061885"/>
              <a:ext cx="1220888" cy="80177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5192014" y="2086482"/>
              <a:ext cx="1126998" cy="70561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5192014" y="2086482"/>
              <a:ext cx="1127125" cy="706120"/>
            </a:xfrm>
            <a:custGeom>
              <a:avLst/>
              <a:gdLst/>
              <a:ahLst/>
              <a:cxnLst/>
              <a:rect l="l" t="t" r="r" b="b"/>
              <a:pathLst>
                <a:path w="1127125" h="706119">
                  <a:moveTo>
                    <a:pt x="34162" y="0"/>
                  </a:moveTo>
                  <a:lnTo>
                    <a:pt x="966851" y="496062"/>
                  </a:lnTo>
                  <a:lnTo>
                    <a:pt x="1044066" y="350900"/>
                  </a:lnTo>
                  <a:lnTo>
                    <a:pt x="1126998" y="622553"/>
                  </a:lnTo>
                  <a:lnTo>
                    <a:pt x="855472" y="705612"/>
                  </a:lnTo>
                  <a:lnTo>
                    <a:pt x="932688" y="560451"/>
                  </a:lnTo>
                  <a:lnTo>
                    <a:pt x="0" y="64388"/>
                  </a:lnTo>
                  <a:lnTo>
                    <a:pt x="34162" y="0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034641" y="3089910"/>
            <a:ext cx="2075814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defTabSz="914400">
              <a:spcBef>
                <a:spcPts val="95"/>
              </a:spcBef>
            </a:pPr>
            <a:r>
              <a:rPr sz="1600" b="1" spc="-10" dirty="0">
                <a:solidFill>
                  <a:srgbClr val="FF0000"/>
                </a:solidFill>
                <a:latin typeface="Verdana"/>
                <a:cs typeface="Verdana"/>
              </a:rPr>
              <a:t>PARTE</a:t>
            </a:r>
            <a:r>
              <a:rPr sz="1600" b="1" spc="-4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Verdana"/>
                <a:cs typeface="Verdana"/>
              </a:rPr>
              <a:t>ORGÁNICA</a:t>
            </a:r>
            <a:endParaRPr sz="16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33898" y="3089910"/>
            <a:ext cx="224282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defTabSz="914400">
              <a:spcBef>
                <a:spcPts val="95"/>
              </a:spcBef>
            </a:pPr>
            <a:r>
              <a:rPr sz="1600" b="1" spc="-10" dirty="0">
                <a:solidFill>
                  <a:srgbClr val="FF0000"/>
                </a:solidFill>
                <a:latin typeface="Verdana"/>
                <a:cs typeface="Verdana"/>
              </a:rPr>
              <a:t>PARTE</a:t>
            </a:r>
            <a:r>
              <a:rPr sz="1600" b="1" spc="-4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Verdana"/>
                <a:cs typeface="Verdana"/>
              </a:rPr>
              <a:t>DOGMÁTICA</a:t>
            </a:r>
            <a:endParaRPr sz="16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28280" y="3058160"/>
            <a:ext cx="213804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defTabSz="914400">
              <a:spcBef>
                <a:spcPts val="95"/>
              </a:spcBef>
            </a:pPr>
            <a:r>
              <a:rPr sz="1600" b="1" spc="-5" dirty="0">
                <a:solidFill>
                  <a:srgbClr val="FF0000"/>
                </a:solidFill>
                <a:latin typeface="Verdana"/>
                <a:cs typeface="Verdana"/>
              </a:rPr>
              <a:t>IDEA </a:t>
            </a:r>
            <a:r>
              <a:rPr sz="1600" b="1" spc="-10" dirty="0">
                <a:solidFill>
                  <a:srgbClr val="FF0000"/>
                </a:solidFill>
                <a:latin typeface="Verdana"/>
                <a:cs typeface="Verdana"/>
              </a:rPr>
              <a:t>DE</a:t>
            </a:r>
            <a:r>
              <a:rPr sz="1600" b="1" spc="-6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Verdana"/>
                <a:cs typeface="Verdana"/>
              </a:rPr>
              <a:t>DERECHO</a:t>
            </a:r>
            <a:endParaRPr sz="16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90445" y="3712210"/>
            <a:ext cx="2244090" cy="6635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algn="ctr" defTabSz="914400">
              <a:lnSpc>
                <a:spcPct val="99300"/>
              </a:lnSpc>
              <a:spcBef>
                <a:spcPts val="114"/>
              </a:spcBef>
            </a:pPr>
            <a:r>
              <a:rPr sz="1400" b="1" dirty="0">
                <a:solidFill>
                  <a:prstClr val="black"/>
                </a:solidFill>
                <a:latin typeface="Verdana"/>
                <a:cs typeface="Verdana"/>
              </a:rPr>
              <a:t>Cómo se </a:t>
            </a:r>
            <a:r>
              <a:rPr sz="1400" b="1" spc="-5" dirty="0">
                <a:solidFill>
                  <a:prstClr val="black"/>
                </a:solidFill>
                <a:latin typeface="Verdana"/>
                <a:cs typeface="Verdana"/>
              </a:rPr>
              <a:t>organizan </a:t>
            </a:r>
            <a:r>
              <a:rPr sz="1400" b="1" dirty="0">
                <a:solidFill>
                  <a:prstClr val="black"/>
                </a:solidFill>
                <a:latin typeface="Verdana"/>
                <a:cs typeface="Verdana"/>
              </a:rPr>
              <a:t>y  </a:t>
            </a:r>
            <a:r>
              <a:rPr sz="1400" b="1" spc="-5" dirty="0">
                <a:solidFill>
                  <a:prstClr val="black"/>
                </a:solidFill>
                <a:latin typeface="Verdana"/>
                <a:cs typeface="Verdana"/>
              </a:rPr>
              <a:t>equilibran </a:t>
            </a:r>
            <a:r>
              <a:rPr sz="1400" b="1" dirty="0">
                <a:solidFill>
                  <a:prstClr val="black"/>
                </a:solidFill>
                <a:latin typeface="Verdana"/>
                <a:cs typeface="Verdana"/>
              </a:rPr>
              <a:t>los</a:t>
            </a:r>
            <a:r>
              <a:rPr sz="1400" b="1" spc="-10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prstClr val="black"/>
                </a:solidFill>
                <a:latin typeface="Verdana"/>
                <a:cs typeface="Verdana"/>
              </a:rPr>
              <a:t>poderes  públicos?</a:t>
            </a:r>
            <a:endParaRPr sz="14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82693" y="3685413"/>
            <a:ext cx="250634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400" b="1" spc="-5" dirty="0">
                <a:solidFill>
                  <a:prstClr val="black"/>
                </a:solidFill>
                <a:latin typeface="Verdana"/>
                <a:cs typeface="Verdana"/>
              </a:rPr>
              <a:t>Derechos</a:t>
            </a:r>
            <a:r>
              <a:rPr sz="1400" b="1" spc="-5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prstClr val="black"/>
                </a:solidFill>
                <a:latin typeface="Verdana"/>
                <a:cs typeface="Verdana"/>
              </a:rPr>
              <a:t>fundamentales</a:t>
            </a:r>
            <a:endParaRPr sz="14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10628" y="3554985"/>
            <a:ext cx="2816225" cy="6635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indent="-1270" algn="ctr" defTabSz="914400">
              <a:lnSpc>
                <a:spcPct val="99300"/>
              </a:lnSpc>
              <a:spcBef>
                <a:spcPts val="114"/>
              </a:spcBef>
            </a:pPr>
            <a:r>
              <a:rPr sz="1400" b="1" dirty="0">
                <a:solidFill>
                  <a:prstClr val="black"/>
                </a:solidFill>
                <a:latin typeface="Verdana"/>
                <a:cs typeface="Verdana"/>
              </a:rPr>
              <a:t>Principios en </a:t>
            </a:r>
            <a:r>
              <a:rPr sz="1400" b="1" spc="-5" dirty="0">
                <a:solidFill>
                  <a:prstClr val="black"/>
                </a:solidFill>
                <a:latin typeface="Verdana"/>
                <a:cs typeface="Verdana"/>
              </a:rPr>
              <a:t>torno </a:t>
            </a:r>
            <a:r>
              <a:rPr sz="1400" b="1" dirty="0">
                <a:solidFill>
                  <a:prstClr val="black"/>
                </a:solidFill>
                <a:latin typeface="Verdana"/>
                <a:cs typeface="Verdana"/>
              </a:rPr>
              <a:t>a </a:t>
            </a:r>
            <a:r>
              <a:rPr sz="1400" b="1" spc="-5" dirty="0">
                <a:solidFill>
                  <a:prstClr val="black"/>
                </a:solidFill>
                <a:latin typeface="Verdana"/>
                <a:cs typeface="Verdana"/>
              </a:rPr>
              <a:t>los  </a:t>
            </a:r>
            <a:r>
              <a:rPr sz="1400" b="1" dirty="0">
                <a:solidFill>
                  <a:prstClr val="black"/>
                </a:solidFill>
                <a:latin typeface="Verdana"/>
                <a:cs typeface="Verdana"/>
              </a:rPr>
              <a:t>cuales </a:t>
            </a:r>
            <a:r>
              <a:rPr sz="1400" b="1" spc="-5" dirty="0">
                <a:solidFill>
                  <a:prstClr val="black"/>
                </a:solidFill>
                <a:latin typeface="Verdana"/>
                <a:cs typeface="Verdana"/>
              </a:rPr>
              <a:t>se organiza </a:t>
            </a:r>
            <a:r>
              <a:rPr sz="1400" b="1" dirty="0">
                <a:solidFill>
                  <a:prstClr val="black"/>
                </a:solidFill>
                <a:latin typeface="Verdana"/>
                <a:cs typeface="Verdana"/>
              </a:rPr>
              <a:t>la  </a:t>
            </a:r>
            <a:r>
              <a:rPr sz="1400" b="1" spc="-5" dirty="0">
                <a:solidFill>
                  <a:prstClr val="black"/>
                </a:solidFill>
                <a:latin typeface="Verdana"/>
                <a:cs typeface="Verdana"/>
              </a:rPr>
              <a:t>sociedad </a:t>
            </a:r>
            <a:r>
              <a:rPr sz="1400" b="1" dirty="0">
                <a:solidFill>
                  <a:prstClr val="black"/>
                </a:solidFill>
                <a:latin typeface="Verdana"/>
                <a:cs typeface="Verdana"/>
              </a:rPr>
              <a:t>y </a:t>
            </a:r>
            <a:r>
              <a:rPr sz="1400" b="1" spc="-5" dirty="0">
                <a:solidFill>
                  <a:prstClr val="black"/>
                </a:solidFill>
                <a:latin typeface="Verdana"/>
                <a:cs typeface="Verdana"/>
              </a:rPr>
              <a:t>sus</a:t>
            </a:r>
            <a:r>
              <a:rPr sz="1400" b="1" spc="-8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prstClr val="black"/>
                </a:solidFill>
                <a:latin typeface="Verdana"/>
                <a:cs typeface="Verdana"/>
              </a:rPr>
              <a:t>instituciones</a:t>
            </a:r>
            <a:endParaRPr sz="14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817365" y="4418076"/>
            <a:ext cx="2752343" cy="16504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596883" y="4354067"/>
            <a:ext cx="1260348" cy="22143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705427" y="204215"/>
            <a:ext cx="25700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MX" sz="2000" b="1" dirty="0">
                <a:solidFill>
                  <a:prstClr val="black"/>
                </a:solidFill>
                <a:latin typeface="Calibri"/>
              </a:rPr>
              <a:t>¿Qué partes tiene una  Constitución?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75076" y="4527751"/>
            <a:ext cx="1954380" cy="1917735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931492"/>
            <a:ext cx="5580010" cy="138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68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8159" y="335991"/>
            <a:ext cx="662622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000" dirty="0"/>
              <a:t>¿Qué </a:t>
            </a:r>
            <a:r>
              <a:rPr sz="3000" spc="-5" dirty="0"/>
              <a:t>contiene </a:t>
            </a:r>
            <a:r>
              <a:rPr sz="3000" dirty="0"/>
              <a:t>la</a:t>
            </a:r>
            <a:r>
              <a:rPr sz="3000" spc="-75" dirty="0"/>
              <a:t> </a:t>
            </a:r>
            <a:r>
              <a:rPr sz="3000" spc="-5" dirty="0"/>
              <a:t>Constitución?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2349805" y="1325117"/>
            <a:ext cx="7484109" cy="5362878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248920" indent="-236854" defTabSz="914400">
              <a:spcBef>
                <a:spcPts val="785"/>
              </a:spcBef>
              <a:buFont typeface="Arial"/>
              <a:buChar char="•"/>
              <a:tabLst>
                <a:tab pos="248920" algn="l"/>
                <a:tab pos="249554" algn="l"/>
              </a:tabLst>
            </a:pPr>
            <a:r>
              <a:rPr dirty="0">
                <a:solidFill>
                  <a:srgbClr val="1F487C"/>
                </a:solidFill>
                <a:latin typeface="Verdana"/>
                <a:cs typeface="Verdana"/>
              </a:rPr>
              <a:t>Las </a:t>
            </a:r>
            <a:r>
              <a:rPr b="1" spc="-5" dirty="0">
                <a:solidFill>
                  <a:srgbClr val="1F487C"/>
                </a:solidFill>
                <a:latin typeface="Verdana"/>
                <a:cs typeface="Verdana"/>
              </a:rPr>
              <a:t>Bases de </a:t>
            </a:r>
            <a:r>
              <a:rPr b="1" dirty="0">
                <a:solidFill>
                  <a:srgbClr val="1F487C"/>
                </a:solidFill>
                <a:latin typeface="Verdana"/>
                <a:cs typeface="Verdana"/>
              </a:rPr>
              <a:t>la </a:t>
            </a:r>
            <a:r>
              <a:rPr b="1" spc="-5" dirty="0">
                <a:solidFill>
                  <a:srgbClr val="1F487C"/>
                </a:solidFill>
                <a:latin typeface="Verdana"/>
                <a:cs typeface="Verdana"/>
              </a:rPr>
              <a:t>Institucionalidad </a:t>
            </a:r>
            <a:r>
              <a:rPr b="1" dirty="0">
                <a:solidFill>
                  <a:srgbClr val="1F487C"/>
                </a:solidFill>
                <a:latin typeface="Verdana"/>
                <a:cs typeface="Verdana"/>
              </a:rPr>
              <a:t>(Cap. I).</a:t>
            </a:r>
            <a:endParaRPr>
              <a:solidFill>
                <a:prstClr val="black"/>
              </a:solidFill>
              <a:latin typeface="Verdana"/>
              <a:cs typeface="Verdana"/>
            </a:endParaRPr>
          </a:p>
          <a:p>
            <a:pPr marL="248920" indent="-236854" defTabSz="914400">
              <a:lnSpc>
                <a:spcPts val="2120"/>
              </a:lnSpc>
              <a:spcBef>
                <a:spcPts val="680"/>
              </a:spcBef>
              <a:buFont typeface="Arial"/>
              <a:buChar char="•"/>
              <a:tabLst>
                <a:tab pos="248920" algn="l"/>
                <a:tab pos="249554" algn="l"/>
              </a:tabLst>
            </a:pPr>
            <a:r>
              <a:rPr dirty="0">
                <a:solidFill>
                  <a:srgbClr val="1F487C"/>
                </a:solidFill>
                <a:latin typeface="Verdana"/>
                <a:cs typeface="Verdana"/>
              </a:rPr>
              <a:t>Las normas </a:t>
            </a:r>
            <a:r>
              <a:rPr spc="-5" dirty="0">
                <a:solidFill>
                  <a:srgbClr val="1F487C"/>
                </a:solidFill>
                <a:latin typeface="Verdana"/>
                <a:cs typeface="Verdana"/>
              </a:rPr>
              <a:t>que regulan </a:t>
            </a:r>
            <a:r>
              <a:rPr dirty="0">
                <a:solidFill>
                  <a:srgbClr val="1F487C"/>
                </a:solidFill>
                <a:latin typeface="Verdana"/>
                <a:cs typeface="Verdana"/>
              </a:rPr>
              <a:t>los </a:t>
            </a:r>
            <a:r>
              <a:rPr spc="-5" dirty="0">
                <a:solidFill>
                  <a:srgbClr val="1F487C"/>
                </a:solidFill>
                <a:latin typeface="Verdana"/>
                <a:cs typeface="Verdana"/>
              </a:rPr>
              <a:t>aspectos </a:t>
            </a:r>
            <a:r>
              <a:rPr dirty="0">
                <a:solidFill>
                  <a:srgbClr val="1F487C"/>
                </a:solidFill>
                <a:latin typeface="Verdana"/>
                <a:cs typeface="Verdana"/>
              </a:rPr>
              <a:t>fundamentales </a:t>
            </a:r>
            <a:r>
              <a:rPr spc="-5" dirty="0">
                <a:solidFill>
                  <a:srgbClr val="1F487C"/>
                </a:solidFill>
                <a:latin typeface="Verdana"/>
                <a:cs typeface="Verdana"/>
              </a:rPr>
              <a:t>de</a:t>
            </a:r>
            <a:r>
              <a:rPr spc="-15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1F487C"/>
                </a:solidFill>
                <a:latin typeface="Verdana"/>
                <a:cs typeface="Verdana"/>
              </a:rPr>
              <a:t>la</a:t>
            </a:r>
            <a:endParaRPr>
              <a:solidFill>
                <a:prstClr val="black"/>
              </a:solidFill>
              <a:latin typeface="Verdana"/>
              <a:cs typeface="Verdana"/>
            </a:endParaRPr>
          </a:p>
          <a:p>
            <a:pPr marL="248920" defTabSz="914400">
              <a:lnSpc>
                <a:spcPts val="2120"/>
              </a:lnSpc>
              <a:tabLst>
                <a:tab pos="4044950" algn="l"/>
              </a:tabLst>
            </a:pPr>
            <a:r>
              <a:rPr b="1" spc="-5" dirty="0">
                <a:solidFill>
                  <a:srgbClr val="1F487C"/>
                </a:solidFill>
                <a:latin typeface="Verdana"/>
                <a:cs typeface="Verdana"/>
              </a:rPr>
              <a:t>nacionalidad</a:t>
            </a:r>
            <a:r>
              <a:rPr b="1" spc="15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b="1" dirty="0">
                <a:solidFill>
                  <a:srgbClr val="1F487C"/>
                </a:solidFill>
                <a:latin typeface="Verdana"/>
                <a:cs typeface="Verdana"/>
              </a:rPr>
              <a:t>y</a:t>
            </a:r>
            <a:r>
              <a:rPr b="1" spc="5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b="1" spc="-5" dirty="0">
                <a:solidFill>
                  <a:srgbClr val="1F487C"/>
                </a:solidFill>
                <a:latin typeface="Verdana"/>
                <a:cs typeface="Verdana"/>
              </a:rPr>
              <a:t>ciudadanía	</a:t>
            </a:r>
            <a:r>
              <a:rPr b="1" dirty="0">
                <a:solidFill>
                  <a:srgbClr val="1F487C"/>
                </a:solidFill>
                <a:latin typeface="Verdana"/>
                <a:cs typeface="Verdana"/>
              </a:rPr>
              <a:t>(Cap.</a:t>
            </a:r>
            <a:r>
              <a:rPr b="1" spc="-20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b="1" dirty="0">
                <a:solidFill>
                  <a:srgbClr val="1F487C"/>
                </a:solidFill>
                <a:latin typeface="Verdana"/>
                <a:cs typeface="Verdana"/>
              </a:rPr>
              <a:t>II).</a:t>
            </a:r>
            <a:endParaRPr>
              <a:solidFill>
                <a:prstClr val="black"/>
              </a:solidFill>
              <a:latin typeface="Verdana"/>
              <a:cs typeface="Verdana"/>
            </a:endParaRPr>
          </a:p>
          <a:p>
            <a:pPr marL="248920" indent="-236854" defTabSz="914400">
              <a:spcBef>
                <a:spcPts val="605"/>
              </a:spcBef>
              <a:buFont typeface="Arial"/>
              <a:buChar char="•"/>
              <a:tabLst>
                <a:tab pos="248920" algn="l"/>
                <a:tab pos="249554" algn="l"/>
              </a:tabLst>
            </a:pPr>
            <a:r>
              <a:rPr dirty="0">
                <a:solidFill>
                  <a:srgbClr val="1F487C"/>
                </a:solidFill>
                <a:latin typeface="Verdana"/>
                <a:cs typeface="Verdana"/>
              </a:rPr>
              <a:t>Los </a:t>
            </a:r>
            <a:r>
              <a:rPr b="1" spc="-5" dirty="0">
                <a:solidFill>
                  <a:srgbClr val="1F487C"/>
                </a:solidFill>
                <a:latin typeface="Verdana"/>
                <a:cs typeface="Verdana"/>
              </a:rPr>
              <a:t>Derechos </a:t>
            </a:r>
            <a:r>
              <a:rPr b="1" dirty="0">
                <a:solidFill>
                  <a:srgbClr val="1F487C"/>
                </a:solidFill>
                <a:latin typeface="Verdana"/>
                <a:cs typeface="Verdana"/>
              </a:rPr>
              <a:t>y Deberes </a:t>
            </a:r>
            <a:r>
              <a:rPr b="1" spc="-5" dirty="0">
                <a:solidFill>
                  <a:srgbClr val="1F487C"/>
                </a:solidFill>
                <a:latin typeface="Verdana"/>
                <a:cs typeface="Verdana"/>
              </a:rPr>
              <a:t>Constitucionales </a:t>
            </a:r>
            <a:r>
              <a:rPr b="1" dirty="0">
                <a:solidFill>
                  <a:srgbClr val="1F487C"/>
                </a:solidFill>
                <a:latin typeface="Verdana"/>
                <a:cs typeface="Verdana"/>
              </a:rPr>
              <a:t>(Cap.</a:t>
            </a:r>
            <a:r>
              <a:rPr b="1" spc="-20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b="1" dirty="0">
                <a:solidFill>
                  <a:srgbClr val="1F487C"/>
                </a:solidFill>
                <a:latin typeface="Verdana"/>
                <a:cs typeface="Verdana"/>
              </a:rPr>
              <a:t>III).</a:t>
            </a:r>
            <a:endParaRPr>
              <a:solidFill>
                <a:prstClr val="black"/>
              </a:solidFill>
              <a:latin typeface="Verdana"/>
              <a:cs typeface="Verdana"/>
            </a:endParaRPr>
          </a:p>
          <a:p>
            <a:pPr marL="248920" indent="-236854" defTabSz="914400">
              <a:lnSpc>
                <a:spcPts val="2120"/>
              </a:lnSpc>
              <a:spcBef>
                <a:spcPts val="685"/>
              </a:spcBef>
              <a:buFont typeface="Arial"/>
              <a:buChar char="•"/>
              <a:tabLst>
                <a:tab pos="248920" algn="l"/>
                <a:tab pos="249554" algn="l"/>
              </a:tabLst>
            </a:pPr>
            <a:r>
              <a:rPr dirty="0">
                <a:solidFill>
                  <a:srgbClr val="1F487C"/>
                </a:solidFill>
                <a:latin typeface="Verdana"/>
                <a:cs typeface="Verdana"/>
              </a:rPr>
              <a:t>Las normas fundamentales </a:t>
            </a:r>
            <a:r>
              <a:rPr spc="-5" dirty="0">
                <a:solidFill>
                  <a:srgbClr val="1F487C"/>
                </a:solidFill>
                <a:latin typeface="Verdana"/>
                <a:cs typeface="Verdana"/>
              </a:rPr>
              <a:t>sobre </a:t>
            </a:r>
            <a:r>
              <a:rPr dirty="0">
                <a:solidFill>
                  <a:srgbClr val="1F487C"/>
                </a:solidFill>
                <a:latin typeface="Verdana"/>
                <a:cs typeface="Verdana"/>
              </a:rPr>
              <a:t>el </a:t>
            </a:r>
            <a:r>
              <a:rPr spc="-5" dirty="0">
                <a:solidFill>
                  <a:srgbClr val="1F487C"/>
                </a:solidFill>
                <a:latin typeface="Verdana"/>
                <a:cs typeface="Verdana"/>
              </a:rPr>
              <a:t>gobierno </a:t>
            </a:r>
            <a:r>
              <a:rPr dirty="0">
                <a:solidFill>
                  <a:srgbClr val="1F487C"/>
                </a:solidFill>
                <a:latin typeface="Verdana"/>
                <a:cs typeface="Verdana"/>
              </a:rPr>
              <a:t>y en </a:t>
            </a:r>
            <a:r>
              <a:rPr spc="-5" dirty="0">
                <a:solidFill>
                  <a:srgbClr val="1F487C"/>
                </a:solidFill>
                <a:latin typeface="Verdana"/>
                <a:cs typeface="Verdana"/>
              </a:rPr>
              <a:t>general</a:t>
            </a:r>
            <a:r>
              <a:rPr spc="-15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1F487C"/>
                </a:solidFill>
                <a:latin typeface="Verdana"/>
                <a:cs typeface="Verdana"/>
              </a:rPr>
              <a:t>del</a:t>
            </a:r>
            <a:endParaRPr>
              <a:solidFill>
                <a:prstClr val="black"/>
              </a:solidFill>
              <a:latin typeface="Verdana"/>
              <a:cs typeface="Verdana"/>
            </a:endParaRPr>
          </a:p>
          <a:p>
            <a:pPr marL="248920" defTabSz="914400">
              <a:lnSpc>
                <a:spcPts val="2120"/>
              </a:lnSpc>
            </a:pPr>
            <a:r>
              <a:rPr b="1" dirty="0">
                <a:solidFill>
                  <a:srgbClr val="1F487C"/>
                </a:solidFill>
                <a:latin typeface="Verdana"/>
                <a:cs typeface="Verdana"/>
              </a:rPr>
              <a:t>Poder </a:t>
            </a:r>
            <a:r>
              <a:rPr b="1" spc="-5" dirty="0">
                <a:solidFill>
                  <a:srgbClr val="1F487C"/>
                </a:solidFill>
                <a:latin typeface="Verdana"/>
                <a:cs typeface="Verdana"/>
              </a:rPr>
              <a:t>Ejecutivo </a:t>
            </a:r>
            <a:r>
              <a:rPr b="1" dirty="0">
                <a:solidFill>
                  <a:srgbClr val="1F487C"/>
                </a:solidFill>
                <a:latin typeface="Verdana"/>
                <a:cs typeface="Verdana"/>
              </a:rPr>
              <a:t>(Cap.</a:t>
            </a:r>
            <a:r>
              <a:rPr b="1" spc="25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b="1" dirty="0">
                <a:solidFill>
                  <a:srgbClr val="1F487C"/>
                </a:solidFill>
                <a:latin typeface="Verdana"/>
                <a:cs typeface="Verdana"/>
              </a:rPr>
              <a:t>IV).</a:t>
            </a:r>
            <a:endParaRPr>
              <a:solidFill>
                <a:prstClr val="black"/>
              </a:solidFill>
              <a:latin typeface="Verdana"/>
              <a:cs typeface="Verdana"/>
            </a:endParaRPr>
          </a:p>
          <a:p>
            <a:pPr marL="248920" indent="-236854" defTabSz="914400">
              <a:spcBef>
                <a:spcPts val="680"/>
              </a:spcBef>
              <a:buFont typeface="Arial"/>
              <a:buChar char="•"/>
              <a:tabLst>
                <a:tab pos="248920" algn="l"/>
                <a:tab pos="249554" algn="l"/>
              </a:tabLst>
            </a:pPr>
            <a:r>
              <a:rPr dirty="0">
                <a:solidFill>
                  <a:srgbClr val="1F487C"/>
                </a:solidFill>
                <a:latin typeface="Verdana"/>
                <a:cs typeface="Verdana"/>
              </a:rPr>
              <a:t>Las </a:t>
            </a:r>
            <a:r>
              <a:rPr spc="-5" dirty="0">
                <a:solidFill>
                  <a:srgbClr val="1F487C"/>
                </a:solidFill>
                <a:latin typeface="Verdana"/>
                <a:cs typeface="Verdana"/>
              </a:rPr>
              <a:t>normas fundamentales para regular el </a:t>
            </a:r>
            <a:r>
              <a:rPr dirty="0">
                <a:solidFill>
                  <a:srgbClr val="1F487C"/>
                </a:solidFill>
                <a:latin typeface="Verdana"/>
                <a:cs typeface="Verdana"/>
              </a:rPr>
              <a:t>funcionamiento y</a:t>
            </a:r>
            <a:r>
              <a:rPr spc="30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1F487C"/>
                </a:solidFill>
                <a:latin typeface="Verdana"/>
                <a:cs typeface="Verdana"/>
              </a:rPr>
              <a:t>la</a:t>
            </a:r>
            <a:endParaRPr>
              <a:solidFill>
                <a:prstClr val="black"/>
              </a:solidFill>
              <a:latin typeface="Verdana"/>
              <a:cs typeface="Verdana"/>
            </a:endParaRPr>
          </a:p>
          <a:p>
            <a:pPr marL="248920" defTabSz="914400">
              <a:lnSpc>
                <a:spcPts val="2120"/>
              </a:lnSpc>
              <a:spcBef>
                <a:spcPts val="5"/>
              </a:spcBef>
            </a:pPr>
            <a:r>
              <a:rPr spc="-5" dirty="0">
                <a:solidFill>
                  <a:srgbClr val="1F487C"/>
                </a:solidFill>
                <a:latin typeface="Verdana"/>
                <a:cs typeface="Verdana"/>
              </a:rPr>
              <a:t>tramitación de </a:t>
            </a:r>
            <a:r>
              <a:rPr dirty="0">
                <a:solidFill>
                  <a:srgbClr val="1F487C"/>
                </a:solidFill>
                <a:latin typeface="Verdana"/>
                <a:cs typeface="Verdana"/>
              </a:rPr>
              <a:t>la ley en el </a:t>
            </a:r>
            <a:r>
              <a:rPr b="1" dirty="0">
                <a:solidFill>
                  <a:srgbClr val="1F487C"/>
                </a:solidFill>
                <a:latin typeface="Verdana"/>
                <a:cs typeface="Verdana"/>
              </a:rPr>
              <a:t>Congreso </a:t>
            </a:r>
            <a:r>
              <a:rPr b="1" spc="-5" dirty="0">
                <a:solidFill>
                  <a:srgbClr val="1F487C"/>
                </a:solidFill>
                <a:latin typeface="Verdana"/>
                <a:cs typeface="Verdana"/>
              </a:rPr>
              <a:t>Nacional</a:t>
            </a:r>
            <a:r>
              <a:rPr b="1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1F487C"/>
                </a:solidFill>
                <a:latin typeface="Verdana"/>
                <a:cs typeface="Verdana"/>
              </a:rPr>
              <a:t>−Poder</a:t>
            </a:r>
            <a:endParaRPr>
              <a:solidFill>
                <a:prstClr val="black"/>
              </a:solidFill>
              <a:latin typeface="Verdana"/>
              <a:cs typeface="Verdana"/>
            </a:endParaRPr>
          </a:p>
          <a:p>
            <a:pPr marL="248920" defTabSz="914400">
              <a:lnSpc>
                <a:spcPts val="2120"/>
              </a:lnSpc>
            </a:pPr>
            <a:r>
              <a:rPr dirty="0">
                <a:solidFill>
                  <a:srgbClr val="1F487C"/>
                </a:solidFill>
                <a:latin typeface="Verdana"/>
                <a:cs typeface="Verdana"/>
              </a:rPr>
              <a:t>Legislativo, colegislador con el </a:t>
            </a:r>
            <a:r>
              <a:rPr spc="-5" dirty="0">
                <a:solidFill>
                  <a:srgbClr val="1F487C"/>
                </a:solidFill>
                <a:latin typeface="Verdana"/>
                <a:cs typeface="Verdana"/>
              </a:rPr>
              <a:t>Poder Ejecutivo− </a:t>
            </a:r>
            <a:r>
              <a:rPr b="1" dirty="0">
                <a:solidFill>
                  <a:srgbClr val="1F487C"/>
                </a:solidFill>
                <a:latin typeface="Verdana"/>
                <a:cs typeface="Verdana"/>
              </a:rPr>
              <a:t>(Cap.</a:t>
            </a:r>
            <a:r>
              <a:rPr b="1" spc="-20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b="1" dirty="0">
                <a:solidFill>
                  <a:srgbClr val="1F487C"/>
                </a:solidFill>
                <a:latin typeface="Verdana"/>
                <a:cs typeface="Verdana"/>
              </a:rPr>
              <a:t>V).</a:t>
            </a:r>
            <a:endParaRPr>
              <a:solidFill>
                <a:prstClr val="black"/>
              </a:solidFill>
              <a:latin typeface="Verdana"/>
              <a:cs typeface="Verdana"/>
            </a:endParaRPr>
          </a:p>
          <a:p>
            <a:pPr marL="248920" marR="512445" indent="-236854" defTabSz="914400">
              <a:lnSpc>
                <a:spcPts val="2080"/>
              </a:lnSpc>
              <a:spcBef>
                <a:spcPts val="820"/>
              </a:spcBef>
              <a:buFont typeface="Arial"/>
              <a:buChar char="•"/>
              <a:tabLst>
                <a:tab pos="248920" algn="l"/>
                <a:tab pos="249554" algn="l"/>
              </a:tabLst>
            </a:pPr>
            <a:r>
              <a:rPr dirty="0">
                <a:solidFill>
                  <a:srgbClr val="1F487C"/>
                </a:solidFill>
                <a:latin typeface="Verdana"/>
                <a:cs typeface="Verdana"/>
              </a:rPr>
              <a:t>Las normas fundamentales </a:t>
            </a:r>
            <a:r>
              <a:rPr spc="-5" dirty="0">
                <a:solidFill>
                  <a:srgbClr val="1F487C"/>
                </a:solidFill>
                <a:latin typeface="Verdana"/>
                <a:cs typeface="Verdana"/>
              </a:rPr>
              <a:t>que regulan </a:t>
            </a:r>
            <a:r>
              <a:rPr dirty="0">
                <a:solidFill>
                  <a:srgbClr val="1F487C"/>
                </a:solidFill>
                <a:latin typeface="Verdana"/>
                <a:cs typeface="Verdana"/>
              </a:rPr>
              <a:t>al </a:t>
            </a:r>
            <a:r>
              <a:rPr b="1" dirty="0">
                <a:solidFill>
                  <a:srgbClr val="1F487C"/>
                </a:solidFill>
                <a:latin typeface="Verdana"/>
                <a:cs typeface="Verdana"/>
              </a:rPr>
              <a:t>Poder </a:t>
            </a:r>
            <a:r>
              <a:rPr b="1" spc="-5" dirty="0">
                <a:solidFill>
                  <a:srgbClr val="1F487C"/>
                </a:solidFill>
                <a:latin typeface="Verdana"/>
                <a:cs typeface="Verdana"/>
              </a:rPr>
              <a:t>Judicial  </a:t>
            </a:r>
            <a:r>
              <a:rPr b="1" dirty="0">
                <a:solidFill>
                  <a:srgbClr val="1F487C"/>
                </a:solidFill>
                <a:latin typeface="Verdana"/>
                <a:cs typeface="Verdana"/>
              </a:rPr>
              <a:t>(Cap.</a:t>
            </a:r>
            <a:r>
              <a:rPr b="1" spc="-20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b="1" dirty="0">
                <a:solidFill>
                  <a:srgbClr val="1F487C"/>
                </a:solidFill>
                <a:latin typeface="Verdana"/>
                <a:cs typeface="Verdana"/>
              </a:rPr>
              <a:t>VI).</a:t>
            </a:r>
            <a:endParaRPr>
              <a:solidFill>
                <a:prstClr val="black"/>
              </a:solidFill>
              <a:latin typeface="Verdana"/>
              <a:cs typeface="Verdana"/>
            </a:endParaRPr>
          </a:p>
          <a:p>
            <a:pPr marL="248920" marR="21590" indent="-236854" defTabSz="914400">
              <a:lnSpc>
                <a:spcPts val="2080"/>
              </a:lnSpc>
              <a:spcBef>
                <a:spcPts val="760"/>
              </a:spcBef>
              <a:buFont typeface="Arial"/>
              <a:buChar char="•"/>
              <a:tabLst>
                <a:tab pos="248920" algn="l"/>
                <a:tab pos="249554" algn="l"/>
              </a:tabLst>
            </a:pPr>
            <a:r>
              <a:rPr dirty="0">
                <a:solidFill>
                  <a:srgbClr val="1F487C"/>
                </a:solidFill>
                <a:latin typeface="Verdana"/>
                <a:cs typeface="Verdana"/>
              </a:rPr>
              <a:t>Las normas fundamentales </a:t>
            </a:r>
            <a:r>
              <a:rPr spc="-5" dirty="0">
                <a:solidFill>
                  <a:srgbClr val="1F487C"/>
                </a:solidFill>
                <a:latin typeface="Verdana"/>
                <a:cs typeface="Verdana"/>
              </a:rPr>
              <a:t>que regulan </a:t>
            </a:r>
            <a:r>
              <a:rPr dirty="0">
                <a:solidFill>
                  <a:srgbClr val="1F487C"/>
                </a:solidFill>
                <a:latin typeface="Verdana"/>
                <a:cs typeface="Verdana"/>
              </a:rPr>
              <a:t>al </a:t>
            </a:r>
            <a:r>
              <a:rPr b="1" spc="-5" dirty="0">
                <a:solidFill>
                  <a:srgbClr val="1F487C"/>
                </a:solidFill>
                <a:latin typeface="Verdana"/>
                <a:cs typeface="Verdana"/>
              </a:rPr>
              <a:t>Ministerio Público  </a:t>
            </a:r>
            <a:r>
              <a:rPr b="1" dirty="0">
                <a:solidFill>
                  <a:srgbClr val="1F487C"/>
                </a:solidFill>
                <a:latin typeface="Verdana"/>
                <a:cs typeface="Verdana"/>
              </a:rPr>
              <a:t>(Cap.</a:t>
            </a:r>
            <a:r>
              <a:rPr b="1" spc="-20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b="1" dirty="0">
                <a:solidFill>
                  <a:srgbClr val="1F487C"/>
                </a:solidFill>
                <a:latin typeface="Verdana"/>
                <a:cs typeface="Verdana"/>
              </a:rPr>
              <a:t>VII).</a:t>
            </a:r>
            <a:endParaRPr>
              <a:solidFill>
                <a:prstClr val="black"/>
              </a:solidFill>
              <a:latin typeface="Verdana"/>
              <a:cs typeface="Verdana"/>
            </a:endParaRPr>
          </a:p>
          <a:p>
            <a:pPr marL="248920" marR="29845" indent="-236854" defTabSz="914400">
              <a:lnSpc>
                <a:spcPct val="98700"/>
              </a:lnSpc>
              <a:spcBef>
                <a:spcPts val="655"/>
              </a:spcBef>
              <a:buFont typeface="Arial"/>
              <a:buChar char="•"/>
              <a:tabLst>
                <a:tab pos="248920" algn="l"/>
                <a:tab pos="249554" algn="l"/>
              </a:tabLst>
            </a:pPr>
            <a:r>
              <a:rPr dirty="0">
                <a:solidFill>
                  <a:srgbClr val="1F487C"/>
                </a:solidFill>
                <a:latin typeface="Verdana"/>
                <a:cs typeface="Verdana"/>
              </a:rPr>
              <a:t>Las normas fundamentales </a:t>
            </a:r>
            <a:r>
              <a:rPr spc="-5" dirty="0">
                <a:solidFill>
                  <a:srgbClr val="1F487C"/>
                </a:solidFill>
                <a:latin typeface="Verdana"/>
                <a:cs typeface="Verdana"/>
              </a:rPr>
              <a:t>que regulan </a:t>
            </a:r>
            <a:r>
              <a:rPr dirty="0">
                <a:solidFill>
                  <a:srgbClr val="1F487C"/>
                </a:solidFill>
                <a:latin typeface="Verdana"/>
                <a:cs typeface="Verdana"/>
              </a:rPr>
              <a:t>al </a:t>
            </a:r>
            <a:r>
              <a:rPr b="1" dirty="0">
                <a:solidFill>
                  <a:srgbClr val="1F487C"/>
                </a:solidFill>
                <a:latin typeface="Verdana"/>
                <a:cs typeface="Verdana"/>
              </a:rPr>
              <a:t>Tribunal  </a:t>
            </a:r>
            <a:r>
              <a:rPr b="1" spc="-5" dirty="0">
                <a:solidFill>
                  <a:srgbClr val="1F487C"/>
                </a:solidFill>
                <a:latin typeface="Verdana"/>
                <a:cs typeface="Verdana"/>
              </a:rPr>
              <a:t>Constitucional </a:t>
            </a:r>
            <a:r>
              <a:rPr b="1" dirty="0">
                <a:solidFill>
                  <a:srgbClr val="1F487C"/>
                </a:solidFill>
                <a:latin typeface="Verdana"/>
                <a:cs typeface="Verdana"/>
              </a:rPr>
              <a:t>y </a:t>
            </a:r>
            <a:r>
              <a:rPr b="1" spc="-5" dirty="0">
                <a:solidFill>
                  <a:srgbClr val="1F487C"/>
                </a:solidFill>
                <a:latin typeface="Verdana"/>
                <a:cs typeface="Verdana"/>
              </a:rPr>
              <a:t>sus funciones esenciales, </a:t>
            </a:r>
            <a:r>
              <a:rPr b="1" dirty="0">
                <a:solidFill>
                  <a:srgbClr val="1F487C"/>
                </a:solidFill>
                <a:latin typeface="Verdana"/>
                <a:cs typeface="Verdana"/>
              </a:rPr>
              <a:t>y </a:t>
            </a:r>
            <a:r>
              <a:rPr b="1" spc="-5" dirty="0">
                <a:solidFill>
                  <a:srgbClr val="1F487C"/>
                </a:solidFill>
                <a:latin typeface="Verdana"/>
                <a:cs typeface="Verdana"/>
              </a:rPr>
              <a:t>cuyo </a:t>
            </a:r>
            <a:r>
              <a:rPr b="1" dirty="0">
                <a:solidFill>
                  <a:srgbClr val="1F487C"/>
                </a:solidFill>
                <a:latin typeface="Verdana"/>
                <a:cs typeface="Verdana"/>
              </a:rPr>
              <a:t>objeto  </a:t>
            </a:r>
            <a:r>
              <a:rPr b="1" spc="-5" dirty="0">
                <a:solidFill>
                  <a:srgbClr val="1F487C"/>
                </a:solidFill>
                <a:latin typeface="Verdana"/>
                <a:cs typeface="Verdana"/>
              </a:rPr>
              <a:t>es velar por el respeto de la supremacía constitucional  </a:t>
            </a:r>
            <a:r>
              <a:rPr b="1" dirty="0">
                <a:solidFill>
                  <a:srgbClr val="1F487C"/>
                </a:solidFill>
                <a:latin typeface="Verdana"/>
                <a:cs typeface="Verdana"/>
              </a:rPr>
              <a:t>(Cap.</a:t>
            </a:r>
            <a:r>
              <a:rPr b="1" spc="-20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b="1" dirty="0">
                <a:solidFill>
                  <a:srgbClr val="1F487C"/>
                </a:solidFill>
                <a:latin typeface="Verdana"/>
                <a:cs typeface="Verdana"/>
              </a:rPr>
              <a:t>VIII).</a:t>
            </a:r>
            <a:endParaRPr>
              <a:solidFill>
                <a:prstClr val="black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67276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8159" y="335991"/>
            <a:ext cx="662622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000" dirty="0"/>
              <a:t>¿Qué </a:t>
            </a:r>
            <a:r>
              <a:rPr sz="3000" spc="-5" dirty="0"/>
              <a:t>contiene </a:t>
            </a:r>
            <a:r>
              <a:rPr sz="3000" dirty="0"/>
              <a:t>la</a:t>
            </a:r>
            <a:r>
              <a:rPr sz="3000" spc="-75" dirty="0"/>
              <a:t> </a:t>
            </a:r>
            <a:r>
              <a:rPr sz="3000" spc="-5" dirty="0"/>
              <a:t>Constitución?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2341880" y="1517345"/>
            <a:ext cx="7557770" cy="5143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8920" indent="-236854" algn="just" defTabSz="914400">
              <a:lnSpc>
                <a:spcPts val="2145"/>
              </a:lnSpc>
              <a:spcBef>
                <a:spcPts val="100"/>
              </a:spcBef>
              <a:buFont typeface="Arial"/>
              <a:buChar char="•"/>
              <a:tabLst>
                <a:tab pos="249554" algn="l"/>
              </a:tabLst>
            </a:pPr>
            <a:r>
              <a:rPr dirty="0">
                <a:solidFill>
                  <a:srgbClr val="1F487C"/>
                </a:solidFill>
                <a:latin typeface="Verdana"/>
                <a:cs typeface="Verdana"/>
              </a:rPr>
              <a:t>Las </a:t>
            </a:r>
            <a:r>
              <a:rPr spc="-5" dirty="0">
                <a:solidFill>
                  <a:srgbClr val="1F487C"/>
                </a:solidFill>
                <a:latin typeface="Verdana"/>
                <a:cs typeface="Verdana"/>
              </a:rPr>
              <a:t>normas fundamentales que regulan al </a:t>
            </a:r>
            <a:r>
              <a:rPr b="1" spc="-5" dirty="0">
                <a:solidFill>
                  <a:srgbClr val="1F487C"/>
                </a:solidFill>
                <a:latin typeface="Verdana"/>
                <a:cs typeface="Verdana"/>
              </a:rPr>
              <a:t>Servicio</a:t>
            </a:r>
            <a:r>
              <a:rPr b="1" spc="55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b="1" spc="-5" dirty="0">
                <a:solidFill>
                  <a:srgbClr val="1F487C"/>
                </a:solidFill>
                <a:latin typeface="Verdana"/>
                <a:cs typeface="Verdana"/>
              </a:rPr>
              <a:t>Electoral</a:t>
            </a:r>
            <a:endParaRPr>
              <a:solidFill>
                <a:prstClr val="black"/>
              </a:solidFill>
              <a:latin typeface="Verdana"/>
              <a:cs typeface="Verdana"/>
            </a:endParaRPr>
          </a:p>
          <a:p>
            <a:pPr marL="248920" algn="just" defTabSz="914400">
              <a:lnSpc>
                <a:spcPts val="2145"/>
              </a:lnSpc>
            </a:pPr>
            <a:r>
              <a:rPr b="1" dirty="0">
                <a:solidFill>
                  <a:srgbClr val="1F487C"/>
                </a:solidFill>
                <a:latin typeface="Verdana"/>
                <a:cs typeface="Verdana"/>
              </a:rPr>
              <a:t>y </a:t>
            </a:r>
            <a:r>
              <a:rPr b="1" spc="-10" dirty="0">
                <a:solidFill>
                  <a:srgbClr val="1F487C"/>
                </a:solidFill>
                <a:latin typeface="Verdana"/>
                <a:cs typeface="Verdana"/>
              </a:rPr>
              <a:t>Justicia </a:t>
            </a:r>
            <a:r>
              <a:rPr b="1" spc="-5" dirty="0">
                <a:solidFill>
                  <a:srgbClr val="1F487C"/>
                </a:solidFill>
                <a:latin typeface="Verdana"/>
                <a:cs typeface="Verdana"/>
              </a:rPr>
              <a:t>Electoral </a:t>
            </a:r>
            <a:r>
              <a:rPr b="1" dirty="0">
                <a:solidFill>
                  <a:srgbClr val="1F487C"/>
                </a:solidFill>
                <a:latin typeface="Verdana"/>
                <a:cs typeface="Verdana"/>
              </a:rPr>
              <a:t>(Cap.</a:t>
            </a:r>
            <a:r>
              <a:rPr b="1" spc="15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b="1" dirty="0">
                <a:solidFill>
                  <a:srgbClr val="1F487C"/>
                </a:solidFill>
                <a:latin typeface="Verdana"/>
                <a:cs typeface="Verdana"/>
              </a:rPr>
              <a:t>IX).</a:t>
            </a:r>
            <a:endParaRPr>
              <a:solidFill>
                <a:prstClr val="black"/>
              </a:solidFill>
              <a:latin typeface="Verdana"/>
              <a:cs typeface="Verdana"/>
            </a:endParaRPr>
          </a:p>
          <a:p>
            <a:pPr marL="248920" marR="732155" indent="-236854" algn="just" defTabSz="914400">
              <a:lnSpc>
                <a:spcPts val="2120"/>
              </a:lnSpc>
              <a:spcBef>
                <a:spcPts val="740"/>
              </a:spcBef>
              <a:buFont typeface="Arial"/>
              <a:buChar char="•"/>
              <a:tabLst>
                <a:tab pos="249554" algn="l"/>
              </a:tabLst>
            </a:pPr>
            <a:r>
              <a:rPr dirty="0">
                <a:solidFill>
                  <a:srgbClr val="1F487C"/>
                </a:solidFill>
                <a:latin typeface="Verdana"/>
                <a:cs typeface="Verdana"/>
              </a:rPr>
              <a:t>Las normas fundamentales </a:t>
            </a:r>
            <a:r>
              <a:rPr spc="-5" dirty="0">
                <a:solidFill>
                  <a:srgbClr val="1F487C"/>
                </a:solidFill>
                <a:latin typeface="Verdana"/>
                <a:cs typeface="Verdana"/>
              </a:rPr>
              <a:t>que regulan </a:t>
            </a:r>
            <a:r>
              <a:rPr dirty="0">
                <a:solidFill>
                  <a:srgbClr val="1F487C"/>
                </a:solidFill>
                <a:latin typeface="Verdana"/>
                <a:cs typeface="Verdana"/>
              </a:rPr>
              <a:t>a la</a:t>
            </a:r>
            <a:r>
              <a:rPr spc="-80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b="1" dirty="0">
                <a:solidFill>
                  <a:srgbClr val="1F487C"/>
                </a:solidFill>
                <a:latin typeface="Verdana"/>
                <a:cs typeface="Verdana"/>
              </a:rPr>
              <a:t>Contraloría  </a:t>
            </a:r>
            <a:r>
              <a:rPr b="1" spc="-5" dirty="0">
                <a:solidFill>
                  <a:srgbClr val="1F487C"/>
                </a:solidFill>
                <a:latin typeface="Verdana"/>
                <a:cs typeface="Verdana"/>
              </a:rPr>
              <a:t>General de </a:t>
            </a:r>
            <a:r>
              <a:rPr b="1" dirty="0">
                <a:solidFill>
                  <a:srgbClr val="1F487C"/>
                </a:solidFill>
                <a:latin typeface="Verdana"/>
                <a:cs typeface="Verdana"/>
              </a:rPr>
              <a:t>la </a:t>
            </a:r>
            <a:r>
              <a:rPr b="1" spc="-5" dirty="0">
                <a:solidFill>
                  <a:srgbClr val="1F487C"/>
                </a:solidFill>
                <a:latin typeface="Verdana"/>
                <a:cs typeface="Verdana"/>
              </a:rPr>
              <a:t>República </a:t>
            </a:r>
            <a:r>
              <a:rPr b="1" dirty="0">
                <a:solidFill>
                  <a:srgbClr val="1F487C"/>
                </a:solidFill>
                <a:latin typeface="Verdana"/>
                <a:cs typeface="Verdana"/>
              </a:rPr>
              <a:t>(Cap.</a:t>
            </a:r>
            <a:r>
              <a:rPr b="1" spc="-5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b="1" dirty="0">
                <a:solidFill>
                  <a:srgbClr val="1F487C"/>
                </a:solidFill>
                <a:latin typeface="Verdana"/>
                <a:cs typeface="Verdana"/>
              </a:rPr>
              <a:t>X).</a:t>
            </a:r>
            <a:endParaRPr>
              <a:solidFill>
                <a:prstClr val="black"/>
              </a:solidFill>
              <a:latin typeface="Verdana"/>
              <a:cs typeface="Verdana"/>
            </a:endParaRPr>
          </a:p>
          <a:p>
            <a:pPr marL="248920" indent="-236854" algn="just" defTabSz="914400">
              <a:lnSpc>
                <a:spcPts val="2145"/>
              </a:lnSpc>
              <a:spcBef>
                <a:spcPts val="575"/>
              </a:spcBef>
              <a:buFont typeface="Arial"/>
              <a:buChar char="•"/>
              <a:tabLst>
                <a:tab pos="249554" algn="l"/>
              </a:tabLst>
            </a:pPr>
            <a:r>
              <a:rPr dirty="0">
                <a:solidFill>
                  <a:srgbClr val="1F487C"/>
                </a:solidFill>
                <a:latin typeface="Verdana"/>
                <a:cs typeface="Verdana"/>
              </a:rPr>
              <a:t>Las </a:t>
            </a:r>
            <a:r>
              <a:rPr spc="-5" dirty="0">
                <a:solidFill>
                  <a:srgbClr val="1F487C"/>
                </a:solidFill>
                <a:latin typeface="Verdana"/>
                <a:cs typeface="Verdana"/>
              </a:rPr>
              <a:t>normas fundamentales que regulan </a:t>
            </a:r>
            <a:r>
              <a:rPr dirty="0">
                <a:solidFill>
                  <a:srgbClr val="1F487C"/>
                </a:solidFill>
                <a:latin typeface="Verdana"/>
                <a:cs typeface="Verdana"/>
              </a:rPr>
              <a:t>a las</a:t>
            </a:r>
            <a:r>
              <a:rPr spc="-5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b="1" dirty="0">
                <a:solidFill>
                  <a:srgbClr val="1F487C"/>
                </a:solidFill>
                <a:latin typeface="Verdana"/>
                <a:cs typeface="Verdana"/>
              </a:rPr>
              <a:t>Fuerzas</a:t>
            </a:r>
            <a:endParaRPr>
              <a:solidFill>
                <a:prstClr val="black"/>
              </a:solidFill>
              <a:latin typeface="Verdana"/>
              <a:cs typeface="Verdana"/>
            </a:endParaRPr>
          </a:p>
          <a:p>
            <a:pPr marL="248920" algn="just" defTabSz="914400">
              <a:lnSpc>
                <a:spcPts val="2145"/>
              </a:lnSpc>
            </a:pPr>
            <a:r>
              <a:rPr b="1" spc="-5" dirty="0">
                <a:solidFill>
                  <a:srgbClr val="1F487C"/>
                </a:solidFill>
                <a:latin typeface="Verdana"/>
                <a:cs typeface="Verdana"/>
              </a:rPr>
              <a:t>Armadas, de Orden </a:t>
            </a:r>
            <a:r>
              <a:rPr b="1" dirty="0">
                <a:solidFill>
                  <a:srgbClr val="1F487C"/>
                </a:solidFill>
                <a:latin typeface="Verdana"/>
                <a:cs typeface="Verdana"/>
              </a:rPr>
              <a:t>y </a:t>
            </a:r>
            <a:r>
              <a:rPr b="1" spc="-5" dirty="0">
                <a:solidFill>
                  <a:srgbClr val="1F487C"/>
                </a:solidFill>
                <a:latin typeface="Verdana"/>
                <a:cs typeface="Verdana"/>
              </a:rPr>
              <a:t>Seguridad </a:t>
            </a:r>
            <a:r>
              <a:rPr b="1" dirty="0">
                <a:solidFill>
                  <a:srgbClr val="1F487C"/>
                </a:solidFill>
                <a:latin typeface="Verdana"/>
                <a:cs typeface="Verdana"/>
              </a:rPr>
              <a:t>Pública (Cap.</a:t>
            </a:r>
            <a:r>
              <a:rPr b="1" spc="-10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b="1" dirty="0">
                <a:solidFill>
                  <a:srgbClr val="1F487C"/>
                </a:solidFill>
                <a:latin typeface="Verdana"/>
                <a:cs typeface="Verdana"/>
              </a:rPr>
              <a:t>XI).</a:t>
            </a:r>
            <a:endParaRPr>
              <a:solidFill>
                <a:prstClr val="black"/>
              </a:solidFill>
              <a:latin typeface="Verdana"/>
              <a:cs typeface="Verdana"/>
            </a:endParaRPr>
          </a:p>
          <a:p>
            <a:pPr marL="248920" marR="974725" indent="-236854" algn="just" defTabSz="914400">
              <a:lnSpc>
                <a:spcPts val="2120"/>
              </a:lnSpc>
              <a:spcBef>
                <a:spcPts val="740"/>
              </a:spcBef>
              <a:buFont typeface="Arial"/>
              <a:buChar char="•"/>
              <a:tabLst>
                <a:tab pos="249554" algn="l"/>
              </a:tabLst>
            </a:pPr>
            <a:r>
              <a:rPr dirty="0">
                <a:solidFill>
                  <a:srgbClr val="1F487C"/>
                </a:solidFill>
                <a:latin typeface="Verdana"/>
                <a:cs typeface="Verdana"/>
              </a:rPr>
              <a:t>Las normas fundamentales </a:t>
            </a:r>
            <a:r>
              <a:rPr spc="-5" dirty="0">
                <a:solidFill>
                  <a:srgbClr val="1F487C"/>
                </a:solidFill>
                <a:latin typeface="Verdana"/>
                <a:cs typeface="Verdana"/>
              </a:rPr>
              <a:t>que regulan </a:t>
            </a:r>
            <a:r>
              <a:rPr dirty="0">
                <a:solidFill>
                  <a:srgbClr val="1F487C"/>
                </a:solidFill>
                <a:latin typeface="Verdana"/>
                <a:cs typeface="Verdana"/>
              </a:rPr>
              <a:t>al </a:t>
            </a:r>
            <a:r>
              <a:rPr b="1" dirty="0">
                <a:solidFill>
                  <a:srgbClr val="1F487C"/>
                </a:solidFill>
                <a:latin typeface="Verdana"/>
                <a:cs typeface="Verdana"/>
              </a:rPr>
              <a:t>Consejo</a:t>
            </a:r>
            <a:r>
              <a:rPr b="1" spc="-85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b="1" spc="-5" dirty="0">
                <a:solidFill>
                  <a:srgbClr val="1F487C"/>
                </a:solidFill>
                <a:latin typeface="Verdana"/>
                <a:cs typeface="Verdana"/>
              </a:rPr>
              <a:t>de  Seguridad Nacional </a:t>
            </a:r>
            <a:r>
              <a:rPr b="1" dirty="0">
                <a:solidFill>
                  <a:srgbClr val="1F487C"/>
                </a:solidFill>
                <a:latin typeface="Verdana"/>
                <a:cs typeface="Verdana"/>
              </a:rPr>
              <a:t>(Cap.</a:t>
            </a:r>
            <a:r>
              <a:rPr b="1" spc="-15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b="1" dirty="0">
                <a:solidFill>
                  <a:srgbClr val="1F487C"/>
                </a:solidFill>
                <a:latin typeface="Verdana"/>
                <a:cs typeface="Verdana"/>
              </a:rPr>
              <a:t>XII).</a:t>
            </a:r>
            <a:endParaRPr>
              <a:solidFill>
                <a:prstClr val="black"/>
              </a:solidFill>
              <a:latin typeface="Verdana"/>
              <a:cs typeface="Verdana"/>
            </a:endParaRPr>
          </a:p>
          <a:p>
            <a:pPr marL="248920" marR="5080" indent="-236854" algn="just" defTabSz="914400">
              <a:lnSpc>
                <a:spcPct val="99600"/>
              </a:lnSpc>
              <a:spcBef>
                <a:spcPts val="585"/>
              </a:spcBef>
              <a:buFont typeface="Arial"/>
              <a:buChar char="•"/>
              <a:tabLst>
                <a:tab pos="249554" algn="l"/>
              </a:tabLst>
            </a:pPr>
            <a:r>
              <a:rPr dirty="0">
                <a:solidFill>
                  <a:srgbClr val="1F487C"/>
                </a:solidFill>
                <a:latin typeface="Verdana"/>
                <a:cs typeface="Verdana"/>
              </a:rPr>
              <a:t>Las </a:t>
            </a:r>
            <a:r>
              <a:rPr spc="-5" dirty="0">
                <a:solidFill>
                  <a:srgbClr val="1F487C"/>
                </a:solidFill>
                <a:latin typeface="Verdana"/>
                <a:cs typeface="Verdana"/>
              </a:rPr>
              <a:t>normas fundamentales que </a:t>
            </a:r>
            <a:r>
              <a:rPr dirty="0">
                <a:solidFill>
                  <a:srgbClr val="1F487C"/>
                </a:solidFill>
                <a:latin typeface="Verdana"/>
                <a:cs typeface="Verdana"/>
              </a:rPr>
              <a:t>regulan </a:t>
            </a:r>
            <a:r>
              <a:rPr spc="-5" dirty="0">
                <a:solidFill>
                  <a:srgbClr val="1F487C"/>
                </a:solidFill>
                <a:latin typeface="Verdana"/>
                <a:cs typeface="Verdana"/>
              </a:rPr>
              <a:t>al </a:t>
            </a:r>
            <a:r>
              <a:rPr b="1" dirty="0">
                <a:solidFill>
                  <a:srgbClr val="1F487C"/>
                </a:solidFill>
                <a:latin typeface="Verdana"/>
                <a:cs typeface="Verdana"/>
              </a:rPr>
              <a:t>Banco </a:t>
            </a:r>
            <a:r>
              <a:rPr b="1" spc="-5" dirty="0">
                <a:solidFill>
                  <a:srgbClr val="1F487C"/>
                </a:solidFill>
                <a:latin typeface="Verdana"/>
                <a:cs typeface="Verdana"/>
              </a:rPr>
              <a:t>Central,  </a:t>
            </a:r>
            <a:r>
              <a:rPr b="1" dirty="0">
                <a:solidFill>
                  <a:srgbClr val="1F487C"/>
                </a:solidFill>
                <a:latin typeface="Verdana"/>
                <a:cs typeface="Verdana"/>
              </a:rPr>
              <a:t>autónomo y técnico, </a:t>
            </a:r>
            <a:r>
              <a:rPr b="1" spc="-5" dirty="0">
                <a:solidFill>
                  <a:srgbClr val="1F487C"/>
                </a:solidFill>
                <a:latin typeface="Verdana"/>
                <a:cs typeface="Verdana"/>
              </a:rPr>
              <a:t>indispensable </a:t>
            </a:r>
            <a:r>
              <a:rPr dirty="0">
                <a:solidFill>
                  <a:srgbClr val="1F487C"/>
                </a:solidFill>
                <a:latin typeface="Verdana"/>
                <a:cs typeface="Verdana"/>
              </a:rPr>
              <a:t>que tiene por </a:t>
            </a:r>
            <a:r>
              <a:rPr spc="-5" dirty="0">
                <a:solidFill>
                  <a:srgbClr val="1F487C"/>
                </a:solidFill>
                <a:latin typeface="Verdana"/>
                <a:cs typeface="Verdana"/>
              </a:rPr>
              <a:t>objetivo  </a:t>
            </a:r>
            <a:r>
              <a:rPr dirty="0">
                <a:solidFill>
                  <a:srgbClr val="1F487C"/>
                </a:solidFill>
                <a:latin typeface="Verdana"/>
                <a:cs typeface="Verdana"/>
              </a:rPr>
              <a:t>velar </a:t>
            </a:r>
            <a:r>
              <a:rPr spc="-5" dirty="0">
                <a:solidFill>
                  <a:srgbClr val="1F487C"/>
                </a:solidFill>
                <a:latin typeface="Verdana"/>
                <a:cs typeface="Verdana"/>
              </a:rPr>
              <a:t>por </a:t>
            </a:r>
            <a:r>
              <a:rPr spc="5" dirty="0">
                <a:solidFill>
                  <a:srgbClr val="1F487C"/>
                </a:solidFill>
                <a:latin typeface="Verdana"/>
                <a:cs typeface="Verdana"/>
              </a:rPr>
              <a:t>la </a:t>
            </a:r>
            <a:r>
              <a:rPr spc="-5" dirty="0">
                <a:solidFill>
                  <a:srgbClr val="1F487C"/>
                </a:solidFill>
                <a:latin typeface="Verdana"/>
                <a:cs typeface="Verdana"/>
              </a:rPr>
              <a:t>estabilidad </a:t>
            </a:r>
            <a:r>
              <a:rPr dirty="0">
                <a:solidFill>
                  <a:srgbClr val="1F487C"/>
                </a:solidFill>
                <a:latin typeface="Verdana"/>
                <a:cs typeface="Verdana"/>
              </a:rPr>
              <a:t>de </a:t>
            </a:r>
            <a:r>
              <a:rPr spc="5" dirty="0">
                <a:solidFill>
                  <a:srgbClr val="1F487C"/>
                </a:solidFill>
                <a:latin typeface="Verdana"/>
                <a:cs typeface="Verdana"/>
              </a:rPr>
              <a:t>la </a:t>
            </a:r>
            <a:r>
              <a:rPr spc="-5" dirty="0">
                <a:solidFill>
                  <a:srgbClr val="1F487C"/>
                </a:solidFill>
                <a:latin typeface="Verdana"/>
                <a:cs typeface="Verdana"/>
              </a:rPr>
              <a:t>moneda, </a:t>
            </a:r>
            <a:r>
              <a:rPr spc="5" dirty="0">
                <a:solidFill>
                  <a:srgbClr val="1F487C"/>
                </a:solidFill>
                <a:latin typeface="Verdana"/>
                <a:cs typeface="Verdana"/>
              </a:rPr>
              <a:t>la </a:t>
            </a:r>
            <a:r>
              <a:rPr spc="-5" dirty="0">
                <a:solidFill>
                  <a:srgbClr val="1F487C"/>
                </a:solidFill>
                <a:latin typeface="Verdana"/>
                <a:cs typeface="Verdana"/>
              </a:rPr>
              <a:t>estabilidad </a:t>
            </a:r>
            <a:r>
              <a:rPr dirty="0">
                <a:solidFill>
                  <a:srgbClr val="1F487C"/>
                </a:solidFill>
                <a:latin typeface="Verdana"/>
                <a:cs typeface="Verdana"/>
              </a:rPr>
              <a:t>y eficacia  </a:t>
            </a:r>
            <a:r>
              <a:rPr spc="-10" dirty="0">
                <a:solidFill>
                  <a:srgbClr val="1F487C"/>
                </a:solidFill>
                <a:latin typeface="Verdana"/>
                <a:cs typeface="Verdana"/>
              </a:rPr>
              <a:t>del </a:t>
            </a:r>
            <a:r>
              <a:rPr dirty="0">
                <a:solidFill>
                  <a:srgbClr val="1F487C"/>
                </a:solidFill>
                <a:latin typeface="Verdana"/>
                <a:cs typeface="Verdana"/>
              </a:rPr>
              <a:t>sistema financiero, velando </a:t>
            </a:r>
            <a:r>
              <a:rPr spc="-5" dirty="0">
                <a:solidFill>
                  <a:srgbClr val="1F487C"/>
                </a:solidFill>
                <a:latin typeface="Verdana"/>
                <a:cs typeface="Verdana"/>
              </a:rPr>
              <a:t>por el normal funcionamiento  de </a:t>
            </a:r>
            <a:r>
              <a:rPr dirty="0">
                <a:solidFill>
                  <a:srgbClr val="1F487C"/>
                </a:solidFill>
                <a:latin typeface="Verdana"/>
                <a:cs typeface="Verdana"/>
              </a:rPr>
              <a:t>los </a:t>
            </a:r>
            <a:r>
              <a:rPr spc="-5" dirty="0">
                <a:solidFill>
                  <a:srgbClr val="1F487C"/>
                </a:solidFill>
                <a:latin typeface="Verdana"/>
                <a:cs typeface="Verdana"/>
              </a:rPr>
              <a:t>pagos internos </a:t>
            </a:r>
            <a:r>
              <a:rPr dirty="0">
                <a:solidFill>
                  <a:srgbClr val="1F487C"/>
                </a:solidFill>
                <a:latin typeface="Verdana"/>
                <a:cs typeface="Verdana"/>
              </a:rPr>
              <a:t>y </a:t>
            </a:r>
            <a:r>
              <a:rPr spc="-5" dirty="0">
                <a:solidFill>
                  <a:srgbClr val="1F487C"/>
                </a:solidFill>
                <a:latin typeface="Verdana"/>
                <a:cs typeface="Verdana"/>
              </a:rPr>
              <a:t>externos (</a:t>
            </a:r>
            <a:r>
              <a:rPr b="1" spc="-5" dirty="0">
                <a:solidFill>
                  <a:srgbClr val="1F487C"/>
                </a:solidFill>
                <a:latin typeface="Verdana"/>
                <a:cs typeface="Verdana"/>
              </a:rPr>
              <a:t>Cap.</a:t>
            </a:r>
            <a:r>
              <a:rPr b="1" spc="25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b="1" spc="-5" dirty="0">
                <a:solidFill>
                  <a:srgbClr val="1F487C"/>
                </a:solidFill>
                <a:latin typeface="Verdana"/>
                <a:cs typeface="Verdana"/>
              </a:rPr>
              <a:t>XIII</a:t>
            </a:r>
            <a:r>
              <a:rPr spc="-5" dirty="0">
                <a:solidFill>
                  <a:srgbClr val="1F487C"/>
                </a:solidFill>
                <a:latin typeface="Verdana"/>
                <a:cs typeface="Verdana"/>
              </a:rPr>
              <a:t>).</a:t>
            </a:r>
            <a:endParaRPr>
              <a:solidFill>
                <a:prstClr val="black"/>
              </a:solidFill>
              <a:latin typeface="Verdana"/>
              <a:cs typeface="Verdana"/>
            </a:endParaRPr>
          </a:p>
          <a:p>
            <a:pPr marL="248920" marR="682625" indent="-236854" defTabSz="914400">
              <a:lnSpc>
                <a:spcPts val="2120"/>
              </a:lnSpc>
              <a:spcBef>
                <a:spcPts val="745"/>
              </a:spcBef>
              <a:buFont typeface="Arial"/>
              <a:buChar char="•"/>
              <a:tabLst>
                <a:tab pos="248920" algn="l"/>
                <a:tab pos="249554" algn="l"/>
              </a:tabLst>
            </a:pPr>
            <a:r>
              <a:rPr dirty="0">
                <a:solidFill>
                  <a:srgbClr val="1F487C"/>
                </a:solidFill>
                <a:latin typeface="Verdana"/>
                <a:cs typeface="Verdana"/>
              </a:rPr>
              <a:t>Las normas fundamentales </a:t>
            </a:r>
            <a:r>
              <a:rPr spc="-5" dirty="0">
                <a:solidFill>
                  <a:srgbClr val="1F487C"/>
                </a:solidFill>
                <a:latin typeface="Verdana"/>
                <a:cs typeface="Verdana"/>
              </a:rPr>
              <a:t>que regulan </a:t>
            </a:r>
            <a:r>
              <a:rPr dirty="0">
                <a:solidFill>
                  <a:srgbClr val="1F487C"/>
                </a:solidFill>
                <a:latin typeface="Verdana"/>
                <a:cs typeface="Verdana"/>
              </a:rPr>
              <a:t>al </a:t>
            </a:r>
            <a:r>
              <a:rPr b="1" spc="-5" dirty="0">
                <a:solidFill>
                  <a:srgbClr val="1F487C"/>
                </a:solidFill>
                <a:latin typeface="Verdana"/>
                <a:cs typeface="Verdana"/>
              </a:rPr>
              <a:t>Gobierno </a:t>
            </a:r>
            <a:r>
              <a:rPr b="1" dirty="0">
                <a:solidFill>
                  <a:srgbClr val="1F487C"/>
                </a:solidFill>
                <a:latin typeface="Verdana"/>
                <a:cs typeface="Verdana"/>
              </a:rPr>
              <a:t>y la  </a:t>
            </a:r>
            <a:r>
              <a:rPr b="1" spc="-5" dirty="0">
                <a:solidFill>
                  <a:srgbClr val="1F487C"/>
                </a:solidFill>
                <a:latin typeface="Verdana"/>
                <a:cs typeface="Verdana"/>
              </a:rPr>
              <a:t>Administración </a:t>
            </a:r>
            <a:r>
              <a:rPr b="1" dirty="0">
                <a:solidFill>
                  <a:srgbClr val="1F487C"/>
                </a:solidFill>
                <a:latin typeface="Verdana"/>
                <a:cs typeface="Verdana"/>
              </a:rPr>
              <a:t>Interior del </a:t>
            </a:r>
            <a:r>
              <a:rPr b="1" spc="-5" dirty="0">
                <a:solidFill>
                  <a:srgbClr val="1F487C"/>
                </a:solidFill>
                <a:latin typeface="Verdana"/>
                <a:cs typeface="Verdana"/>
              </a:rPr>
              <a:t>Estado </a:t>
            </a:r>
            <a:r>
              <a:rPr b="1" dirty="0">
                <a:solidFill>
                  <a:srgbClr val="1F487C"/>
                </a:solidFill>
                <a:latin typeface="Verdana"/>
                <a:cs typeface="Verdana"/>
              </a:rPr>
              <a:t>(Cap.</a:t>
            </a:r>
            <a:r>
              <a:rPr b="1" spc="-15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b="1" dirty="0">
                <a:solidFill>
                  <a:srgbClr val="1F487C"/>
                </a:solidFill>
                <a:latin typeface="Verdana"/>
                <a:cs typeface="Verdana"/>
              </a:rPr>
              <a:t>XIV).</a:t>
            </a:r>
            <a:endParaRPr>
              <a:solidFill>
                <a:prstClr val="black"/>
              </a:solidFill>
              <a:latin typeface="Verdana"/>
              <a:cs typeface="Verdana"/>
            </a:endParaRPr>
          </a:p>
          <a:p>
            <a:pPr marL="248920" marR="36195" indent="-236854" defTabSz="914400">
              <a:lnSpc>
                <a:spcPts val="2120"/>
              </a:lnSpc>
              <a:spcBef>
                <a:spcPts val="680"/>
              </a:spcBef>
              <a:buFont typeface="Arial"/>
              <a:buChar char="•"/>
              <a:tabLst>
                <a:tab pos="248920" algn="l"/>
                <a:tab pos="249554" algn="l"/>
              </a:tabLst>
            </a:pPr>
            <a:r>
              <a:rPr dirty="0">
                <a:solidFill>
                  <a:srgbClr val="1F487C"/>
                </a:solidFill>
                <a:latin typeface="Verdana"/>
                <a:cs typeface="Verdana"/>
              </a:rPr>
              <a:t>Las normas </a:t>
            </a:r>
            <a:r>
              <a:rPr spc="-5" dirty="0">
                <a:solidFill>
                  <a:srgbClr val="1F487C"/>
                </a:solidFill>
                <a:latin typeface="Verdana"/>
                <a:cs typeface="Verdana"/>
              </a:rPr>
              <a:t>que establecen </a:t>
            </a:r>
            <a:r>
              <a:rPr dirty="0">
                <a:solidFill>
                  <a:srgbClr val="1F487C"/>
                </a:solidFill>
                <a:latin typeface="Verdana"/>
                <a:cs typeface="Verdana"/>
              </a:rPr>
              <a:t>como se </a:t>
            </a:r>
            <a:r>
              <a:rPr b="1" spc="-5" dirty="0">
                <a:solidFill>
                  <a:srgbClr val="1F487C"/>
                </a:solidFill>
                <a:latin typeface="Verdana"/>
                <a:cs typeface="Verdana"/>
              </a:rPr>
              <a:t>reforma </a:t>
            </a:r>
            <a:r>
              <a:rPr b="1" dirty="0">
                <a:solidFill>
                  <a:srgbClr val="1F487C"/>
                </a:solidFill>
                <a:latin typeface="Verdana"/>
                <a:cs typeface="Verdana"/>
              </a:rPr>
              <a:t>la </a:t>
            </a:r>
            <a:r>
              <a:rPr b="1" spc="-5" dirty="0">
                <a:solidFill>
                  <a:srgbClr val="1F487C"/>
                </a:solidFill>
                <a:latin typeface="Verdana"/>
                <a:cs typeface="Verdana"/>
              </a:rPr>
              <a:t>Constitución  </a:t>
            </a:r>
            <a:r>
              <a:rPr b="1" dirty="0">
                <a:solidFill>
                  <a:srgbClr val="1F487C"/>
                </a:solidFill>
                <a:latin typeface="Verdana"/>
                <a:cs typeface="Verdana"/>
              </a:rPr>
              <a:t>(Cap.</a:t>
            </a:r>
            <a:r>
              <a:rPr b="1" spc="-20" dirty="0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b="1" dirty="0">
                <a:solidFill>
                  <a:srgbClr val="1F487C"/>
                </a:solidFill>
                <a:latin typeface="Verdana"/>
                <a:cs typeface="Verdana"/>
              </a:rPr>
              <a:t>XV).</a:t>
            </a:r>
            <a:endParaRPr>
              <a:solidFill>
                <a:prstClr val="black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230299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1063" y="2315717"/>
            <a:ext cx="7517765" cy="1573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ctr">
              <a:lnSpc>
                <a:spcPct val="99400"/>
              </a:lnSpc>
              <a:spcBef>
                <a:spcPts val="120"/>
              </a:spcBef>
            </a:pPr>
            <a:r>
              <a:rPr sz="3400" spc="-10" dirty="0">
                <a:solidFill>
                  <a:srgbClr val="126B92"/>
                </a:solidFill>
              </a:rPr>
              <a:t>Entremos </a:t>
            </a:r>
            <a:r>
              <a:rPr sz="3400" spc="-5" dirty="0">
                <a:solidFill>
                  <a:srgbClr val="126B92"/>
                </a:solidFill>
              </a:rPr>
              <a:t>al </a:t>
            </a:r>
            <a:r>
              <a:rPr sz="3400" spc="-10" dirty="0">
                <a:solidFill>
                  <a:srgbClr val="126B92"/>
                </a:solidFill>
              </a:rPr>
              <a:t>detalle en </a:t>
            </a:r>
            <a:r>
              <a:rPr sz="3400" spc="-5" dirty="0">
                <a:solidFill>
                  <a:srgbClr val="126B92"/>
                </a:solidFill>
              </a:rPr>
              <a:t>algunos  aspectos fundamentales </a:t>
            </a:r>
            <a:r>
              <a:rPr sz="3400" spc="-10" dirty="0">
                <a:solidFill>
                  <a:srgbClr val="126B92"/>
                </a:solidFill>
              </a:rPr>
              <a:t>del  </a:t>
            </a:r>
            <a:r>
              <a:rPr sz="3400" spc="-5" dirty="0">
                <a:solidFill>
                  <a:srgbClr val="126B92"/>
                </a:solidFill>
              </a:rPr>
              <a:t>contenido </a:t>
            </a:r>
            <a:r>
              <a:rPr sz="3400" spc="-10" dirty="0">
                <a:solidFill>
                  <a:srgbClr val="126B92"/>
                </a:solidFill>
              </a:rPr>
              <a:t>de </a:t>
            </a:r>
            <a:r>
              <a:rPr sz="3400" spc="-5" dirty="0">
                <a:solidFill>
                  <a:srgbClr val="126B92"/>
                </a:solidFill>
              </a:rPr>
              <a:t>la Constitución</a:t>
            </a:r>
            <a:endParaRPr sz="3400"/>
          </a:p>
        </p:txBody>
      </p:sp>
    </p:spTree>
    <p:extLst>
      <p:ext uri="{BB962C8B-B14F-4D97-AF65-F5344CB8AC3E}">
        <p14:creationId xmlns:p14="http://schemas.microsoft.com/office/powerpoint/2010/main" val="37892641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TM03090434[[fn=Letras en madera]]</Template>
  <TotalTime>147</TotalTime>
  <Words>1003</Words>
  <Application>Microsoft Office PowerPoint</Application>
  <PresentationFormat>Panorámica</PresentationFormat>
  <Paragraphs>112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Arial</vt:lpstr>
      <vt:lpstr>Calibri</vt:lpstr>
      <vt:lpstr>Carlito</vt:lpstr>
      <vt:lpstr>Rockwell</vt:lpstr>
      <vt:lpstr>Rockwell Condensed</vt:lpstr>
      <vt:lpstr>Verdana</vt:lpstr>
      <vt:lpstr>Wingdings</vt:lpstr>
      <vt:lpstr>Tipo de madera</vt:lpstr>
      <vt:lpstr>Office Theme</vt:lpstr>
      <vt:lpstr>Retroalimentación 4° medio </vt:lpstr>
      <vt:lpstr>Objetivos tratados</vt:lpstr>
      <vt:lpstr>Estado de derecho </vt:lpstr>
      <vt:lpstr>Constitución: </vt:lpstr>
      <vt:lpstr>Jerarquización de las leyes y decretos en chile  </vt:lpstr>
      <vt:lpstr>Presentación de PowerPoint</vt:lpstr>
      <vt:lpstr>¿Qué contiene la Constitución?</vt:lpstr>
      <vt:lpstr>¿Qué contiene la Constitución?</vt:lpstr>
      <vt:lpstr>Entremos al detalle en algunos  aspectos fundamentales del  contenido de la Constitución</vt:lpstr>
      <vt:lpstr>Bases de la Institucionalidad</vt:lpstr>
      <vt:lpstr>Bases de la Institucionalidad</vt:lpstr>
      <vt:lpstr>Derechos y deberes fundamentales</vt:lpstr>
      <vt:lpstr>Responda </vt:lpstr>
      <vt:lpstr>Vea y analice el siguiente video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Retroalimentación 4° medio</dc:title>
  <dc:creator>Alfredo</dc:creator>
  <cp:lastModifiedBy>Alfredo</cp:lastModifiedBy>
  <cp:revision>9</cp:revision>
  <dcterms:created xsi:type="dcterms:W3CDTF">2020-06-07T19:14:17Z</dcterms:created>
  <dcterms:modified xsi:type="dcterms:W3CDTF">2020-06-07T21:41:51Z</dcterms:modified>
</cp:coreProperties>
</file>