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6" r:id="rId3"/>
    <p:sldId id="25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adio.uchile.cl/2019/10/28/la-desigualdad-que-desperto-a-chi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2C0A2-A8E9-4354-9FE4-536E07F5BA55}"/>
              </a:ext>
            </a:extLst>
          </p:cNvPr>
          <p:cNvSpPr>
            <a:spLocks noGrp="1"/>
          </p:cNvSpPr>
          <p:nvPr>
            <p:ph type="ctrTitle"/>
          </p:nvPr>
        </p:nvSpPr>
        <p:spPr/>
        <p:txBody>
          <a:bodyPr/>
          <a:lstStyle/>
          <a:p>
            <a:r>
              <a:rPr lang="es-MX" dirty="0"/>
              <a:t>Retroalimentación unidad 1 </a:t>
            </a:r>
            <a:endParaRPr lang="es-CL" dirty="0"/>
          </a:p>
        </p:txBody>
      </p:sp>
      <p:sp>
        <p:nvSpPr>
          <p:cNvPr id="3" name="Subtítulo 2">
            <a:extLst>
              <a:ext uri="{FF2B5EF4-FFF2-40B4-BE49-F238E27FC236}">
                <a16:creationId xmlns:a16="http://schemas.microsoft.com/office/drawing/2014/main" id="{881B52B8-0BF2-4E01-87A4-F9394087127E}"/>
              </a:ext>
            </a:extLst>
          </p:cNvPr>
          <p:cNvSpPr>
            <a:spLocks noGrp="1"/>
          </p:cNvSpPr>
          <p:nvPr>
            <p:ph type="subTitle" idx="1"/>
          </p:nvPr>
        </p:nvSpPr>
        <p:spPr/>
        <p:txBody>
          <a:bodyPr/>
          <a:lstStyle/>
          <a:p>
            <a:r>
              <a:rPr lang="es-MX" dirty="0"/>
              <a:t>Curso: 3ro Mecánica “C” </a:t>
            </a:r>
          </a:p>
          <a:p>
            <a:r>
              <a:rPr lang="es-MX" dirty="0"/>
              <a:t>Profesora: Katherine Subiabre </a:t>
            </a:r>
            <a:endParaRPr lang="es-CL" dirty="0"/>
          </a:p>
        </p:txBody>
      </p:sp>
    </p:spTree>
    <p:extLst>
      <p:ext uri="{BB962C8B-B14F-4D97-AF65-F5344CB8AC3E}">
        <p14:creationId xmlns:p14="http://schemas.microsoft.com/office/powerpoint/2010/main" val="130520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677334" y="428978"/>
            <a:ext cx="8596668" cy="794060"/>
          </a:xfrm>
        </p:spPr>
        <p:txBody>
          <a:bodyPr>
            <a:normAutofit/>
          </a:bodyPr>
          <a:lstStyle/>
          <a:p>
            <a:pPr algn="ctr"/>
            <a:r>
              <a:rPr lang="es-CL" sz="2800" dirty="0">
                <a:solidFill>
                  <a:schemeClr val="tx1"/>
                </a:solidFill>
              </a:rPr>
              <a:t>             Ciudadanía activa</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4" y="1573567"/>
            <a:ext cx="9495366" cy="4962699"/>
          </a:xfrm>
        </p:spPr>
        <p:txBody>
          <a:bodyPr>
            <a:normAutofit/>
          </a:bodyPr>
          <a:lstStyle/>
          <a:p>
            <a:pPr algn="just"/>
            <a:r>
              <a:rPr lang="es-CL" dirty="0"/>
              <a:t>Considerando el hecho que los estados deben garantizar los derechos de las personas, para que estos sean realmente efectivos, es fundamental la existencia de una ciudadanía activa capaz de exigir sus derechos. Dicho esto, podemos definir el concepto de ciudadanía activa como</a:t>
            </a:r>
          </a:p>
          <a:p>
            <a:pPr algn="just"/>
            <a:endParaRPr lang="es-CL" dirty="0"/>
          </a:p>
          <a:p>
            <a:pPr algn="just"/>
            <a:endParaRPr lang="es-CL" dirty="0"/>
          </a:p>
          <a:p>
            <a:pPr algn="just"/>
            <a:endParaRPr lang="es-CL" dirty="0"/>
          </a:p>
          <a:p>
            <a:pPr algn="just"/>
            <a:endParaRPr lang="es-CL" dirty="0"/>
          </a:p>
          <a:p>
            <a:pPr algn="just"/>
            <a:endParaRPr lang="es-CL" dirty="0"/>
          </a:p>
          <a:p>
            <a:pPr algn="just"/>
            <a:r>
              <a:rPr lang="es-CL" dirty="0"/>
              <a:t>Para ejemplificar de mejor manera el concepto de ciudadanía activa podemos mencionar el </a:t>
            </a:r>
            <a:r>
              <a:rPr lang="es-CL" i="1" dirty="0">
                <a:solidFill>
                  <a:srgbClr val="FF0000"/>
                </a:solidFill>
              </a:rPr>
              <a:t>movimiento feminista mundial </a:t>
            </a:r>
            <a:r>
              <a:rPr lang="es-CL" dirty="0"/>
              <a:t>y al </a:t>
            </a:r>
            <a:r>
              <a:rPr lang="es-CL" dirty="0">
                <a:solidFill>
                  <a:srgbClr val="FF0000"/>
                </a:solidFill>
              </a:rPr>
              <a:t>estallido social y sus demandas </a:t>
            </a:r>
            <a:r>
              <a:rPr lang="es-CL" dirty="0">
                <a:solidFill>
                  <a:schemeClr val="tx1"/>
                </a:solidFill>
              </a:rPr>
              <a:t>de nuestro país, como símbolos de estos denominados ciudadanos activos.</a:t>
            </a:r>
            <a:endParaRPr lang="es-CL" dirty="0"/>
          </a:p>
          <a:p>
            <a:pPr algn="just"/>
            <a:endParaRPr lang="es-CL" dirty="0"/>
          </a:p>
          <a:p>
            <a:pPr algn="just"/>
            <a:endParaRPr lang="es-CL" dirty="0"/>
          </a:p>
          <a:p>
            <a:pPr algn="just"/>
            <a:endParaRPr lang="es-CL" dirty="0"/>
          </a:p>
          <a:p>
            <a:pPr algn="just"/>
            <a:endParaRPr lang="es-CL" dirty="0"/>
          </a:p>
          <a:p>
            <a:pPr marL="0" indent="0" algn="just">
              <a:buNone/>
            </a:pPr>
            <a:endParaRPr lang="es-CL" dirty="0"/>
          </a:p>
        </p:txBody>
      </p:sp>
      <p:sp>
        <p:nvSpPr>
          <p:cNvPr id="4" name="Rectángulo 3">
            <a:extLst>
              <a:ext uri="{FF2B5EF4-FFF2-40B4-BE49-F238E27FC236}">
                <a16:creationId xmlns:a16="http://schemas.microsoft.com/office/drawing/2014/main" id="{7890587A-5B8F-45AC-924D-FD909B2D15A4}"/>
              </a:ext>
            </a:extLst>
          </p:cNvPr>
          <p:cNvSpPr/>
          <p:nvPr/>
        </p:nvSpPr>
        <p:spPr>
          <a:xfrm>
            <a:off x="2989263" y="2901820"/>
            <a:ext cx="5667022" cy="147884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300" i="1" dirty="0">
                <a:solidFill>
                  <a:schemeClr val="tx1"/>
                </a:solidFill>
              </a:rPr>
              <a:t>“ a la participación de los individuos en la vida y los asuntos públicos. Esto puede tener lugar a nivel local, nacional o internacional. Se refiere a los ciudadanos y ciudadanas que son conscientes de su pertenencia a una comunidad local y global y se involucra activamente en la vida comunitaria debatiendo sobre sus problemas, promoviendo y apoyando cambios o mejoras o confrontando cambios no deseados</a:t>
            </a:r>
            <a:r>
              <a:rPr lang="es-CL" sz="1300" dirty="0">
                <a:solidFill>
                  <a:schemeClr val="tx1"/>
                </a:solidFill>
              </a:rPr>
              <a:t>”</a:t>
            </a:r>
          </a:p>
        </p:txBody>
      </p:sp>
    </p:spTree>
    <p:extLst>
      <p:ext uri="{BB962C8B-B14F-4D97-AF65-F5344CB8AC3E}">
        <p14:creationId xmlns:p14="http://schemas.microsoft.com/office/powerpoint/2010/main" val="385768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677334" y="321734"/>
            <a:ext cx="8596668" cy="794060"/>
          </a:xfrm>
        </p:spPr>
        <p:txBody>
          <a:bodyPr>
            <a:normAutofit/>
          </a:bodyPr>
          <a:lstStyle/>
          <a:p>
            <a:pPr algn="ctr"/>
            <a:r>
              <a:rPr lang="es-CL" sz="2800" dirty="0">
                <a:solidFill>
                  <a:schemeClr val="tx1"/>
                </a:solidFill>
              </a:rPr>
              <a:t>             Ciudadanía activa</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575734" y="1007316"/>
            <a:ext cx="9495366" cy="5459411"/>
          </a:xfrm>
          <a:ln>
            <a:noFill/>
          </a:ln>
        </p:spPr>
        <p:txBody>
          <a:bodyPr>
            <a:normAutofit/>
          </a:bodyPr>
          <a:lstStyle/>
          <a:p>
            <a:pPr algn="just"/>
            <a:r>
              <a:rPr lang="es-CL" dirty="0"/>
              <a:t>Una vez aclarado el concepto de ciudadanía activa y ejemplificado en la medida de lo posible, corresponde evidenciar de qué manera se puede observar, monitorear y propiciar el desarrollo de la misma:</a:t>
            </a:r>
          </a:p>
          <a:p>
            <a:pPr marL="0" indent="0" algn="just">
              <a:buNone/>
            </a:pPr>
            <a:endParaRPr lang="es-CL" dirty="0"/>
          </a:p>
          <a:p>
            <a:pPr marL="0" indent="0" algn="just">
              <a:buNone/>
            </a:pPr>
            <a:endParaRPr lang="es-CL" dirty="0"/>
          </a:p>
          <a:p>
            <a:pPr algn="just"/>
            <a:endParaRPr lang="es-CL" dirty="0"/>
          </a:p>
          <a:p>
            <a:pPr algn="just"/>
            <a:endParaRPr lang="es-CL" dirty="0"/>
          </a:p>
          <a:p>
            <a:pPr marL="0" indent="0" algn="just">
              <a:buNone/>
            </a:pPr>
            <a:endParaRPr lang="es-CL" dirty="0"/>
          </a:p>
        </p:txBody>
      </p:sp>
      <p:sp>
        <p:nvSpPr>
          <p:cNvPr id="5" name="Rectángulo 4">
            <a:extLst>
              <a:ext uri="{FF2B5EF4-FFF2-40B4-BE49-F238E27FC236}">
                <a16:creationId xmlns:a16="http://schemas.microsoft.com/office/drawing/2014/main" id="{CB6F720D-D87D-44CF-873A-E484F7AA4B4A}"/>
              </a:ext>
            </a:extLst>
          </p:cNvPr>
          <p:cNvSpPr/>
          <p:nvPr/>
        </p:nvSpPr>
        <p:spPr>
          <a:xfrm>
            <a:off x="4018842" y="2124717"/>
            <a:ext cx="2370667" cy="3663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t>Ciudadanía activa</a:t>
            </a:r>
          </a:p>
        </p:txBody>
      </p:sp>
      <p:cxnSp>
        <p:nvCxnSpPr>
          <p:cNvPr id="7" name="Conector recto de flecha 6">
            <a:extLst>
              <a:ext uri="{FF2B5EF4-FFF2-40B4-BE49-F238E27FC236}">
                <a16:creationId xmlns:a16="http://schemas.microsoft.com/office/drawing/2014/main" id="{0B21073E-342E-45A1-B719-3F88BDC66E55}"/>
              </a:ext>
            </a:extLst>
          </p:cNvPr>
          <p:cNvCxnSpPr/>
          <p:nvPr/>
        </p:nvCxnSpPr>
        <p:spPr>
          <a:xfrm>
            <a:off x="5204175" y="2641601"/>
            <a:ext cx="0" cy="248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C3DEB6AC-A0AF-44D1-AA81-AA3CB71D21BD}"/>
              </a:ext>
            </a:extLst>
          </p:cNvPr>
          <p:cNvSpPr/>
          <p:nvPr/>
        </p:nvSpPr>
        <p:spPr>
          <a:xfrm>
            <a:off x="3443117" y="2973814"/>
            <a:ext cx="3522118" cy="508001"/>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solidFill>
                  <a:schemeClr val="tx1"/>
                </a:solidFill>
              </a:rPr>
              <a:t>Para observar, monitorear y promover el desarrollo de esta, se debe</a:t>
            </a:r>
          </a:p>
        </p:txBody>
      </p:sp>
      <p:cxnSp>
        <p:nvCxnSpPr>
          <p:cNvPr id="10" name="Conector recto de flecha 9">
            <a:extLst>
              <a:ext uri="{FF2B5EF4-FFF2-40B4-BE49-F238E27FC236}">
                <a16:creationId xmlns:a16="http://schemas.microsoft.com/office/drawing/2014/main" id="{77944B02-E67E-488B-A952-D5A7EB093E90}"/>
              </a:ext>
            </a:extLst>
          </p:cNvPr>
          <p:cNvCxnSpPr/>
          <p:nvPr/>
        </p:nvCxnSpPr>
        <p:spPr>
          <a:xfrm flipH="1">
            <a:off x="1783645" y="3491900"/>
            <a:ext cx="1591739" cy="16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EBCF582E-336D-4C1C-929B-FDCCB392A859}"/>
              </a:ext>
            </a:extLst>
          </p:cNvPr>
          <p:cNvSpPr/>
          <p:nvPr/>
        </p:nvSpPr>
        <p:spPr>
          <a:xfrm>
            <a:off x="801512" y="3787730"/>
            <a:ext cx="1964266" cy="3499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t>Ser informados</a:t>
            </a:r>
          </a:p>
        </p:txBody>
      </p:sp>
      <p:cxnSp>
        <p:nvCxnSpPr>
          <p:cNvPr id="13" name="Conector recto de flecha 12">
            <a:extLst>
              <a:ext uri="{FF2B5EF4-FFF2-40B4-BE49-F238E27FC236}">
                <a16:creationId xmlns:a16="http://schemas.microsoft.com/office/drawing/2014/main" id="{0249ACA3-49BC-4A02-95A0-A25FFF448196}"/>
              </a:ext>
            </a:extLst>
          </p:cNvPr>
          <p:cNvCxnSpPr/>
          <p:nvPr/>
        </p:nvCxnSpPr>
        <p:spPr>
          <a:xfrm>
            <a:off x="4018842" y="3491900"/>
            <a:ext cx="0" cy="295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4260A85-EA59-4D40-94CB-BA8A58AF4EFC}"/>
              </a:ext>
            </a:extLst>
          </p:cNvPr>
          <p:cNvSpPr/>
          <p:nvPr/>
        </p:nvSpPr>
        <p:spPr>
          <a:xfrm>
            <a:off x="3146894" y="3797815"/>
            <a:ext cx="1828774" cy="3499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t>Emitir opinión</a:t>
            </a:r>
          </a:p>
        </p:txBody>
      </p:sp>
      <p:cxnSp>
        <p:nvCxnSpPr>
          <p:cNvPr id="16" name="Conector recto de flecha 15">
            <a:extLst>
              <a:ext uri="{FF2B5EF4-FFF2-40B4-BE49-F238E27FC236}">
                <a16:creationId xmlns:a16="http://schemas.microsoft.com/office/drawing/2014/main" id="{12547547-3B44-4A84-95C9-EF248700FD91}"/>
              </a:ext>
            </a:extLst>
          </p:cNvPr>
          <p:cNvCxnSpPr/>
          <p:nvPr/>
        </p:nvCxnSpPr>
        <p:spPr>
          <a:xfrm>
            <a:off x="6389509" y="3491900"/>
            <a:ext cx="0" cy="245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4531AEF6-0D8E-4196-BF7A-E7909A4E878D}"/>
              </a:ext>
            </a:extLst>
          </p:cNvPr>
          <p:cNvSpPr/>
          <p:nvPr/>
        </p:nvSpPr>
        <p:spPr>
          <a:xfrm>
            <a:off x="5619126" y="3747106"/>
            <a:ext cx="1727190" cy="410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Ser escuchados</a:t>
            </a:r>
          </a:p>
        </p:txBody>
      </p:sp>
      <p:cxnSp>
        <p:nvCxnSpPr>
          <p:cNvPr id="22" name="Conector recto de flecha 21">
            <a:extLst>
              <a:ext uri="{FF2B5EF4-FFF2-40B4-BE49-F238E27FC236}">
                <a16:creationId xmlns:a16="http://schemas.microsoft.com/office/drawing/2014/main" id="{700FEF1E-65E7-48AF-8584-5399F8D132B1}"/>
              </a:ext>
            </a:extLst>
          </p:cNvPr>
          <p:cNvCxnSpPr/>
          <p:nvPr/>
        </p:nvCxnSpPr>
        <p:spPr>
          <a:xfrm>
            <a:off x="7495822" y="3429000"/>
            <a:ext cx="1512711" cy="230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27927568-E20D-4CE7-8D48-7B8AE264BA0C}"/>
              </a:ext>
            </a:extLst>
          </p:cNvPr>
          <p:cNvSpPr/>
          <p:nvPr/>
        </p:nvSpPr>
        <p:spPr>
          <a:xfrm>
            <a:off x="7935886" y="3726936"/>
            <a:ext cx="2021426" cy="410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Incidir en las decisiones</a:t>
            </a:r>
          </a:p>
        </p:txBody>
      </p:sp>
      <p:cxnSp>
        <p:nvCxnSpPr>
          <p:cNvPr id="25" name="Conector recto de flecha 24">
            <a:extLst>
              <a:ext uri="{FF2B5EF4-FFF2-40B4-BE49-F238E27FC236}">
                <a16:creationId xmlns:a16="http://schemas.microsoft.com/office/drawing/2014/main" id="{E83C12D5-0668-42A1-8BB7-27696324BD11}"/>
              </a:ext>
            </a:extLst>
          </p:cNvPr>
          <p:cNvCxnSpPr>
            <a:cxnSpLocks/>
          </p:cNvCxnSpPr>
          <p:nvPr/>
        </p:nvCxnSpPr>
        <p:spPr>
          <a:xfrm>
            <a:off x="1783645" y="4157856"/>
            <a:ext cx="0" cy="249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76230D9-4A07-4DBA-8475-D973CB028759}"/>
              </a:ext>
            </a:extLst>
          </p:cNvPr>
          <p:cNvCxnSpPr>
            <a:cxnSpLocks/>
          </p:cNvCxnSpPr>
          <p:nvPr/>
        </p:nvCxnSpPr>
        <p:spPr>
          <a:xfrm>
            <a:off x="4018842" y="4157856"/>
            <a:ext cx="0" cy="275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6E967292-FA4C-4166-9BF3-03636EF274BA}"/>
              </a:ext>
            </a:extLst>
          </p:cNvPr>
          <p:cNvCxnSpPr>
            <a:cxnSpLocks/>
          </p:cNvCxnSpPr>
          <p:nvPr/>
        </p:nvCxnSpPr>
        <p:spPr>
          <a:xfrm>
            <a:off x="6400796" y="4157856"/>
            <a:ext cx="0" cy="275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3590A478-B03C-43C2-97B4-8410A3D39C66}"/>
              </a:ext>
            </a:extLst>
          </p:cNvPr>
          <p:cNvCxnSpPr>
            <a:cxnSpLocks/>
          </p:cNvCxnSpPr>
          <p:nvPr/>
        </p:nvCxnSpPr>
        <p:spPr>
          <a:xfrm>
            <a:off x="8929820" y="4157856"/>
            <a:ext cx="0" cy="249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862C5E12-C1E1-42C9-93F7-627DF55772D3}"/>
              </a:ext>
            </a:extLst>
          </p:cNvPr>
          <p:cNvSpPr/>
          <p:nvPr/>
        </p:nvSpPr>
        <p:spPr>
          <a:xfrm>
            <a:off x="801512" y="4639734"/>
            <a:ext cx="1964232" cy="139540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Recibir información en temáticas que son del interés de la ciudadanía en los espacios en donde desarrollan su vida</a:t>
            </a:r>
          </a:p>
        </p:txBody>
      </p:sp>
      <p:sp>
        <p:nvSpPr>
          <p:cNvPr id="38" name="Rectángulo 37">
            <a:extLst>
              <a:ext uri="{FF2B5EF4-FFF2-40B4-BE49-F238E27FC236}">
                <a16:creationId xmlns:a16="http://schemas.microsoft.com/office/drawing/2014/main" id="{2256D561-72BF-4E3F-B2EA-467AD6E0DA92}"/>
              </a:ext>
            </a:extLst>
          </p:cNvPr>
          <p:cNvSpPr/>
          <p:nvPr/>
        </p:nvSpPr>
        <p:spPr>
          <a:xfrm>
            <a:off x="3146894" y="4639734"/>
            <a:ext cx="1828738" cy="13954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Posibilidad de expresar la opinión ante otras personas, tendiendo la oportunidad de formar opinión propia</a:t>
            </a:r>
          </a:p>
        </p:txBody>
      </p:sp>
      <p:sp>
        <p:nvSpPr>
          <p:cNvPr id="39" name="Rectángulo 38">
            <a:extLst>
              <a:ext uri="{FF2B5EF4-FFF2-40B4-BE49-F238E27FC236}">
                <a16:creationId xmlns:a16="http://schemas.microsoft.com/office/drawing/2014/main" id="{03B63EF6-1B43-444E-84FC-759B13F56B1C}"/>
              </a:ext>
            </a:extLst>
          </p:cNvPr>
          <p:cNvSpPr/>
          <p:nvPr/>
        </p:nvSpPr>
        <p:spPr>
          <a:xfrm>
            <a:off x="5619126" y="4639734"/>
            <a:ext cx="1727150" cy="13954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Capacidad de las instituciones, organizaciones u otras personas de recibir y respetar las ideas u opiniones de este sujeto de derecho</a:t>
            </a:r>
          </a:p>
        </p:txBody>
      </p:sp>
      <p:sp>
        <p:nvSpPr>
          <p:cNvPr id="40" name="Rectángulo 39">
            <a:extLst>
              <a:ext uri="{FF2B5EF4-FFF2-40B4-BE49-F238E27FC236}">
                <a16:creationId xmlns:a16="http://schemas.microsoft.com/office/drawing/2014/main" id="{9D525F09-01D7-4369-8116-17963B4B8027}"/>
              </a:ext>
            </a:extLst>
          </p:cNvPr>
          <p:cNvSpPr/>
          <p:nvPr/>
        </p:nvSpPr>
        <p:spPr>
          <a:xfrm>
            <a:off x="7935886" y="4639734"/>
            <a:ext cx="2021408" cy="13954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Capacidad de incorporar estas ideas en las decisiones que se toman en asuntos públicos que lo involucran directa o indirectamente</a:t>
            </a:r>
          </a:p>
        </p:txBody>
      </p:sp>
    </p:spTree>
    <p:extLst>
      <p:ext uri="{BB962C8B-B14F-4D97-AF65-F5344CB8AC3E}">
        <p14:creationId xmlns:p14="http://schemas.microsoft.com/office/powerpoint/2010/main" val="42786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1A67A-738A-48F9-9200-FCF07341EF50}"/>
              </a:ext>
            </a:extLst>
          </p:cNvPr>
          <p:cNvSpPr>
            <a:spLocks noGrp="1"/>
          </p:cNvSpPr>
          <p:nvPr>
            <p:ph type="title"/>
          </p:nvPr>
        </p:nvSpPr>
        <p:spPr/>
        <p:txBody>
          <a:bodyPr/>
          <a:lstStyle/>
          <a:p>
            <a:r>
              <a:rPr lang="es-MX" dirty="0"/>
              <a:t>Objetivo de la clase. </a:t>
            </a:r>
            <a:endParaRPr lang="es-CL" dirty="0"/>
          </a:p>
        </p:txBody>
      </p:sp>
      <p:sp>
        <p:nvSpPr>
          <p:cNvPr id="3" name="Marcador de contenido 2">
            <a:extLst>
              <a:ext uri="{FF2B5EF4-FFF2-40B4-BE49-F238E27FC236}">
                <a16:creationId xmlns:a16="http://schemas.microsoft.com/office/drawing/2014/main" id="{D8BA4E00-2E85-4703-81FD-EED2D8A95B83}"/>
              </a:ext>
            </a:extLst>
          </p:cNvPr>
          <p:cNvSpPr>
            <a:spLocks noGrp="1"/>
          </p:cNvSpPr>
          <p:nvPr>
            <p:ph idx="1"/>
          </p:nvPr>
        </p:nvSpPr>
        <p:spPr/>
        <p:txBody>
          <a:bodyPr/>
          <a:lstStyle/>
          <a:p>
            <a:r>
              <a:rPr lang="es-MX" dirty="0"/>
              <a:t>REPASO DE LOS OBJETIVOS DE LA UNIDAD ABORDADOS  (OA1) </a:t>
            </a:r>
            <a:endParaRPr lang="es-CL" dirty="0"/>
          </a:p>
        </p:txBody>
      </p:sp>
    </p:spTree>
    <p:extLst>
      <p:ext uri="{BB962C8B-B14F-4D97-AF65-F5344CB8AC3E}">
        <p14:creationId xmlns:p14="http://schemas.microsoft.com/office/powerpoint/2010/main" val="258353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MOCRACIA Y CIUDADANÍA: PLURALIDAD DE VALORES – Crítica">
            <a:extLst>
              <a:ext uri="{FF2B5EF4-FFF2-40B4-BE49-F238E27FC236}">
                <a16:creationId xmlns:a16="http://schemas.microsoft.com/office/drawing/2014/main" id="{7484E35E-7CFE-4084-9986-B25884ABF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DEC025E-46B1-4F14-8A25-6FE5BA37FDF8}"/>
              </a:ext>
            </a:extLst>
          </p:cNvPr>
          <p:cNvSpPr>
            <a:spLocks noGrp="1"/>
          </p:cNvSpPr>
          <p:nvPr>
            <p:ph type="ctrTitle"/>
          </p:nvPr>
        </p:nvSpPr>
        <p:spPr>
          <a:xfrm>
            <a:off x="4673420" y="3429000"/>
            <a:ext cx="7766936" cy="1646302"/>
          </a:xfrm>
        </p:spPr>
        <p:txBody>
          <a:bodyPr/>
          <a:lstStyle/>
          <a:p>
            <a:pPr algn="ctr"/>
            <a:r>
              <a:rPr lang="es-CL" sz="4400" dirty="0">
                <a:solidFill>
                  <a:schemeClr val="tx1"/>
                </a:solidFill>
              </a:rPr>
              <a:t>Ciudadanía</a:t>
            </a:r>
          </a:p>
        </p:txBody>
      </p:sp>
      <p:sp>
        <p:nvSpPr>
          <p:cNvPr id="3" name="Subtítulo 2">
            <a:extLst>
              <a:ext uri="{FF2B5EF4-FFF2-40B4-BE49-F238E27FC236}">
                <a16:creationId xmlns:a16="http://schemas.microsoft.com/office/drawing/2014/main" id="{20BBB082-1051-48F3-AFED-B62B007BB18F}"/>
              </a:ext>
            </a:extLst>
          </p:cNvPr>
          <p:cNvSpPr>
            <a:spLocks noGrp="1"/>
          </p:cNvSpPr>
          <p:nvPr>
            <p:ph type="subTitle" idx="1"/>
          </p:nvPr>
        </p:nvSpPr>
        <p:spPr>
          <a:xfrm>
            <a:off x="3730978" y="5258744"/>
            <a:ext cx="7766936" cy="1096899"/>
          </a:xfrm>
        </p:spPr>
        <p:txBody>
          <a:bodyPr/>
          <a:lstStyle/>
          <a:p>
            <a:r>
              <a:rPr lang="es-CL" dirty="0">
                <a:solidFill>
                  <a:schemeClr val="tx1"/>
                </a:solidFill>
              </a:rPr>
              <a:t>Conceptualización y sus principales características</a:t>
            </a:r>
          </a:p>
        </p:txBody>
      </p:sp>
    </p:spTree>
    <p:extLst>
      <p:ext uri="{BB962C8B-B14F-4D97-AF65-F5344CB8AC3E}">
        <p14:creationId xmlns:p14="http://schemas.microsoft.com/office/powerpoint/2010/main" val="297702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346380" y="559374"/>
            <a:ext cx="8596668" cy="587022"/>
          </a:xfrm>
        </p:spPr>
        <p:txBody>
          <a:bodyPr>
            <a:normAutofit/>
          </a:bodyPr>
          <a:lstStyle/>
          <a:p>
            <a:pPr algn="ctr"/>
            <a:r>
              <a:rPr lang="es-CL" sz="2800" dirty="0">
                <a:solidFill>
                  <a:schemeClr val="tx1"/>
                </a:solidFill>
              </a:rPr>
              <a:t>Origen del concepto</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4" y="1573567"/>
            <a:ext cx="9566804" cy="3880773"/>
          </a:xfrm>
        </p:spPr>
        <p:txBody>
          <a:bodyPr/>
          <a:lstStyle/>
          <a:p>
            <a:pPr algn="just"/>
            <a:r>
              <a:rPr lang="es-CL" dirty="0"/>
              <a:t>El concepto de ciudadanía, al igual que otros, ha ido evolucionando en cuanto a su alcance. Si bien tiene sus raíces en la cultura grecorromana, es el Estado nacional moderno el cual dota de mayor sentido su conceptualización y actual comprensión del mismo.</a:t>
            </a:r>
          </a:p>
          <a:p>
            <a:pPr algn="just"/>
            <a:r>
              <a:rPr lang="es-CL" dirty="0"/>
              <a:t>A lo largo de los siglos, la concepción de ciudadanía estuvo marcada por una progresiva reclamación de </a:t>
            </a:r>
            <a:r>
              <a:rPr lang="es-CL" dirty="0">
                <a:solidFill>
                  <a:srgbClr val="FFC000"/>
                </a:solidFill>
              </a:rPr>
              <a:t>derechos civiles, políticos y sociales</a:t>
            </a:r>
            <a:r>
              <a:rPr lang="es-CL" dirty="0"/>
              <a:t>.</a:t>
            </a:r>
          </a:p>
        </p:txBody>
      </p:sp>
      <p:pic>
        <p:nvPicPr>
          <p:cNvPr id="2050" name="Picture 2" descr="la ciudadania en la grecia antigua - Buscar con Google | Grecia ...">
            <a:extLst>
              <a:ext uri="{FF2B5EF4-FFF2-40B4-BE49-F238E27FC236}">
                <a16:creationId xmlns:a16="http://schemas.microsoft.com/office/drawing/2014/main" id="{9FD84BFA-2DEC-420C-A378-B50C23C2F0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48266" y="3939822"/>
            <a:ext cx="3736623" cy="223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Los orígenes del Estado Moderno">
            <a:extLst>
              <a:ext uri="{FF2B5EF4-FFF2-40B4-BE49-F238E27FC236}">
                <a16:creationId xmlns:a16="http://schemas.microsoft.com/office/drawing/2014/main" id="{27235F34-1564-4524-8E92-D33CFF52B7E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44714" y="3939823"/>
            <a:ext cx="3629288" cy="2308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9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561744" y="421414"/>
            <a:ext cx="8596668" cy="794060"/>
          </a:xfrm>
        </p:spPr>
        <p:txBody>
          <a:bodyPr>
            <a:normAutofit fontScale="90000"/>
          </a:bodyPr>
          <a:lstStyle/>
          <a:p>
            <a:pPr algn="ctr"/>
            <a:r>
              <a:rPr lang="es-CL" sz="2800" dirty="0">
                <a:solidFill>
                  <a:schemeClr val="tx1"/>
                </a:solidFill>
              </a:rPr>
              <a:t>Las tres dimensiones de la ciudadanía según Thomas H. Marshall</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3" y="1573567"/>
            <a:ext cx="9481079" cy="4465989"/>
          </a:xfrm>
        </p:spPr>
        <p:txBody>
          <a:bodyPr>
            <a:normAutofit lnSpcReduction="10000"/>
          </a:bodyPr>
          <a:lstStyle/>
          <a:p>
            <a:pPr algn="just"/>
            <a:r>
              <a:rPr lang="es-CL" dirty="0"/>
              <a:t>Los siglos XVIII y XIX marcan el avance en materia de derechos ciudadanos civiles y políticos. Sin embargo, y a pesar del notable avance en cuanto a garantías ciudadanas, evidentemente no era suficiente, debido a que el factor social aún no había sido considerado.</a:t>
            </a:r>
          </a:p>
          <a:p>
            <a:pPr algn="just"/>
            <a:r>
              <a:rPr lang="es-CL" dirty="0"/>
              <a:t>Dicho esto, los aportes del sociólogo británico Thomas Marshall, vienen a complementar esta falta del factor social dentro de esta triada. Según sus postulados “no basta con que el orden jurídico otorgue las garantías necesarias para que todos los individuos participen políticamente, sino que se hace necesario, además, que estos tengan asegurado un mínimo estatus socioeconómico y cultural que, en cierta medida, les brinde respaldo para el desarrollo de una generalizada y efectiva participación política”.</a:t>
            </a:r>
          </a:p>
          <a:p>
            <a:pPr marL="0" indent="0" algn="just">
              <a:buNone/>
            </a:pPr>
            <a:endParaRPr lang="es-CL" dirty="0"/>
          </a:p>
          <a:p>
            <a:pPr algn="just"/>
            <a:r>
              <a:rPr lang="es-CL" dirty="0"/>
              <a:t>A modo de síntesis, podemos definir ciudadanía como un “conjunto de derechos y responsabilidades a los que individuos están sujetos en su relación con la sociedad en que viven. Por tanto, ciudadanía es la condición que se otorga a un individuo como miembro de una comunidad organizada”.</a:t>
            </a:r>
          </a:p>
        </p:txBody>
      </p:sp>
    </p:spTree>
    <p:extLst>
      <p:ext uri="{BB962C8B-B14F-4D97-AF65-F5344CB8AC3E}">
        <p14:creationId xmlns:p14="http://schemas.microsoft.com/office/powerpoint/2010/main" val="241132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906059" y="552450"/>
            <a:ext cx="8596668" cy="794060"/>
          </a:xfrm>
        </p:spPr>
        <p:txBody>
          <a:bodyPr>
            <a:normAutofit fontScale="90000"/>
          </a:bodyPr>
          <a:lstStyle/>
          <a:p>
            <a:pPr algn="ctr"/>
            <a:r>
              <a:rPr lang="es-CL" sz="2800" dirty="0">
                <a:solidFill>
                  <a:schemeClr val="tx1"/>
                </a:solidFill>
              </a:rPr>
              <a:t>Las tres dimensiones de la ciudadanía según Thomas H. Marshall</a:t>
            </a:r>
          </a:p>
        </p:txBody>
      </p:sp>
      <p:pic>
        <p:nvPicPr>
          <p:cNvPr id="4" name="Imagen 3">
            <a:extLst>
              <a:ext uri="{FF2B5EF4-FFF2-40B4-BE49-F238E27FC236}">
                <a16:creationId xmlns:a16="http://schemas.microsoft.com/office/drawing/2014/main" id="{45C483E7-6D62-426A-800E-D12A975D72C5}"/>
              </a:ext>
            </a:extLst>
          </p:cNvPr>
          <p:cNvPicPr>
            <a:picLocks noChangeAspect="1"/>
          </p:cNvPicPr>
          <p:nvPr/>
        </p:nvPicPr>
        <p:blipFill>
          <a:blip r:embed="rId2"/>
          <a:stretch>
            <a:fillRect/>
          </a:stretch>
        </p:blipFill>
        <p:spPr>
          <a:xfrm>
            <a:off x="1648512" y="1632670"/>
            <a:ext cx="5237709" cy="4789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a:extLst>
              <a:ext uri="{FF2B5EF4-FFF2-40B4-BE49-F238E27FC236}">
                <a16:creationId xmlns:a16="http://schemas.microsoft.com/office/drawing/2014/main" id="{B81F529F-2902-4F14-BDEE-664AD7F13F49}"/>
              </a:ext>
            </a:extLst>
          </p:cNvPr>
          <p:cNvSpPr/>
          <p:nvPr/>
        </p:nvSpPr>
        <p:spPr>
          <a:xfrm>
            <a:off x="7303911" y="5768622"/>
            <a:ext cx="2517422" cy="653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Marshall, T. (1950). Ciudadanía y clase social</a:t>
            </a:r>
          </a:p>
        </p:txBody>
      </p:sp>
    </p:spTree>
    <p:extLst>
      <p:ext uri="{BB962C8B-B14F-4D97-AF65-F5344CB8AC3E}">
        <p14:creationId xmlns:p14="http://schemas.microsoft.com/office/powerpoint/2010/main" val="84754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193802" y="349106"/>
            <a:ext cx="8596668" cy="592777"/>
          </a:xfrm>
        </p:spPr>
        <p:txBody>
          <a:bodyPr>
            <a:normAutofit/>
          </a:bodyPr>
          <a:lstStyle/>
          <a:p>
            <a:pPr algn="ctr"/>
            <a:r>
              <a:rPr lang="es-CL" sz="2800" dirty="0"/>
              <a:t>      </a:t>
            </a:r>
            <a:r>
              <a:rPr lang="es-CL" sz="2800" dirty="0">
                <a:solidFill>
                  <a:schemeClr val="tx1"/>
                </a:solidFill>
              </a:rPr>
              <a:t>Ciudadanía y sus dimensiones</a:t>
            </a:r>
          </a:p>
        </p:txBody>
      </p:sp>
      <p:sp>
        <p:nvSpPr>
          <p:cNvPr id="4" name="Rectángulo 3">
            <a:extLst>
              <a:ext uri="{FF2B5EF4-FFF2-40B4-BE49-F238E27FC236}">
                <a16:creationId xmlns:a16="http://schemas.microsoft.com/office/drawing/2014/main" id="{44A4F793-D1CC-4BD8-B91C-6F4E0D99675C}"/>
              </a:ext>
            </a:extLst>
          </p:cNvPr>
          <p:cNvSpPr/>
          <p:nvPr/>
        </p:nvSpPr>
        <p:spPr>
          <a:xfrm>
            <a:off x="4193822" y="1270000"/>
            <a:ext cx="2133600" cy="3160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Ciudadanía</a:t>
            </a:r>
          </a:p>
        </p:txBody>
      </p:sp>
      <p:cxnSp>
        <p:nvCxnSpPr>
          <p:cNvPr id="6" name="Conector recto de flecha 5">
            <a:extLst>
              <a:ext uri="{FF2B5EF4-FFF2-40B4-BE49-F238E27FC236}">
                <a16:creationId xmlns:a16="http://schemas.microsoft.com/office/drawing/2014/main" id="{DD78363B-9107-4360-B707-7715693EC4F6}"/>
              </a:ext>
            </a:extLst>
          </p:cNvPr>
          <p:cNvCxnSpPr/>
          <p:nvPr/>
        </p:nvCxnSpPr>
        <p:spPr>
          <a:xfrm flipH="1">
            <a:off x="1862667" y="1659464"/>
            <a:ext cx="2246489" cy="27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C8BFD789-1ECD-412D-881C-65715C9B5992}"/>
              </a:ext>
            </a:extLst>
          </p:cNvPr>
          <p:cNvCxnSpPr>
            <a:cxnSpLocks/>
          </p:cNvCxnSpPr>
          <p:nvPr/>
        </p:nvCxnSpPr>
        <p:spPr>
          <a:xfrm>
            <a:off x="5260622" y="1659464"/>
            <a:ext cx="0" cy="237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A64751A2-D189-4E7A-A7D3-CB351C959B4D}"/>
              </a:ext>
            </a:extLst>
          </p:cNvPr>
          <p:cNvCxnSpPr/>
          <p:nvPr/>
        </p:nvCxnSpPr>
        <p:spPr>
          <a:xfrm>
            <a:off x="6327422" y="1659464"/>
            <a:ext cx="2223911" cy="27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353E291F-EECE-4905-8496-9A3FED12CC47}"/>
              </a:ext>
            </a:extLst>
          </p:cNvPr>
          <p:cNvSpPr/>
          <p:nvPr/>
        </p:nvSpPr>
        <p:spPr>
          <a:xfrm>
            <a:off x="677333" y="2065870"/>
            <a:ext cx="2460977"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Condición político-jurídica</a:t>
            </a:r>
          </a:p>
        </p:txBody>
      </p:sp>
      <p:sp>
        <p:nvSpPr>
          <p:cNvPr id="12" name="Rectángulo 11">
            <a:extLst>
              <a:ext uri="{FF2B5EF4-FFF2-40B4-BE49-F238E27FC236}">
                <a16:creationId xmlns:a16="http://schemas.microsoft.com/office/drawing/2014/main" id="{75CA73B6-631E-456D-85D1-2CA68B54952A}"/>
              </a:ext>
            </a:extLst>
          </p:cNvPr>
          <p:cNvSpPr/>
          <p:nvPr/>
        </p:nvSpPr>
        <p:spPr>
          <a:xfrm>
            <a:off x="4193822" y="1986847"/>
            <a:ext cx="2223907"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Como un derecho y responsabilidad</a:t>
            </a:r>
          </a:p>
        </p:txBody>
      </p:sp>
      <p:sp>
        <p:nvSpPr>
          <p:cNvPr id="13" name="Rectángulo 12">
            <a:extLst>
              <a:ext uri="{FF2B5EF4-FFF2-40B4-BE49-F238E27FC236}">
                <a16:creationId xmlns:a16="http://schemas.microsoft.com/office/drawing/2014/main" id="{D8F93B8A-BCA2-4299-8870-E48D34807B03}"/>
              </a:ext>
            </a:extLst>
          </p:cNvPr>
          <p:cNvSpPr/>
          <p:nvPr/>
        </p:nvSpPr>
        <p:spPr>
          <a:xfrm>
            <a:off x="7665156" y="2020705"/>
            <a:ext cx="2122311"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Como convivencia con otros</a:t>
            </a:r>
          </a:p>
        </p:txBody>
      </p:sp>
      <p:cxnSp>
        <p:nvCxnSpPr>
          <p:cNvPr id="15" name="Conector recto de flecha 14">
            <a:extLst>
              <a:ext uri="{FF2B5EF4-FFF2-40B4-BE49-F238E27FC236}">
                <a16:creationId xmlns:a16="http://schemas.microsoft.com/office/drawing/2014/main" id="{F6C127DA-AE56-4EC4-AAA5-9CD22159A77F}"/>
              </a:ext>
            </a:extLst>
          </p:cNvPr>
          <p:cNvCxnSpPr/>
          <p:nvPr/>
        </p:nvCxnSpPr>
        <p:spPr>
          <a:xfrm>
            <a:off x="1851378" y="2483559"/>
            <a:ext cx="0" cy="20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C157B1DE-FFD0-42DA-B94F-FF9F9A794F79}"/>
              </a:ext>
            </a:extLst>
          </p:cNvPr>
          <p:cNvSpPr/>
          <p:nvPr/>
        </p:nvSpPr>
        <p:spPr>
          <a:xfrm>
            <a:off x="1371600" y="2822335"/>
            <a:ext cx="982134" cy="425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Se adquiere</a:t>
            </a:r>
          </a:p>
        </p:txBody>
      </p:sp>
      <p:cxnSp>
        <p:nvCxnSpPr>
          <p:cNvPr id="18" name="Conector recto de flecha 17">
            <a:extLst>
              <a:ext uri="{FF2B5EF4-FFF2-40B4-BE49-F238E27FC236}">
                <a16:creationId xmlns:a16="http://schemas.microsoft.com/office/drawing/2014/main" id="{85960CAB-8A02-4359-AA4E-AFB64DAA3F59}"/>
              </a:ext>
            </a:extLst>
          </p:cNvPr>
          <p:cNvCxnSpPr/>
          <p:nvPr/>
        </p:nvCxnSpPr>
        <p:spPr>
          <a:xfrm>
            <a:off x="1851378" y="3304822"/>
            <a:ext cx="0" cy="248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37FA6AAB-0BE6-452C-8CAB-778A92BA92ED}"/>
              </a:ext>
            </a:extLst>
          </p:cNvPr>
          <p:cNvSpPr/>
          <p:nvPr/>
        </p:nvSpPr>
        <p:spPr>
          <a:xfrm>
            <a:off x="1171223" y="3684911"/>
            <a:ext cx="1360310" cy="6208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Al cumplir la mayoría de edad (18 años)</a:t>
            </a:r>
          </a:p>
        </p:txBody>
      </p:sp>
      <p:cxnSp>
        <p:nvCxnSpPr>
          <p:cNvPr id="21" name="Conector recto de flecha 20">
            <a:extLst>
              <a:ext uri="{FF2B5EF4-FFF2-40B4-BE49-F238E27FC236}">
                <a16:creationId xmlns:a16="http://schemas.microsoft.com/office/drawing/2014/main" id="{58BA4275-171F-40E7-AF36-1C526BEFA41F}"/>
              </a:ext>
            </a:extLst>
          </p:cNvPr>
          <p:cNvCxnSpPr/>
          <p:nvPr/>
        </p:nvCxnSpPr>
        <p:spPr>
          <a:xfrm>
            <a:off x="1851378" y="4305800"/>
            <a:ext cx="0" cy="225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F7B52F8A-35F8-4177-9A5B-C5E2BE1FE239}"/>
              </a:ext>
            </a:extLst>
          </p:cNvPr>
          <p:cNvSpPr/>
          <p:nvPr/>
        </p:nvSpPr>
        <p:spPr>
          <a:xfrm>
            <a:off x="1193802" y="4633178"/>
            <a:ext cx="1360308" cy="417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Lo que posibilita</a:t>
            </a:r>
          </a:p>
        </p:txBody>
      </p:sp>
      <p:cxnSp>
        <p:nvCxnSpPr>
          <p:cNvPr id="26" name="Conector recto de flecha 25">
            <a:extLst>
              <a:ext uri="{FF2B5EF4-FFF2-40B4-BE49-F238E27FC236}">
                <a16:creationId xmlns:a16="http://schemas.microsoft.com/office/drawing/2014/main" id="{58DBABE5-8582-438D-8622-35BB8F5446D8}"/>
              </a:ext>
            </a:extLst>
          </p:cNvPr>
          <p:cNvCxnSpPr/>
          <p:nvPr/>
        </p:nvCxnSpPr>
        <p:spPr>
          <a:xfrm>
            <a:off x="1873956" y="5050868"/>
            <a:ext cx="0" cy="169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E262D6FD-7E3E-4049-87DD-2DC1C84864CF}"/>
              </a:ext>
            </a:extLst>
          </p:cNvPr>
          <p:cNvSpPr/>
          <p:nvPr/>
        </p:nvSpPr>
        <p:spPr>
          <a:xfrm>
            <a:off x="643471" y="5362222"/>
            <a:ext cx="2460970"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Derecho a sugrafio, optar a cargo de elección popular</a:t>
            </a:r>
          </a:p>
        </p:txBody>
      </p:sp>
      <p:cxnSp>
        <p:nvCxnSpPr>
          <p:cNvPr id="30" name="Conector recto de flecha 29">
            <a:extLst>
              <a:ext uri="{FF2B5EF4-FFF2-40B4-BE49-F238E27FC236}">
                <a16:creationId xmlns:a16="http://schemas.microsoft.com/office/drawing/2014/main" id="{4ABF07CC-F86F-4E1F-BA95-B6FFABD3C1B6}"/>
              </a:ext>
            </a:extLst>
          </p:cNvPr>
          <p:cNvCxnSpPr/>
          <p:nvPr/>
        </p:nvCxnSpPr>
        <p:spPr>
          <a:xfrm>
            <a:off x="1873956" y="5858934"/>
            <a:ext cx="0" cy="146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7B92DFD1-02AF-4CA0-AC81-4325908FF5C2}"/>
              </a:ext>
            </a:extLst>
          </p:cNvPr>
          <p:cNvSpPr/>
          <p:nvPr/>
        </p:nvSpPr>
        <p:spPr>
          <a:xfrm>
            <a:off x="643469" y="6137429"/>
            <a:ext cx="2494834" cy="6989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Se basa en el reconocimiento de la igualdad de derechos, oportunidades y obligaciones para todas las personas de la nación</a:t>
            </a:r>
          </a:p>
        </p:txBody>
      </p:sp>
      <p:cxnSp>
        <p:nvCxnSpPr>
          <p:cNvPr id="33" name="Conector recto de flecha 32">
            <a:extLst>
              <a:ext uri="{FF2B5EF4-FFF2-40B4-BE49-F238E27FC236}">
                <a16:creationId xmlns:a16="http://schemas.microsoft.com/office/drawing/2014/main" id="{6B145B4D-586F-4A73-8493-E7FFF2CCD902}"/>
              </a:ext>
            </a:extLst>
          </p:cNvPr>
          <p:cNvCxnSpPr/>
          <p:nvPr/>
        </p:nvCxnSpPr>
        <p:spPr>
          <a:xfrm>
            <a:off x="5260622" y="2528702"/>
            <a:ext cx="0" cy="221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6C7B6928-F78B-461F-B5DB-FC3508803E63}"/>
              </a:ext>
            </a:extLst>
          </p:cNvPr>
          <p:cNvSpPr/>
          <p:nvPr/>
        </p:nvSpPr>
        <p:spPr>
          <a:xfrm>
            <a:off x="4769556" y="2848514"/>
            <a:ext cx="982132" cy="392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Se adquiere</a:t>
            </a:r>
          </a:p>
        </p:txBody>
      </p:sp>
      <p:cxnSp>
        <p:nvCxnSpPr>
          <p:cNvPr id="36" name="Conector recto de flecha 35">
            <a:extLst>
              <a:ext uri="{FF2B5EF4-FFF2-40B4-BE49-F238E27FC236}">
                <a16:creationId xmlns:a16="http://schemas.microsoft.com/office/drawing/2014/main" id="{69AB09CD-3F61-4A8C-BC57-5BEB9910A5BF}"/>
              </a:ext>
            </a:extLst>
          </p:cNvPr>
          <p:cNvCxnSpPr/>
          <p:nvPr/>
        </p:nvCxnSpPr>
        <p:spPr>
          <a:xfrm>
            <a:off x="5260622" y="3304822"/>
            <a:ext cx="0" cy="248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94A34CE2-6F6E-44A0-B8AD-029B7B43688E}"/>
              </a:ext>
            </a:extLst>
          </p:cNvPr>
          <p:cNvSpPr/>
          <p:nvPr/>
        </p:nvSpPr>
        <p:spPr>
          <a:xfrm>
            <a:off x="4354700" y="3587945"/>
            <a:ext cx="1811843" cy="7178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El derecho y la responsabilidad de  elegir a las autoridades políticas</a:t>
            </a:r>
          </a:p>
        </p:txBody>
      </p:sp>
      <p:cxnSp>
        <p:nvCxnSpPr>
          <p:cNvPr id="39" name="Conector recto de flecha 38">
            <a:extLst>
              <a:ext uri="{FF2B5EF4-FFF2-40B4-BE49-F238E27FC236}">
                <a16:creationId xmlns:a16="http://schemas.microsoft.com/office/drawing/2014/main" id="{F6F957BA-0BAD-4865-9C2D-39CFAF0967EC}"/>
              </a:ext>
            </a:extLst>
          </p:cNvPr>
          <p:cNvCxnSpPr/>
          <p:nvPr/>
        </p:nvCxnSpPr>
        <p:spPr>
          <a:xfrm>
            <a:off x="5260622" y="4402667"/>
            <a:ext cx="0" cy="128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ángulo 39">
            <a:extLst>
              <a:ext uri="{FF2B5EF4-FFF2-40B4-BE49-F238E27FC236}">
                <a16:creationId xmlns:a16="http://schemas.microsoft.com/office/drawing/2014/main" id="{5A3A42BE-9443-4D8A-88BD-E3ECF48F112C}"/>
              </a:ext>
            </a:extLst>
          </p:cNvPr>
          <p:cNvSpPr/>
          <p:nvPr/>
        </p:nvSpPr>
        <p:spPr>
          <a:xfrm>
            <a:off x="4687710" y="4633178"/>
            <a:ext cx="1145822" cy="254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Y también</a:t>
            </a:r>
          </a:p>
        </p:txBody>
      </p:sp>
      <p:cxnSp>
        <p:nvCxnSpPr>
          <p:cNvPr id="42" name="Conector recto de flecha 41">
            <a:extLst>
              <a:ext uri="{FF2B5EF4-FFF2-40B4-BE49-F238E27FC236}">
                <a16:creationId xmlns:a16="http://schemas.microsoft.com/office/drawing/2014/main" id="{8C210296-8F58-4DE4-AAF3-8C6043866C8B}"/>
              </a:ext>
            </a:extLst>
          </p:cNvPr>
          <p:cNvCxnSpPr/>
          <p:nvPr/>
        </p:nvCxnSpPr>
        <p:spPr>
          <a:xfrm>
            <a:off x="5260621" y="5050868"/>
            <a:ext cx="0" cy="169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a16="http://schemas.microsoft.com/office/drawing/2014/main" id="{579D105C-D6ED-4B08-A5BE-1B86CFC3B361}"/>
              </a:ext>
            </a:extLst>
          </p:cNvPr>
          <p:cNvSpPr/>
          <p:nvPr/>
        </p:nvSpPr>
        <p:spPr>
          <a:xfrm>
            <a:off x="4238975" y="5340651"/>
            <a:ext cx="2133600" cy="796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El derecho a fiscalizar a los que han sido elegidos para representarnos y ejercer cargos públicos</a:t>
            </a:r>
          </a:p>
        </p:txBody>
      </p:sp>
      <p:cxnSp>
        <p:nvCxnSpPr>
          <p:cNvPr id="47" name="Conector recto de flecha 46">
            <a:extLst>
              <a:ext uri="{FF2B5EF4-FFF2-40B4-BE49-F238E27FC236}">
                <a16:creationId xmlns:a16="http://schemas.microsoft.com/office/drawing/2014/main" id="{0D9DD255-46A8-44DE-883F-162DBC515AD8}"/>
              </a:ext>
            </a:extLst>
          </p:cNvPr>
          <p:cNvCxnSpPr/>
          <p:nvPr/>
        </p:nvCxnSpPr>
        <p:spPr>
          <a:xfrm>
            <a:off x="8726311" y="2528702"/>
            <a:ext cx="0" cy="221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id="{321A071C-BD7B-4F94-86EA-354A41135A46}"/>
              </a:ext>
            </a:extLst>
          </p:cNvPr>
          <p:cNvSpPr/>
          <p:nvPr/>
        </p:nvSpPr>
        <p:spPr>
          <a:xfrm>
            <a:off x="8252178" y="2848514"/>
            <a:ext cx="1021818" cy="392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Se basa en</a:t>
            </a:r>
          </a:p>
        </p:txBody>
      </p:sp>
      <p:cxnSp>
        <p:nvCxnSpPr>
          <p:cNvPr id="50" name="Conector recto de flecha 49">
            <a:extLst>
              <a:ext uri="{FF2B5EF4-FFF2-40B4-BE49-F238E27FC236}">
                <a16:creationId xmlns:a16="http://schemas.microsoft.com/office/drawing/2014/main" id="{718543B5-777F-44F2-B2B9-9310DD7A368E}"/>
              </a:ext>
            </a:extLst>
          </p:cNvPr>
          <p:cNvCxnSpPr/>
          <p:nvPr/>
        </p:nvCxnSpPr>
        <p:spPr>
          <a:xfrm>
            <a:off x="8726311" y="3304822"/>
            <a:ext cx="0" cy="283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id="{4F884B83-EADC-4548-B77B-8197CE7A6B1F}"/>
              </a:ext>
            </a:extLst>
          </p:cNvPr>
          <p:cNvSpPr/>
          <p:nvPr/>
        </p:nvSpPr>
        <p:spPr>
          <a:xfrm>
            <a:off x="7991257" y="3650923"/>
            <a:ext cx="1543659" cy="6208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Principio de tolerancia y respeto por el otro</a:t>
            </a:r>
          </a:p>
        </p:txBody>
      </p:sp>
      <p:cxnSp>
        <p:nvCxnSpPr>
          <p:cNvPr id="53" name="Conector recto de flecha 52">
            <a:extLst>
              <a:ext uri="{FF2B5EF4-FFF2-40B4-BE49-F238E27FC236}">
                <a16:creationId xmlns:a16="http://schemas.microsoft.com/office/drawing/2014/main" id="{96FE807A-930C-40EA-ACF9-8D19A28E5027}"/>
              </a:ext>
            </a:extLst>
          </p:cNvPr>
          <p:cNvCxnSpPr/>
          <p:nvPr/>
        </p:nvCxnSpPr>
        <p:spPr>
          <a:xfrm>
            <a:off x="8763086" y="4402667"/>
            <a:ext cx="0" cy="2305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ángulo 53">
            <a:extLst>
              <a:ext uri="{FF2B5EF4-FFF2-40B4-BE49-F238E27FC236}">
                <a16:creationId xmlns:a16="http://schemas.microsoft.com/office/drawing/2014/main" id="{52A3E456-34E6-4CE0-A43E-6B859C6645D8}"/>
              </a:ext>
            </a:extLst>
          </p:cNvPr>
          <p:cNvSpPr/>
          <p:nvPr/>
        </p:nvSpPr>
        <p:spPr>
          <a:xfrm>
            <a:off x="8009464" y="4696905"/>
            <a:ext cx="1525443" cy="353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¿Cómo se canaliza?</a:t>
            </a:r>
          </a:p>
        </p:txBody>
      </p:sp>
      <p:cxnSp>
        <p:nvCxnSpPr>
          <p:cNvPr id="56" name="Conector recto de flecha 55">
            <a:extLst>
              <a:ext uri="{FF2B5EF4-FFF2-40B4-BE49-F238E27FC236}">
                <a16:creationId xmlns:a16="http://schemas.microsoft.com/office/drawing/2014/main" id="{4A17F47C-E05A-4379-90A5-BEA170A661C3}"/>
              </a:ext>
            </a:extLst>
          </p:cNvPr>
          <p:cNvCxnSpPr/>
          <p:nvPr/>
        </p:nvCxnSpPr>
        <p:spPr>
          <a:xfrm>
            <a:off x="8743416" y="5149190"/>
            <a:ext cx="0" cy="142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ángulo 56">
            <a:extLst>
              <a:ext uri="{FF2B5EF4-FFF2-40B4-BE49-F238E27FC236}">
                <a16:creationId xmlns:a16="http://schemas.microsoft.com/office/drawing/2014/main" id="{F20B1579-6B86-432F-8B3E-83AF9A02A56E}"/>
              </a:ext>
            </a:extLst>
          </p:cNvPr>
          <p:cNvSpPr/>
          <p:nvPr/>
        </p:nvSpPr>
        <p:spPr>
          <a:xfrm>
            <a:off x="7473247" y="5425220"/>
            <a:ext cx="2844791" cy="130295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A través de instituciones y organizaciones que promueven y defienden los intereses de sus miembros o afiliados, por ejemplo, ONG, juntas de vecinos, clubes deportivos, cooperativas de vivienda, etc.</a:t>
            </a:r>
          </a:p>
        </p:txBody>
      </p:sp>
    </p:spTree>
    <p:extLst>
      <p:ext uri="{BB962C8B-B14F-4D97-AF65-F5344CB8AC3E}">
        <p14:creationId xmlns:p14="http://schemas.microsoft.com/office/powerpoint/2010/main" val="159826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797666" y="352425"/>
            <a:ext cx="8596668" cy="533400"/>
          </a:xfrm>
        </p:spPr>
        <p:txBody>
          <a:bodyPr>
            <a:normAutofit/>
          </a:bodyPr>
          <a:lstStyle/>
          <a:p>
            <a:pPr algn="ctr"/>
            <a:r>
              <a:rPr lang="es-CL" sz="2800" dirty="0">
                <a:solidFill>
                  <a:schemeClr val="tx1"/>
                </a:solidFill>
              </a:rPr>
              <a:t>Ciudadanía y los deberes del estado</a:t>
            </a:r>
          </a:p>
        </p:txBody>
      </p:sp>
      <p:pic>
        <p:nvPicPr>
          <p:cNvPr id="6" name="Imagen 5">
            <a:extLst>
              <a:ext uri="{FF2B5EF4-FFF2-40B4-BE49-F238E27FC236}">
                <a16:creationId xmlns:a16="http://schemas.microsoft.com/office/drawing/2014/main" id="{E21AD1E1-DB77-4781-9511-292E5D20D5E8}"/>
              </a:ext>
            </a:extLst>
          </p:cNvPr>
          <p:cNvPicPr>
            <a:picLocks noChangeAspect="1"/>
          </p:cNvPicPr>
          <p:nvPr/>
        </p:nvPicPr>
        <p:blipFill>
          <a:blip r:embed="rId2"/>
          <a:stretch>
            <a:fillRect/>
          </a:stretch>
        </p:blipFill>
        <p:spPr>
          <a:xfrm>
            <a:off x="657226" y="1171575"/>
            <a:ext cx="8201024" cy="3971925"/>
          </a:xfrm>
          <a:prstGeom prst="rect">
            <a:avLst/>
          </a:prstGeom>
        </p:spPr>
      </p:pic>
      <p:sp>
        <p:nvSpPr>
          <p:cNvPr id="7" name="Rectángulo 6">
            <a:extLst>
              <a:ext uri="{FF2B5EF4-FFF2-40B4-BE49-F238E27FC236}">
                <a16:creationId xmlns:a16="http://schemas.microsoft.com/office/drawing/2014/main" id="{DA66371F-70EC-434D-A6CD-D4BF213B625E}"/>
              </a:ext>
            </a:extLst>
          </p:cNvPr>
          <p:cNvSpPr/>
          <p:nvPr/>
        </p:nvSpPr>
        <p:spPr>
          <a:xfrm>
            <a:off x="8972550" y="2624137"/>
            <a:ext cx="2419349"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Derechos y deberes constitucionales en Chile</a:t>
            </a:r>
          </a:p>
        </p:txBody>
      </p:sp>
    </p:spTree>
    <p:extLst>
      <p:ext uri="{BB962C8B-B14F-4D97-AF65-F5344CB8AC3E}">
        <p14:creationId xmlns:p14="http://schemas.microsoft.com/office/powerpoint/2010/main" val="33176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677334" y="421414"/>
            <a:ext cx="8596668" cy="794060"/>
          </a:xfrm>
        </p:spPr>
        <p:txBody>
          <a:bodyPr>
            <a:normAutofit/>
          </a:bodyPr>
          <a:lstStyle/>
          <a:p>
            <a:pPr algn="ctr"/>
            <a:r>
              <a:rPr lang="es-CL" sz="2800" dirty="0">
                <a:solidFill>
                  <a:schemeClr val="tx1"/>
                </a:solidFill>
              </a:rPr>
              <a:t>             Ciudadanía y coyuntura nacional</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4" y="1573567"/>
            <a:ext cx="9495366" cy="4465989"/>
          </a:xfrm>
        </p:spPr>
        <p:txBody>
          <a:bodyPr>
            <a:normAutofit/>
          </a:bodyPr>
          <a:lstStyle/>
          <a:p>
            <a:pPr algn="just"/>
            <a:r>
              <a:rPr lang="es-CL" dirty="0"/>
              <a:t>Visto lo expuesto en las diapositivas anteriores, existen tres dimensiones del concepto de ciudadanía (político, civil y social), los cuales deben funcionar en armonía para abarcarlo en su totalidad. Sin embargo, como sociedad, podemos apreciar que la dimensión social queda relegada a un segundo nivel de importancia. Recordemos lo expuesto por Marshall: “Dimensión social del concepto de ciudadanía corresponde a </a:t>
            </a:r>
            <a:r>
              <a:rPr lang="es-CL" dirty="0">
                <a:solidFill>
                  <a:schemeClr val="accent5"/>
                </a:solidFill>
              </a:rPr>
              <a:t>garantizar el goce de ciertas condiciones mínimas de bienestar económico y sociocultural</a:t>
            </a:r>
            <a:r>
              <a:rPr lang="es-CL" dirty="0"/>
              <a:t>”.</a:t>
            </a:r>
          </a:p>
          <a:p>
            <a:pPr algn="just"/>
            <a:r>
              <a:rPr lang="es-CL" dirty="0"/>
              <a:t>Considerando el movimiento social que atraviesa nuestro país desde el 18 de Octubre del 2019 (sin embargo, la realidad indica que la fecha es considerablemente anterior), podemos aseverar que la dimensión social del concepto de ciudadanía queda al debe. Temáticas como salud, educación, vivienda, pensiones (entre otros) dan cuenta de ello. Sigue siendo un asunto sin voluntad de ser solucionado, con una clase política que desoye a una ciudadanía, cada vez con mayor voluntad de ser partícipe activa de este proceso (se adjunta enlace para profundizar la temática de la desigualdad social </a:t>
            </a:r>
            <a:r>
              <a:rPr lang="es-CL" dirty="0">
                <a:hlinkClick r:id="rId2"/>
              </a:rPr>
              <a:t>https://radio.uchile.cl/2019/10/28/la-desigualdad-que-desperto-a-chile/</a:t>
            </a:r>
            <a:r>
              <a:rPr lang="es-CL" dirty="0"/>
              <a:t>)</a:t>
            </a:r>
          </a:p>
        </p:txBody>
      </p:sp>
    </p:spTree>
    <p:extLst>
      <p:ext uri="{BB962C8B-B14F-4D97-AF65-F5344CB8AC3E}">
        <p14:creationId xmlns:p14="http://schemas.microsoft.com/office/powerpoint/2010/main" val="2936388455"/>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22085</TotalTime>
  <Words>993</Words>
  <Application>Microsoft Office PowerPoint</Application>
  <PresentationFormat>Panorámica</PresentationFormat>
  <Paragraphs>67</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Trebuchet MS</vt:lpstr>
      <vt:lpstr>Wingdings 3</vt:lpstr>
      <vt:lpstr>Faceta</vt:lpstr>
      <vt:lpstr>Retroalimentación unidad 1 </vt:lpstr>
      <vt:lpstr>Objetivo de la clase. </vt:lpstr>
      <vt:lpstr>Ciudadanía</vt:lpstr>
      <vt:lpstr>Origen del concepto</vt:lpstr>
      <vt:lpstr>Las tres dimensiones de la ciudadanía según Thomas H. Marshall</vt:lpstr>
      <vt:lpstr>Las tres dimensiones de la ciudadanía según Thomas H. Marshall</vt:lpstr>
      <vt:lpstr>      Ciudadanía y sus dimensiones</vt:lpstr>
      <vt:lpstr>Ciudadanía y los deberes del estado</vt:lpstr>
      <vt:lpstr>             Ciudadanía y coyuntura nacional</vt:lpstr>
      <vt:lpstr>             Ciudadanía activa</vt:lpstr>
      <vt:lpstr>             Ciudadanía activa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Ciudadanía</dc:title>
  <dc:creator>seymo</dc:creator>
  <cp:lastModifiedBy>Katherine Subiabre</cp:lastModifiedBy>
  <cp:revision>38</cp:revision>
  <dcterms:created xsi:type="dcterms:W3CDTF">2020-04-08T21:15:22Z</dcterms:created>
  <dcterms:modified xsi:type="dcterms:W3CDTF">2020-06-11T02:08:23Z</dcterms:modified>
</cp:coreProperties>
</file>