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19" r:id="rId1"/>
  </p:sldMasterIdLst>
  <p:sldIdLst>
    <p:sldId id="272" r:id="rId2"/>
    <p:sldId id="274" r:id="rId3"/>
    <p:sldId id="269" r:id="rId4"/>
    <p:sldId id="260" r:id="rId5"/>
    <p:sldId id="261" r:id="rId6"/>
    <p:sldId id="273" r:id="rId7"/>
    <p:sldId id="263" r:id="rId8"/>
    <p:sldId id="264" r:id="rId9"/>
    <p:sldId id="271" r:id="rId10"/>
  </p:sldIdLst>
  <p:sldSz cx="12192000" cy="6858000"/>
  <p:notesSz cx="12192000" cy="6858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D3CD1-4DF2-43F0-9AD4-D3EBC16F5D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6FBF79-BC8E-402C-AA69-2644322EC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0CF8BC-7EDC-47F6-9952-7474C416E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5D12C9-61DE-4AE5-BD77-E3CF56B27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A2F367-8F73-4475-A899-3CA41466F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13F67-F1EC-42FD-9B8C-0C5014DC2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911443-8CCC-4D2D-BC2F-B92ED893F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F232B8-3BD8-48C3-B379-E617B58FB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0EE3DA-B951-485E-8E96-4C0AA4672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D9B197-8328-47BB-A468-4D9C1FE6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0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6CB2040-8802-403D-8FF1-F411EE0F1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64199DD-15AA-4E90-A4D4-25A780C83A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393789-3097-4D67-9AFE-6CF645DC9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574A2E-CD18-44CF-963A-1F443DE5A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903931-8D25-40A4-8B78-77A03A1C7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1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37AE6-F849-40FC-B50C-0802D44E9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CC563B-6124-4EFD-8F85-7A0DCD7AC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7EC399-990D-4BCF-9BBF-54C07D82D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120F13-42DD-449F-BC4C-9777CC208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ABC40D-F674-49B7-9FC1-31C72DA06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2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D0973-2734-442A-A1D1-A76B89D0E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DD632DE-F049-4F3E-8CDA-459328824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E1A655-6614-43E8-8827-429697498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62A4DC-FFEE-48EA-A08F-FFF70055D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2BA742-4E67-4DAC-88FF-4872A06F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8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2D17E7-7B0C-46AD-B5DB-41548E321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00D8B7-4939-48FC-B470-C0A5E005E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A535EA-FE58-451D-B3C9-3FABDCAD7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DA1490-9198-4F97-B2ED-8E5311575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7FEB32-6607-4280-965F-28B69E24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B3F918-12F5-40B0-A884-5B41B92E9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61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A5E8F5-AEC6-4AAA-A57A-E00DE2D84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2786DC-E524-4DD6-9789-6B0269CEA6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2D10CF-9060-4D3E-966F-5911A3A14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31295A1-05CC-4332-BCC3-0012ECE6FE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527ECD-36F7-4183-8AB8-F7961A40E5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D8877A3-5888-4D7D-872F-920E08433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34DA211-48E0-4DEE-90BB-A296FB953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AE1B506-B5CC-4037-A5D8-FA090A2D5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76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FC51A4-59E4-4146-B466-727692E06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B901D2F-175D-4ED7-9FCC-D7E0ED9C3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1757B4-D42E-4BD0-A1F3-D77AE6AA9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FCF8DAC-961E-4A14-A31A-4C9F5ABC4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6A94D42-DEB8-4CA7-92EE-8BA0DF8F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9BEF31E-00E5-479F-990A-E696B99B4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18892DB-9AE9-43E9-989F-B81BA74B7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7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23326-0F38-4E20-8678-01C71BC7A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3B3275-63AD-4F8F-B695-59D835BC8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A45A98-2737-4378-8A1E-3A505909D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61BEA8C-B5C8-4C19-B883-01DC5E6E2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E492F-79EA-4E3D-BCF3-B9BB954C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6E4E42-3015-4B43-90D1-D706A744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0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3458B4-04AF-46D2-A47C-A99173696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66E1713-0FD2-4F37-B624-299151914B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1FCE10-2945-4060-929B-24D2BA7F0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9F80D6-E69C-46A1-99CD-B34E4B69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59F787-0E72-4207-A527-B169C9FB1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A9D6CD-61BD-4CC1-80D3-B4B97BE7C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334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FED39FB-73AB-4B4D-8A47-AF077C099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592587-F8F4-4FA3-A955-574274448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806FEB-27D5-4C13-99EE-13E882DBA8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6/7/2020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DE4B48-1D47-469E-8DAB-EBFA914EE2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29D452-2BF3-4690-8461-0499F9D96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07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55" Type="http://schemas.openxmlformats.org/officeDocument/2006/relationships/image" Target="../media/image56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3" Type="http://schemas.openxmlformats.org/officeDocument/2006/relationships/image" Target="../media/image54.png"/><Relationship Id="rId5" Type="http://schemas.openxmlformats.org/officeDocument/2006/relationships/image" Target="../media/image6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56" Type="http://schemas.openxmlformats.org/officeDocument/2006/relationships/image" Target="../media/image57.png"/><Relationship Id="rId8" Type="http://schemas.openxmlformats.org/officeDocument/2006/relationships/image" Target="../media/image9.png"/><Relationship Id="rId51" Type="http://schemas.openxmlformats.org/officeDocument/2006/relationships/image" Target="../media/image52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54" Type="http://schemas.openxmlformats.org/officeDocument/2006/relationships/image" Target="../media/image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57" Type="http://schemas.openxmlformats.org/officeDocument/2006/relationships/image" Target="../media/image58.jpg"/><Relationship Id="rId10" Type="http://schemas.openxmlformats.org/officeDocument/2006/relationships/image" Target="../media/image11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52" Type="http://schemas.openxmlformats.org/officeDocument/2006/relationships/image" Target="../media/image5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jpg"/><Relationship Id="rId7" Type="http://schemas.openxmlformats.org/officeDocument/2006/relationships/image" Target="../media/image64.jp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jpg"/><Relationship Id="rId4" Type="http://schemas.openxmlformats.org/officeDocument/2006/relationships/image" Target="../media/image6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B67DEB-0A8A-452E-ABCF-B5B3A6CAB9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es-MX" dirty="0"/>
              <a:t>Unidad 1: La Construcción del Estado-Nación y sus desafíos </a:t>
            </a:r>
            <a:br>
              <a:rPr lang="es-CL" dirty="0"/>
            </a:b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230B45-D519-40F9-A814-7F5231F8E9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Curso: 1° medios A-B </a:t>
            </a:r>
          </a:p>
          <a:p>
            <a:r>
              <a:rPr lang="es-MX" dirty="0"/>
              <a:t>PROFESORES: Katherine Subiabre/ Alfredo Aravena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0629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C4690-B8DD-44ED-B7F3-2CF94451F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Objetivo de la clase 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877075-1B01-43FF-ABFB-2CC251573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Repaso de los contenidos y aprendizajes abordados ( OA1).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15037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52400" y="1371600"/>
            <a:ext cx="1173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0" i="0" u="none" strike="noStrike" baseline="0" dirty="0">
                <a:latin typeface="Calibri" panose="020F0502020204030204" pitchFamily="34" charset="0"/>
              </a:rPr>
              <a:t>Surgen en el siglo XIX, como consecuencia de la Revolución Francesa y el</a:t>
            </a:r>
            <a:r>
              <a:rPr lang="es-MX" sz="2400" b="0" i="0" u="none" strike="noStrike" dirty="0">
                <a:latin typeface="Calibri" panose="020F0502020204030204" pitchFamily="34" charset="0"/>
              </a:rPr>
              <a:t> </a:t>
            </a:r>
            <a:r>
              <a:rPr lang="es-MX" sz="2400" b="0" i="0" u="none" strike="noStrike" baseline="0" dirty="0">
                <a:latin typeface="Calibri" panose="020F0502020204030204" pitchFamily="34" charset="0"/>
              </a:rPr>
              <a:t>movimiento intelectual llamado “Ilustración”, el cual cuestionó el orden</a:t>
            </a:r>
            <a:r>
              <a:rPr lang="es-MX" sz="2400" b="0" i="0" u="none" strike="noStrike" dirty="0">
                <a:latin typeface="Calibri" panose="020F0502020204030204" pitchFamily="34" charset="0"/>
              </a:rPr>
              <a:t> </a:t>
            </a:r>
            <a:r>
              <a:rPr lang="es-MX" sz="2400" b="0" i="0" u="none" strike="noStrike" baseline="0" dirty="0">
                <a:latin typeface="Calibri" panose="020F0502020204030204" pitchFamily="34" charset="0"/>
              </a:rPr>
              <a:t>establecido por las monarquías mediante textos políticos y de gran difusión por</a:t>
            </a:r>
            <a:r>
              <a:rPr lang="es-MX" sz="2400" b="0" i="0" u="none" strike="noStrike" dirty="0"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Europa y 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Occidente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.</a:t>
            </a:r>
          </a:p>
          <a:p>
            <a:pPr algn="just"/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marL="342900" indent="-342900" algn="just">
              <a:buFont typeface="Wingdings 3" panose="05040102010807070707" pitchFamily="18" charset="2"/>
              <a:buChar char="u"/>
            </a:pPr>
            <a:r>
              <a:rPr lang="es-MX" sz="2400" b="0" i="0" u="none" strike="noStrike" baseline="0" dirty="0">
                <a:latin typeface="Calibri" panose="020F0502020204030204" pitchFamily="34" charset="0"/>
              </a:rPr>
              <a:t>Revolución Francesa: entre 1789 y 1793, los revolucionarios franceses</a:t>
            </a:r>
            <a:r>
              <a:rPr lang="es-MX" sz="2400" b="0" i="0" u="none" strike="noStrike" dirty="0">
                <a:latin typeface="Calibri" panose="020F0502020204030204" pitchFamily="34" charset="0"/>
              </a:rPr>
              <a:t> </a:t>
            </a:r>
            <a:r>
              <a:rPr lang="es-MX" sz="2400" b="0" i="0" u="none" strike="noStrike" baseline="0" dirty="0">
                <a:latin typeface="Calibri" panose="020F0502020204030204" pitchFamily="34" charset="0"/>
              </a:rPr>
              <a:t>derrocaron la monarquía Borbona, pusieron fin al Régimen Feudal,</a:t>
            </a:r>
            <a:r>
              <a:rPr lang="es-MX" sz="2400" b="0" i="0" u="none" strike="noStrike" dirty="0">
                <a:latin typeface="Calibri" panose="020F0502020204030204" pitchFamily="34" charset="0"/>
              </a:rPr>
              <a:t> </a:t>
            </a:r>
            <a:r>
              <a:rPr lang="es-MX" sz="2400" b="0" i="0" u="none" strike="noStrike" baseline="0" dirty="0">
                <a:latin typeface="Calibri" panose="020F0502020204030204" pitchFamily="34" charset="0"/>
              </a:rPr>
              <a:t>proclamaron la Declaración de Derechos del Hombre y del Ciudadano y</a:t>
            </a:r>
            <a:r>
              <a:rPr lang="es-MX" sz="2400" b="0" i="0" u="none" strike="noStrike" dirty="0">
                <a:latin typeface="Calibri" panose="020F0502020204030204" pitchFamily="34" charset="0"/>
              </a:rPr>
              <a:t> </a:t>
            </a:r>
            <a:r>
              <a:rPr lang="es-MX" sz="2400" b="0" i="0" u="none" strike="noStrike" baseline="0" dirty="0">
                <a:latin typeface="Calibri" panose="020F0502020204030204" pitchFamily="34" charset="0"/>
              </a:rPr>
              <a:t>establecieron la República, poniendo en práctica los principios de la</a:t>
            </a:r>
            <a:r>
              <a:rPr lang="es-MX" sz="2400" b="0" i="0" u="none" strike="noStrike" dirty="0">
                <a:latin typeface="Calibri" panose="020F0502020204030204" pitchFamily="34" charset="0"/>
              </a:rPr>
              <a:t> 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Ilustración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.</a:t>
            </a:r>
          </a:p>
          <a:p>
            <a:pPr algn="just"/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algn="just"/>
            <a:r>
              <a:rPr lang="es-MX" sz="2000" b="0" i="0" u="none" strike="noStrike" baseline="0" dirty="0">
                <a:latin typeface="Wingdings 3" panose="05040102010807070707" pitchFamily="18" charset="2"/>
              </a:rPr>
              <a:t> </a:t>
            </a:r>
            <a:r>
              <a:rPr lang="es-MX" sz="2400" b="0" i="0" u="none" strike="noStrike" baseline="0" dirty="0">
                <a:latin typeface="Calibri" panose="020F0502020204030204" pitchFamily="34" charset="0"/>
              </a:rPr>
              <a:t>Ilustración: movimiento intelectual que se difundió en Europa durante el siglo</a:t>
            </a:r>
            <a:r>
              <a:rPr lang="es-MX" sz="2400" b="0" i="0" u="none" strike="noStrike" dirty="0">
                <a:latin typeface="Calibri" panose="020F0502020204030204" pitchFamily="34" charset="0"/>
              </a:rPr>
              <a:t> </a:t>
            </a:r>
            <a:r>
              <a:rPr lang="es-MX" sz="2400" b="0" i="0" u="none" strike="noStrike" baseline="0" dirty="0">
                <a:latin typeface="Calibri" panose="020F0502020204030204" pitchFamily="34" charset="0"/>
              </a:rPr>
              <a:t>XVIII. Manifiesta el uso libre de la razón para que el ser humano pueda</a:t>
            </a:r>
            <a:r>
              <a:rPr lang="es-MX" sz="2400" b="0" i="0" u="none" strike="noStrike" dirty="0">
                <a:latin typeface="Calibri" panose="020F0502020204030204" pitchFamily="34" charset="0"/>
              </a:rPr>
              <a:t> </a:t>
            </a:r>
            <a:r>
              <a:rPr lang="es-MX" sz="2400" b="0" i="0" u="none" strike="noStrike" baseline="0" dirty="0">
                <a:latin typeface="Calibri" panose="020F0502020204030204" pitchFamily="34" charset="0"/>
              </a:rPr>
              <a:t>perfeccionar su entorno social y material. Fue el resultado de la revolución</a:t>
            </a:r>
            <a:r>
              <a:rPr lang="es-MX" sz="2400" b="0" i="0" u="none" strike="noStrike" dirty="0">
                <a:latin typeface="Calibri" panose="020F0502020204030204" pitchFamily="34" charset="0"/>
              </a:rPr>
              <a:t> </a:t>
            </a:r>
            <a:r>
              <a:rPr lang="es-MX" sz="2400" b="0" i="0" u="none" strike="noStrike" baseline="0" dirty="0">
                <a:latin typeface="Calibri" panose="020F0502020204030204" pitchFamily="34" charset="0"/>
              </a:rPr>
              <a:t>científica de la Edad Moderna.</a:t>
            </a:r>
            <a:endParaRPr lang="en-US" sz="1600" dirty="0"/>
          </a:p>
        </p:txBody>
      </p:sp>
      <p:sp>
        <p:nvSpPr>
          <p:cNvPr id="6" name="Rectángulo 5"/>
          <p:cNvSpPr/>
          <p:nvPr/>
        </p:nvSpPr>
        <p:spPr>
          <a:xfrm>
            <a:off x="457200" y="294382"/>
            <a:ext cx="10515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dirty="0"/>
              <a:t>¿De dónde surge la idea de “Estado” y “Nación”?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555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85420" y="465835"/>
            <a:ext cx="35280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35" dirty="0">
                <a:latin typeface="Arial"/>
                <a:cs typeface="Arial"/>
              </a:rPr>
              <a:t>¿Qué </a:t>
            </a:r>
            <a:r>
              <a:rPr sz="3600" spc="-385" dirty="0">
                <a:latin typeface="Arial"/>
                <a:cs typeface="Arial"/>
              </a:rPr>
              <a:t>es</a:t>
            </a:r>
            <a:r>
              <a:rPr sz="3600" spc="-100" dirty="0">
                <a:latin typeface="Arial"/>
                <a:cs typeface="Arial"/>
              </a:rPr>
              <a:t> </a:t>
            </a:r>
            <a:r>
              <a:rPr sz="3600" spc="-335" dirty="0">
                <a:latin typeface="Arial"/>
                <a:cs typeface="Arial"/>
              </a:rPr>
              <a:t>“Estado”?</a:t>
            </a:r>
            <a:endParaRPr sz="3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6576" y="2697479"/>
            <a:ext cx="4152900" cy="1008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6425" y="1292098"/>
            <a:ext cx="11567160" cy="4068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Carlito"/>
                <a:cs typeface="Carlito"/>
              </a:rPr>
              <a:t>Estado </a:t>
            </a:r>
            <a:r>
              <a:rPr sz="2800" spc="-5" dirty="0">
                <a:latin typeface="Carlito"/>
                <a:cs typeface="Carlito"/>
              </a:rPr>
              <a:t>= </a:t>
            </a:r>
            <a:r>
              <a:rPr sz="2800" i="1" spc="-10" dirty="0">
                <a:latin typeface="Carlito"/>
                <a:cs typeface="Carlito"/>
              </a:rPr>
              <a:t>agrupación </a:t>
            </a:r>
            <a:r>
              <a:rPr sz="2800" i="1" spc="-5" dirty="0">
                <a:latin typeface="Carlito"/>
                <a:cs typeface="Carlito"/>
              </a:rPr>
              <a:t>humana, </a:t>
            </a:r>
            <a:r>
              <a:rPr sz="2800" i="1" spc="-10" dirty="0">
                <a:latin typeface="Carlito"/>
                <a:cs typeface="Carlito"/>
              </a:rPr>
              <a:t>fijada </a:t>
            </a:r>
            <a:r>
              <a:rPr sz="2800" i="1" spc="-5" dirty="0">
                <a:latin typeface="Carlito"/>
                <a:cs typeface="Carlito"/>
              </a:rPr>
              <a:t>en un </a:t>
            </a:r>
            <a:r>
              <a:rPr sz="2800" i="1" spc="-10" dirty="0">
                <a:latin typeface="Carlito"/>
                <a:cs typeface="Carlito"/>
              </a:rPr>
              <a:t>territorio determinado </a:t>
            </a:r>
            <a:r>
              <a:rPr sz="2800" i="1" spc="-5" dirty="0">
                <a:latin typeface="Carlito"/>
                <a:cs typeface="Carlito"/>
              </a:rPr>
              <a:t>y </a:t>
            </a:r>
            <a:r>
              <a:rPr sz="2800" i="1" dirty="0">
                <a:latin typeface="Carlito"/>
                <a:cs typeface="Carlito"/>
              </a:rPr>
              <a:t>en </a:t>
            </a:r>
            <a:r>
              <a:rPr sz="2800" i="1" spc="-10" dirty="0">
                <a:latin typeface="Carlito"/>
                <a:cs typeface="Carlito"/>
              </a:rPr>
              <a:t>la </a:t>
            </a:r>
            <a:r>
              <a:rPr sz="2800" i="1" spc="-5" dirty="0">
                <a:latin typeface="Carlito"/>
                <a:cs typeface="Carlito"/>
              </a:rPr>
              <a:t>que  </a:t>
            </a:r>
            <a:r>
              <a:rPr sz="2800" i="1" spc="-30" dirty="0">
                <a:latin typeface="Carlito"/>
                <a:cs typeface="Carlito"/>
              </a:rPr>
              <a:t>existe </a:t>
            </a:r>
            <a:r>
              <a:rPr sz="2800" i="1" spc="-5" dirty="0">
                <a:latin typeface="Carlito"/>
                <a:cs typeface="Carlito"/>
              </a:rPr>
              <a:t>un orden </a:t>
            </a:r>
            <a:r>
              <a:rPr sz="2800" i="1" spc="-10" dirty="0">
                <a:latin typeface="Carlito"/>
                <a:cs typeface="Carlito"/>
              </a:rPr>
              <a:t>social, político </a:t>
            </a:r>
            <a:r>
              <a:rPr sz="2800" i="1" spc="-5" dirty="0">
                <a:latin typeface="Carlito"/>
                <a:cs typeface="Carlito"/>
              </a:rPr>
              <a:t>y </a:t>
            </a:r>
            <a:r>
              <a:rPr sz="2800" i="1" spc="-10" dirty="0">
                <a:latin typeface="Carlito"/>
                <a:cs typeface="Carlito"/>
              </a:rPr>
              <a:t>jurídico </a:t>
            </a:r>
            <a:r>
              <a:rPr sz="2800" i="1" spc="-15" dirty="0">
                <a:latin typeface="Carlito"/>
                <a:cs typeface="Carlito"/>
              </a:rPr>
              <a:t>orientado </a:t>
            </a:r>
            <a:r>
              <a:rPr sz="2800" i="1" spc="-10" dirty="0">
                <a:latin typeface="Carlito"/>
                <a:cs typeface="Carlito"/>
              </a:rPr>
              <a:t>hacia </a:t>
            </a:r>
            <a:r>
              <a:rPr sz="2800" i="1" spc="-5" dirty="0">
                <a:latin typeface="Carlito"/>
                <a:cs typeface="Carlito"/>
              </a:rPr>
              <a:t>el </a:t>
            </a:r>
            <a:r>
              <a:rPr sz="2800" i="1" spc="-10" dirty="0">
                <a:latin typeface="Carlito"/>
                <a:cs typeface="Carlito"/>
              </a:rPr>
              <a:t>bien </a:t>
            </a:r>
            <a:r>
              <a:rPr sz="2800" i="1" spc="-15" dirty="0">
                <a:latin typeface="Carlito"/>
                <a:cs typeface="Carlito"/>
              </a:rPr>
              <a:t>común, </a:t>
            </a:r>
            <a:r>
              <a:rPr sz="2800" i="1" spc="600" dirty="0">
                <a:latin typeface="Carlito"/>
                <a:cs typeface="Carlito"/>
              </a:rPr>
              <a:t> </a:t>
            </a:r>
            <a:r>
              <a:rPr sz="2800" i="1" spc="-15" dirty="0">
                <a:latin typeface="Carlito"/>
                <a:cs typeface="Carlito"/>
              </a:rPr>
              <a:t>establecido </a:t>
            </a:r>
            <a:r>
              <a:rPr sz="2800" i="1" spc="-5" dirty="0">
                <a:latin typeface="Carlito"/>
                <a:cs typeface="Carlito"/>
              </a:rPr>
              <a:t>y </a:t>
            </a:r>
            <a:r>
              <a:rPr sz="2800" i="1" spc="-10" dirty="0">
                <a:latin typeface="Carlito"/>
                <a:cs typeface="Carlito"/>
              </a:rPr>
              <a:t>mantenido </a:t>
            </a:r>
            <a:r>
              <a:rPr sz="2800" i="1" spc="-5" dirty="0">
                <a:latin typeface="Carlito"/>
                <a:cs typeface="Carlito"/>
              </a:rPr>
              <a:t>por una</a:t>
            </a:r>
            <a:r>
              <a:rPr sz="2800" i="1" spc="40" dirty="0">
                <a:latin typeface="Carlito"/>
                <a:cs typeface="Carlito"/>
              </a:rPr>
              <a:t> </a:t>
            </a:r>
            <a:r>
              <a:rPr sz="2800" i="1" spc="-10" dirty="0">
                <a:latin typeface="Carlito"/>
                <a:cs typeface="Carlito"/>
              </a:rPr>
              <a:t>autoridad.</a:t>
            </a:r>
            <a:endParaRPr sz="2800" dirty="0">
              <a:latin typeface="Carlito"/>
              <a:cs typeface="Carlito"/>
            </a:endParaRPr>
          </a:p>
          <a:p>
            <a:pPr marL="12700" algn="just">
              <a:lnSpc>
                <a:spcPct val="100000"/>
              </a:lnSpc>
              <a:spcBef>
                <a:spcPts val="1814"/>
              </a:spcBef>
            </a:pPr>
            <a:r>
              <a:rPr sz="3600" b="1" spc="-335" dirty="0">
                <a:latin typeface="Arial"/>
                <a:cs typeface="Arial"/>
              </a:rPr>
              <a:t>¿Qué </a:t>
            </a:r>
            <a:r>
              <a:rPr sz="3600" b="1" spc="-385" dirty="0">
                <a:latin typeface="Arial"/>
                <a:cs typeface="Arial"/>
              </a:rPr>
              <a:t>es</a:t>
            </a:r>
            <a:r>
              <a:rPr sz="3600" b="1" spc="-45" dirty="0">
                <a:latin typeface="Arial"/>
                <a:cs typeface="Arial"/>
              </a:rPr>
              <a:t> </a:t>
            </a:r>
            <a:r>
              <a:rPr sz="3600" b="1" spc="-290" dirty="0">
                <a:latin typeface="Arial"/>
                <a:cs typeface="Arial"/>
              </a:rPr>
              <a:t>“Nación”?</a:t>
            </a:r>
            <a:endParaRPr sz="36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2180"/>
              </a:spcBef>
            </a:pPr>
            <a:r>
              <a:rPr sz="2800" spc="-5" dirty="0">
                <a:latin typeface="Carlito"/>
                <a:cs typeface="Carlito"/>
              </a:rPr>
              <a:t>Nación = </a:t>
            </a:r>
            <a:r>
              <a:rPr sz="2800" i="1" spc="-5" dirty="0">
                <a:latin typeface="Carlito"/>
                <a:cs typeface="Carlito"/>
              </a:rPr>
              <a:t>grupo humano vinculado </a:t>
            </a:r>
            <a:r>
              <a:rPr sz="2800" i="1" spc="-10" dirty="0">
                <a:latin typeface="Carlito"/>
                <a:cs typeface="Carlito"/>
              </a:rPr>
              <a:t>estrechamente entre </a:t>
            </a:r>
            <a:r>
              <a:rPr sz="2800" i="1" spc="-5" dirty="0">
                <a:latin typeface="Carlito"/>
                <a:cs typeface="Carlito"/>
              </a:rPr>
              <a:t>sí por </a:t>
            </a:r>
            <a:r>
              <a:rPr sz="2800" i="1" spc="-15" dirty="0">
                <a:latin typeface="Carlito"/>
                <a:cs typeface="Carlito"/>
              </a:rPr>
              <a:t>lazos </a:t>
            </a:r>
            <a:r>
              <a:rPr sz="2800" i="1" spc="-5" dirty="0">
                <a:latin typeface="Carlito"/>
                <a:cs typeface="Carlito"/>
              </a:rPr>
              <a:t>de sangre,  </a:t>
            </a:r>
            <a:r>
              <a:rPr sz="2800" i="1" spc="-10" dirty="0">
                <a:latin typeface="Carlito"/>
                <a:cs typeface="Carlito"/>
              </a:rPr>
              <a:t>origen, </a:t>
            </a:r>
            <a:r>
              <a:rPr sz="2800" i="1" spc="-15" dirty="0">
                <a:latin typeface="Carlito"/>
                <a:cs typeface="Carlito"/>
              </a:rPr>
              <a:t>raza </a:t>
            </a:r>
            <a:r>
              <a:rPr sz="2800" i="1" spc="-90" dirty="0">
                <a:latin typeface="Carlito"/>
                <a:cs typeface="Carlito"/>
              </a:rPr>
              <a:t>y, </a:t>
            </a:r>
            <a:r>
              <a:rPr sz="2800" i="1" spc="-15" dirty="0">
                <a:latin typeface="Carlito"/>
                <a:cs typeface="Carlito"/>
              </a:rPr>
              <a:t>también, </a:t>
            </a:r>
            <a:r>
              <a:rPr sz="2800" i="1" spc="-5" dirty="0">
                <a:latin typeface="Carlito"/>
                <a:cs typeface="Carlito"/>
              </a:rPr>
              <a:t>por aquellos vínculos espirituales </a:t>
            </a:r>
            <a:r>
              <a:rPr sz="2800" i="1" spc="-15" dirty="0">
                <a:latin typeface="Carlito"/>
                <a:cs typeface="Carlito"/>
              </a:rPr>
              <a:t>como </a:t>
            </a:r>
            <a:r>
              <a:rPr sz="2800" i="1" spc="-10" dirty="0">
                <a:latin typeface="Carlito"/>
                <a:cs typeface="Carlito"/>
              </a:rPr>
              <a:t>la </a:t>
            </a:r>
            <a:r>
              <a:rPr sz="2800" i="1" spc="-5" dirty="0">
                <a:latin typeface="Carlito"/>
                <a:cs typeface="Carlito"/>
              </a:rPr>
              <a:t>religión, </a:t>
            </a:r>
            <a:r>
              <a:rPr sz="2800" i="1" spc="-15" dirty="0">
                <a:latin typeface="Carlito"/>
                <a:cs typeface="Carlito"/>
              </a:rPr>
              <a:t>la  </a:t>
            </a:r>
            <a:r>
              <a:rPr sz="2800" i="1" spc="-5" dirty="0">
                <a:latin typeface="Carlito"/>
                <a:cs typeface="Carlito"/>
              </a:rPr>
              <a:t>lengua, y su </a:t>
            </a:r>
            <a:r>
              <a:rPr sz="2800" i="1" spc="-15" dirty="0">
                <a:latin typeface="Carlito"/>
                <a:cs typeface="Carlito"/>
              </a:rPr>
              <a:t>historia. </a:t>
            </a:r>
            <a:r>
              <a:rPr sz="2800" i="1" spc="-5" dirty="0">
                <a:latin typeface="Carlito"/>
                <a:cs typeface="Carlito"/>
              </a:rPr>
              <a:t>Su prolongación y </a:t>
            </a:r>
            <a:r>
              <a:rPr sz="2800" i="1" spc="-10" dirty="0">
                <a:latin typeface="Carlito"/>
                <a:cs typeface="Carlito"/>
              </a:rPr>
              <a:t>apropiación </a:t>
            </a:r>
            <a:r>
              <a:rPr sz="2800" i="1" spc="-5" dirty="0">
                <a:latin typeface="Carlito"/>
                <a:cs typeface="Carlito"/>
              </a:rPr>
              <a:t>en el </a:t>
            </a:r>
            <a:r>
              <a:rPr sz="2800" i="1" spc="-10" dirty="0">
                <a:latin typeface="Carlito"/>
                <a:cs typeface="Carlito"/>
              </a:rPr>
              <a:t>tiempo, determina </a:t>
            </a:r>
            <a:r>
              <a:rPr sz="2800" i="1" spc="-15" dirty="0">
                <a:latin typeface="Carlito"/>
                <a:cs typeface="Carlito"/>
              </a:rPr>
              <a:t>la </a:t>
            </a:r>
            <a:r>
              <a:rPr sz="2800" i="1" spc="600" dirty="0">
                <a:latin typeface="Carlito"/>
                <a:cs typeface="Carlito"/>
              </a:rPr>
              <a:t> </a:t>
            </a:r>
            <a:r>
              <a:rPr sz="2800" i="1" spc="-10" dirty="0">
                <a:latin typeface="Carlito"/>
                <a:cs typeface="Carlito"/>
              </a:rPr>
              <a:t>identidad </a:t>
            </a:r>
            <a:r>
              <a:rPr sz="2800" i="1" spc="-5" dirty="0">
                <a:latin typeface="Carlito"/>
                <a:cs typeface="Carlito"/>
              </a:rPr>
              <a:t>e idiosincrasia de un</a:t>
            </a:r>
            <a:r>
              <a:rPr sz="2800" i="1" spc="5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pueblo.</a:t>
            </a:r>
            <a:endParaRPr sz="2800" dirty="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8431" y="5861303"/>
            <a:ext cx="11542776" cy="4526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10437876" y="0"/>
            <a:ext cx="685800" cy="988060"/>
          </a:xfrm>
          <a:custGeom>
            <a:avLst/>
            <a:gdLst/>
            <a:ahLst/>
            <a:cxnLst/>
            <a:rect l="l" t="t" r="r" b="b"/>
            <a:pathLst>
              <a:path w="685800" h="988060">
                <a:moveTo>
                  <a:pt x="0" y="987551"/>
                </a:moveTo>
                <a:lnTo>
                  <a:pt x="685800" y="987551"/>
                </a:lnTo>
                <a:lnTo>
                  <a:pt x="685800" y="0"/>
                </a:lnTo>
                <a:lnTo>
                  <a:pt x="0" y="0"/>
                </a:lnTo>
                <a:lnTo>
                  <a:pt x="0" y="987551"/>
                </a:lnTo>
                <a:close/>
              </a:path>
            </a:pathLst>
          </a:custGeom>
          <a:solidFill>
            <a:srgbClr val="ACD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4978908" y="496823"/>
            <a:ext cx="1320165" cy="5768340"/>
            <a:chOff x="4978908" y="496823"/>
            <a:chExt cx="1320165" cy="5768340"/>
          </a:xfrm>
        </p:grpSpPr>
        <p:sp>
          <p:nvSpPr>
            <p:cNvPr id="12" name="object 12"/>
            <p:cNvSpPr/>
            <p:nvPr/>
          </p:nvSpPr>
          <p:spPr>
            <a:xfrm>
              <a:off x="5018532" y="496823"/>
              <a:ext cx="1254252" cy="160629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362956" y="841247"/>
              <a:ext cx="565404" cy="91744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318760" y="797051"/>
              <a:ext cx="654050" cy="1006475"/>
            </a:xfrm>
            <a:custGeom>
              <a:avLst/>
              <a:gdLst/>
              <a:ahLst/>
              <a:cxnLst/>
              <a:rect l="l" t="t" r="r" b="b"/>
              <a:pathLst>
                <a:path w="654050" h="1006475">
                  <a:moveTo>
                    <a:pt x="136398" y="0"/>
                  </a:moveTo>
                  <a:lnTo>
                    <a:pt x="653923" y="0"/>
                  </a:lnTo>
                  <a:lnTo>
                    <a:pt x="653923" y="869950"/>
                  </a:lnTo>
                  <a:lnTo>
                    <a:pt x="643254" y="921131"/>
                  </a:lnTo>
                  <a:lnTo>
                    <a:pt x="613790" y="965835"/>
                  </a:lnTo>
                  <a:lnTo>
                    <a:pt x="569087" y="995172"/>
                  </a:lnTo>
                  <a:lnTo>
                    <a:pt x="518032" y="1005967"/>
                  </a:lnTo>
                  <a:lnTo>
                    <a:pt x="0" y="1005967"/>
                  </a:lnTo>
                  <a:lnTo>
                    <a:pt x="0" y="136398"/>
                  </a:lnTo>
                  <a:lnTo>
                    <a:pt x="2666" y="110489"/>
                  </a:lnTo>
                  <a:lnTo>
                    <a:pt x="23622" y="61087"/>
                  </a:lnTo>
                  <a:lnTo>
                    <a:pt x="61087" y="23622"/>
                  </a:lnTo>
                  <a:lnTo>
                    <a:pt x="110489" y="2667"/>
                  </a:lnTo>
                  <a:lnTo>
                    <a:pt x="136398" y="0"/>
                  </a:lnTo>
                  <a:close/>
                </a:path>
              </a:pathLst>
            </a:custGeom>
            <a:ln w="883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978908" y="1900427"/>
              <a:ext cx="1319784" cy="151942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323332" y="2244851"/>
              <a:ext cx="630935" cy="83058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279136" y="2200656"/>
              <a:ext cx="719455" cy="919480"/>
            </a:xfrm>
            <a:custGeom>
              <a:avLst/>
              <a:gdLst/>
              <a:ahLst/>
              <a:cxnLst/>
              <a:rect l="l" t="t" r="r" b="b"/>
              <a:pathLst>
                <a:path w="719454" h="919480">
                  <a:moveTo>
                    <a:pt x="147319" y="0"/>
                  </a:moveTo>
                  <a:lnTo>
                    <a:pt x="719454" y="0"/>
                  </a:lnTo>
                  <a:lnTo>
                    <a:pt x="719454" y="771779"/>
                  </a:lnTo>
                  <a:lnTo>
                    <a:pt x="707643" y="827913"/>
                  </a:lnTo>
                  <a:lnTo>
                    <a:pt x="676148" y="875792"/>
                  </a:lnTo>
                  <a:lnTo>
                    <a:pt x="628268" y="907288"/>
                  </a:lnTo>
                  <a:lnTo>
                    <a:pt x="572135" y="919099"/>
                  </a:lnTo>
                  <a:lnTo>
                    <a:pt x="0" y="919099"/>
                  </a:lnTo>
                  <a:lnTo>
                    <a:pt x="0" y="147320"/>
                  </a:lnTo>
                  <a:lnTo>
                    <a:pt x="2666" y="119380"/>
                  </a:lnTo>
                  <a:lnTo>
                    <a:pt x="25273" y="65659"/>
                  </a:lnTo>
                  <a:lnTo>
                    <a:pt x="65659" y="25273"/>
                  </a:lnTo>
                  <a:lnTo>
                    <a:pt x="119379" y="2667"/>
                  </a:lnTo>
                  <a:lnTo>
                    <a:pt x="147319" y="0"/>
                  </a:lnTo>
                  <a:close/>
                </a:path>
              </a:pathLst>
            </a:custGeom>
            <a:ln w="883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106924" y="3258312"/>
              <a:ext cx="1165860" cy="148285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51348" y="3602735"/>
              <a:ext cx="477012" cy="79400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07152" y="3558540"/>
              <a:ext cx="565785" cy="882650"/>
            </a:xfrm>
            <a:custGeom>
              <a:avLst/>
              <a:gdLst/>
              <a:ahLst/>
              <a:cxnLst/>
              <a:rect l="l" t="t" r="r" b="b"/>
              <a:pathLst>
                <a:path w="565785" h="882650">
                  <a:moveTo>
                    <a:pt x="121793" y="0"/>
                  </a:moveTo>
                  <a:lnTo>
                    <a:pt x="565403" y="0"/>
                  </a:lnTo>
                  <a:lnTo>
                    <a:pt x="565403" y="761111"/>
                  </a:lnTo>
                  <a:lnTo>
                    <a:pt x="555878" y="807085"/>
                  </a:lnTo>
                  <a:lnTo>
                    <a:pt x="529717" y="846201"/>
                  </a:lnTo>
                  <a:lnTo>
                    <a:pt x="489965" y="872871"/>
                  </a:lnTo>
                  <a:lnTo>
                    <a:pt x="444119" y="882523"/>
                  </a:lnTo>
                  <a:lnTo>
                    <a:pt x="0" y="882523"/>
                  </a:lnTo>
                  <a:lnTo>
                    <a:pt x="0" y="121793"/>
                  </a:lnTo>
                  <a:lnTo>
                    <a:pt x="2286" y="98679"/>
                  </a:lnTo>
                  <a:lnTo>
                    <a:pt x="20827" y="54737"/>
                  </a:lnTo>
                  <a:lnTo>
                    <a:pt x="54737" y="20827"/>
                  </a:lnTo>
                  <a:lnTo>
                    <a:pt x="98678" y="2286"/>
                  </a:lnTo>
                  <a:lnTo>
                    <a:pt x="121793" y="0"/>
                  </a:lnTo>
                  <a:close/>
                </a:path>
              </a:pathLst>
            </a:custGeom>
            <a:ln w="883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986528" y="4757927"/>
              <a:ext cx="1304544" cy="1507236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330952" y="5102352"/>
              <a:ext cx="615696" cy="81838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86756" y="5058156"/>
              <a:ext cx="704850" cy="907415"/>
            </a:xfrm>
            <a:custGeom>
              <a:avLst/>
              <a:gdLst/>
              <a:ahLst/>
              <a:cxnLst/>
              <a:rect l="l" t="t" r="r" b="b"/>
              <a:pathLst>
                <a:path w="704850" h="907414">
                  <a:moveTo>
                    <a:pt x="144907" y="0"/>
                  </a:moveTo>
                  <a:lnTo>
                    <a:pt x="704342" y="0"/>
                  </a:lnTo>
                  <a:lnTo>
                    <a:pt x="704342" y="762279"/>
                  </a:lnTo>
                  <a:lnTo>
                    <a:pt x="693166" y="817473"/>
                  </a:lnTo>
                  <a:lnTo>
                    <a:pt x="661289" y="864146"/>
                  </a:lnTo>
                  <a:lnTo>
                    <a:pt x="614680" y="895959"/>
                  </a:lnTo>
                  <a:lnTo>
                    <a:pt x="559435" y="907148"/>
                  </a:lnTo>
                  <a:lnTo>
                    <a:pt x="0" y="907148"/>
                  </a:lnTo>
                  <a:lnTo>
                    <a:pt x="0" y="144907"/>
                  </a:lnTo>
                  <a:lnTo>
                    <a:pt x="2667" y="117729"/>
                  </a:lnTo>
                  <a:lnTo>
                    <a:pt x="25019" y="64389"/>
                  </a:lnTo>
                  <a:lnTo>
                    <a:pt x="64389" y="25019"/>
                  </a:lnTo>
                  <a:lnTo>
                    <a:pt x="117729" y="2667"/>
                  </a:lnTo>
                  <a:lnTo>
                    <a:pt x="144907" y="0"/>
                  </a:lnTo>
                  <a:close/>
                </a:path>
              </a:pathLst>
            </a:custGeom>
            <a:ln w="883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3" name="object 53"/>
          <p:cNvGrpSpPr/>
          <p:nvPr/>
        </p:nvGrpSpPr>
        <p:grpSpPr>
          <a:xfrm>
            <a:off x="6096000" y="915861"/>
            <a:ext cx="5904230" cy="788035"/>
            <a:chOff x="6210300" y="955547"/>
            <a:chExt cx="5904230" cy="788035"/>
          </a:xfrm>
        </p:grpSpPr>
        <p:sp>
          <p:nvSpPr>
            <p:cNvPr id="54" name="object 54"/>
            <p:cNvSpPr/>
            <p:nvPr/>
          </p:nvSpPr>
          <p:spPr>
            <a:xfrm>
              <a:off x="6262115" y="987551"/>
              <a:ext cx="5779135" cy="624840"/>
            </a:xfrm>
            <a:custGeom>
              <a:avLst/>
              <a:gdLst/>
              <a:ahLst/>
              <a:cxnLst/>
              <a:rect l="l" t="t" r="r" b="b"/>
              <a:pathLst>
                <a:path w="5779134" h="624840">
                  <a:moveTo>
                    <a:pt x="5779008" y="0"/>
                  </a:moveTo>
                  <a:lnTo>
                    <a:pt x="0" y="0"/>
                  </a:lnTo>
                  <a:lnTo>
                    <a:pt x="0" y="624839"/>
                  </a:lnTo>
                  <a:lnTo>
                    <a:pt x="5779008" y="624839"/>
                  </a:lnTo>
                  <a:lnTo>
                    <a:pt x="577900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262115" y="987551"/>
              <a:ext cx="5779135" cy="624840"/>
            </a:xfrm>
            <a:custGeom>
              <a:avLst/>
              <a:gdLst/>
              <a:ahLst/>
              <a:cxnLst/>
              <a:rect l="l" t="t" r="r" b="b"/>
              <a:pathLst>
                <a:path w="5779134" h="624840">
                  <a:moveTo>
                    <a:pt x="0" y="624839"/>
                  </a:moveTo>
                  <a:lnTo>
                    <a:pt x="5779008" y="624839"/>
                  </a:lnTo>
                  <a:lnTo>
                    <a:pt x="5779008" y="0"/>
                  </a:lnTo>
                  <a:lnTo>
                    <a:pt x="0" y="0"/>
                  </a:lnTo>
                  <a:lnTo>
                    <a:pt x="0" y="62483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210300" y="955547"/>
              <a:ext cx="1235963" cy="51358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138416" y="955547"/>
              <a:ext cx="370331" cy="51358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275575" y="955547"/>
              <a:ext cx="844296" cy="51358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886700" y="955547"/>
              <a:ext cx="577596" cy="51358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231123" y="955547"/>
              <a:ext cx="1312164" cy="51358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9310116" y="955547"/>
              <a:ext cx="547116" cy="51358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9624059" y="955547"/>
              <a:ext cx="835151" cy="51358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0226040" y="955547"/>
              <a:ext cx="1386840" cy="513588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1379708" y="955547"/>
              <a:ext cx="416051" cy="513588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1562588" y="955547"/>
              <a:ext cx="551688" cy="513588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210300" y="1229867"/>
              <a:ext cx="1389888" cy="513588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292339" y="1229867"/>
              <a:ext cx="368807" cy="513588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9" name="object 69"/>
          <p:cNvGrpSpPr/>
          <p:nvPr/>
        </p:nvGrpSpPr>
        <p:grpSpPr>
          <a:xfrm>
            <a:off x="6210300" y="2316479"/>
            <a:ext cx="5904230" cy="788035"/>
            <a:chOff x="6210300" y="2316479"/>
            <a:chExt cx="5904230" cy="788035"/>
          </a:xfrm>
        </p:grpSpPr>
        <p:sp>
          <p:nvSpPr>
            <p:cNvPr id="70" name="object 70"/>
            <p:cNvSpPr/>
            <p:nvPr/>
          </p:nvSpPr>
          <p:spPr>
            <a:xfrm>
              <a:off x="6262115" y="2346959"/>
              <a:ext cx="5779135" cy="626745"/>
            </a:xfrm>
            <a:custGeom>
              <a:avLst/>
              <a:gdLst/>
              <a:ahLst/>
              <a:cxnLst/>
              <a:rect l="l" t="t" r="r" b="b"/>
              <a:pathLst>
                <a:path w="5779134" h="626744">
                  <a:moveTo>
                    <a:pt x="5779008" y="0"/>
                  </a:moveTo>
                  <a:lnTo>
                    <a:pt x="0" y="0"/>
                  </a:lnTo>
                  <a:lnTo>
                    <a:pt x="0" y="626363"/>
                  </a:lnTo>
                  <a:lnTo>
                    <a:pt x="5779008" y="626363"/>
                  </a:lnTo>
                  <a:lnTo>
                    <a:pt x="5779008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262115" y="2346959"/>
              <a:ext cx="5779135" cy="626745"/>
            </a:xfrm>
            <a:custGeom>
              <a:avLst/>
              <a:gdLst/>
              <a:ahLst/>
              <a:cxnLst/>
              <a:rect l="l" t="t" r="r" b="b"/>
              <a:pathLst>
                <a:path w="5779134" h="626744">
                  <a:moveTo>
                    <a:pt x="0" y="626363"/>
                  </a:moveTo>
                  <a:lnTo>
                    <a:pt x="5779008" y="626363"/>
                  </a:lnTo>
                  <a:lnTo>
                    <a:pt x="5779008" y="0"/>
                  </a:lnTo>
                  <a:lnTo>
                    <a:pt x="0" y="0"/>
                  </a:lnTo>
                  <a:lnTo>
                    <a:pt x="0" y="62636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210300" y="2316479"/>
              <a:ext cx="1188720" cy="513588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7091172" y="2316479"/>
              <a:ext cx="370331" cy="513588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260336" y="2316479"/>
              <a:ext cx="1072896" cy="513588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8132064" y="2316479"/>
              <a:ext cx="1598676" cy="513588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9529571" y="2316479"/>
              <a:ext cx="1220724" cy="513588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0549128" y="2316479"/>
              <a:ext cx="1075944" cy="513588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1423903" y="2316479"/>
              <a:ext cx="416051" cy="513588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1638788" y="2316479"/>
              <a:ext cx="475488" cy="513588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210300" y="2590799"/>
              <a:ext cx="1254252" cy="513588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156703" y="2590799"/>
              <a:ext cx="368807" cy="513588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3" name="object 83"/>
          <p:cNvGrpSpPr/>
          <p:nvPr/>
        </p:nvGrpSpPr>
        <p:grpSpPr>
          <a:xfrm>
            <a:off x="6210300" y="3656076"/>
            <a:ext cx="5904230" cy="788035"/>
            <a:chOff x="6210300" y="3656076"/>
            <a:chExt cx="5904230" cy="788035"/>
          </a:xfrm>
        </p:grpSpPr>
        <p:sp>
          <p:nvSpPr>
            <p:cNvPr id="84" name="object 84"/>
            <p:cNvSpPr/>
            <p:nvPr/>
          </p:nvSpPr>
          <p:spPr>
            <a:xfrm>
              <a:off x="6262115" y="3686556"/>
              <a:ext cx="5779135" cy="626745"/>
            </a:xfrm>
            <a:custGeom>
              <a:avLst/>
              <a:gdLst/>
              <a:ahLst/>
              <a:cxnLst/>
              <a:rect l="l" t="t" r="r" b="b"/>
              <a:pathLst>
                <a:path w="5779134" h="626745">
                  <a:moveTo>
                    <a:pt x="5779008" y="0"/>
                  </a:moveTo>
                  <a:lnTo>
                    <a:pt x="0" y="0"/>
                  </a:lnTo>
                  <a:lnTo>
                    <a:pt x="0" y="626364"/>
                  </a:lnTo>
                  <a:lnTo>
                    <a:pt x="5779008" y="626364"/>
                  </a:lnTo>
                  <a:lnTo>
                    <a:pt x="5779008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262115" y="3686556"/>
              <a:ext cx="5779135" cy="626745"/>
            </a:xfrm>
            <a:custGeom>
              <a:avLst/>
              <a:gdLst/>
              <a:ahLst/>
              <a:cxnLst/>
              <a:rect l="l" t="t" r="r" b="b"/>
              <a:pathLst>
                <a:path w="5779134" h="626745">
                  <a:moveTo>
                    <a:pt x="0" y="626364"/>
                  </a:moveTo>
                  <a:lnTo>
                    <a:pt x="5779008" y="626364"/>
                  </a:lnTo>
                  <a:lnTo>
                    <a:pt x="5779008" y="0"/>
                  </a:lnTo>
                  <a:lnTo>
                    <a:pt x="0" y="0"/>
                  </a:lnTo>
                  <a:lnTo>
                    <a:pt x="0" y="62636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210300" y="3656076"/>
              <a:ext cx="861059" cy="513588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763512" y="3656076"/>
              <a:ext cx="370331" cy="513588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976872" y="3656076"/>
              <a:ext cx="1042416" cy="513588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862316" y="3656076"/>
              <a:ext cx="547116" cy="513588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8252460" y="3656076"/>
              <a:ext cx="576072" cy="513588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8671560" y="3656076"/>
              <a:ext cx="1072896" cy="513588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9587484" y="3656076"/>
              <a:ext cx="600455" cy="513588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0030967" y="3656076"/>
              <a:ext cx="941831" cy="513588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0815828" y="3656076"/>
              <a:ext cx="1298448" cy="513588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210300" y="3930396"/>
              <a:ext cx="1007363" cy="513588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961631" y="3930396"/>
              <a:ext cx="416051" cy="513588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118603" y="3930396"/>
              <a:ext cx="1377696" cy="513588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188451" y="3930396"/>
              <a:ext cx="368807" cy="513588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0" name="object 100"/>
          <p:cNvGrpSpPr/>
          <p:nvPr/>
        </p:nvGrpSpPr>
        <p:grpSpPr>
          <a:xfrm>
            <a:off x="6210300" y="5154167"/>
            <a:ext cx="5904230" cy="788035"/>
            <a:chOff x="6210300" y="5154167"/>
            <a:chExt cx="5904230" cy="788035"/>
          </a:xfrm>
        </p:grpSpPr>
        <p:sp>
          <p:nvSpPr>
            <p:cNvPr id="101" name="object 101"/>
            <p:cNvSpPr/>
            <p:nvPr/>
          </p:nvSpPr>
          <p:spPr>
            <a:xfrm>
              <a:off x="6262115" y="5184647"/>
              <a:ext cx="5779135" cy="626745"/>
            </a:xfrm>
            <a:custGeom>
              <a:avLst/>
              <a:gdLst/>
              <a:ahLst/>
              <a:cxnLst/>
              <a:rect l="l" t="t" r="r" b="b"/>
              <a:pathLst>
                <a:path w="5779134" h="626745">
                  <a:moveTo>
                    <a:pt x="5779008" y="0"/>
                  </a:moveTo>
                  <a:lnTo>
                    <a:pt x="0" y="0"/>
                  </a:lnTo>
                  <a:lnTo>
                    <a:pt x="0" y="626363"/>
                  </a:lnTo>
                  <a:lnTo>
                    <a:pt x="5779008" y="626363"/>
                  </a:lnTo>
                  <a:lnTo>
                    <a:pt x="5779008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262115" y="5184647"/>
              <a:ext cx="5779135" cy="626745"/>
            </a:xfrm>
            <a:custGeom>
              <a:avLst/>
              <a:gdLst/>
              <a:ahLst/>
              <a:cxnLst/>
              <a:rect l="l" t="t" r="r" b="b"/>
              <a:pathLst>
                <a:path w="5779134" h="626745">
                  <a:moveTo>
                    <a:pt x="0" y="626363"/>
                  </a:moveTo>
                  <a:lnTo>
                    <a:pt x="5779008" y="626363"/>
                  </a:lnTo>
                  <a:lnTo>
                    <a:pt x="5779008" y="0"/>
                  </a:lnTo>
                  <a:lnTo>
                    <a:pt x="0" y="0"/>
                  </a:lnTo>
                  <a:lnTo>
                    <a:pt x="0" y="62636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6210300" y="5154167"/>
              <a:ext cx="1266444" cy="513588"/>
            </a:xfrm>
            <a:prstGeom prst="rect">
              <a:avLst/>
            </a:prstGeom>
            <a:blipFill>
              <a:blip r:embed="rId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7168896" y="5154167"/>
              <a:ext cx="370331" cy="513588"/>
            </a:xfrm>
            <a:prstGeom prst="rect">
              <a:avLst/>
            </a:prstGeom>
            <a:blipFill>
              <a:blip r:embed="rId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7403591" y="5154167"/>
              <a:ext cx="751331" cy="513588"/>
            </a:xfrm>
            <a:prstGeom prst="rect">
              <a:avLst/>
            </a:prstGeom>
            <a:blipFill>
              <a:blip r:embed="rId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019288" y="5154167"/>
              <a:ext cx="1296924" cy="513588"/>
            </a:xfrm>
            <a:prstGeom prst="rect">
              <a:avLst/>
            </a:prstGeom>
            <a:blipFill>
              <a:blip r:embed="rId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179051" y="5154167"/>
              <a:ext cx="513588" cy="513588"/>
            </a:xfrm>
            <a:prstGeom prst="rect">
              <a:avLst/>
            </a:prstGeom>
            <a:blipFill>
              <a:blip r:embed="rId4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557003" y="5154167"/>
              <a:ext cx="1190244" cy="513588"/>
            </a:xfrm>
            <a:prstGeom prst="rect">
              <a:avLst/>
            </a:prstGeom>
            <a:blipFill>
              <a:blip r:embed="rId4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0611611" y="5154167"/>
              <a:ext cx="414527" cy="513588"/>
            </a:xfrm>
            <a:prstGeom prst="rect">
              <a:avLst/>
            </a:prstGeom>
            <a:blipFill>
              <a:blip r:embed="rId4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10890503" y="5154167"/>
              <a:ext cx="883920" cy="513588"/>
            </a:xfrm>
            <a:prstGeom prst="rect">
              <a:avLst/>
            </a:prstGeom>
            <a:blipFill>
              <a:blip r:embed="rId5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1638788" y="5154167"/>
              <a:ext cx="475488" cy="513588"/>
            </a:xfrm>
            <a:prstGeom prst="rect">
              <a:avLst/>
            </a:prstGeom>
            <a:blipFill>
              <a:blip r:embed="rId5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210300" y="5428487"/>
              <a:ext cx="1240536" cy="513588"/>
            </a:xfrm>
            <a:prstGeom prst="rect">
              <a:avLst/>
            </a:prstGeom>
            <a:blipFill>
              <a:blip r:embed="rId5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7191755" y="5428487"/>
              <a:ext cx="1213103" cy="513588"/>
            </a:xfrm>
            <a:prstGeom prst="rect">
              <a:avLst/>
            </a:prstGeom>
            <a:blipFill>
              <a:blip r:embed="rId5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148827" y="5428487"/>
              <a:ext cx="478535" cy="513588"/>
            </a:xfrm>
            <a:prstGeom prst="rect">
              <a:avLst/>
            </a:prstGeom>
            <a:blipFill>
              <a:blip r:embed="rId5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366760" y="5428487"/>
              <a:ext cx="739140" cy="513588"/>
            </a:xfrm>
            <a:prstGeom prst="rect">
              <a:avLst/>
            </a:prstGeom>
            <a:blipFill>
              <a:blip r:embed="rId5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798051" y="5428487"/>
              <a:ext cx="368807" cy="513588"/>
            </a:xfrm>
            <a:prstGeom prst="rect">
              <a:avLst/>
            </a:prstGeom>
            <a:blipFill>
              <a:blip r:embed="rId5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8" name="object 118"/>
          <p:cNvSpPr/>
          <p:nvPr/>
        </p:nvSpPr>
        <p:spPr>
          <a:xfrm>
            <a:off x="395887" y="1703769"/>
            <a:ext cx="4536948" cy="4536948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Título 118"/>
          <p:cNvSpPr>
            <a:spLocks noGrp="1"/>
          </p:cNvSpPr>
          <p:nvPr>
            <p:ph type="title"/>
          </p:nvPr>
        </p:nvSpPr>
        <p:spPr>
          <a:xfrm>
            <a:off x="698109" y="146489"/>
            <a:ext cx="10058400" cy="1450757"/>
          </a:xfrm>
        </p:spPr>
        <p:txBody>
          <a:bodyPr/>
          <a:lstStyle/>
          <a:p>
            <a:r>
              <a:rPr lang="en-US" dirty="0"/>
              <a:t>Partes del Estado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DC1464-DDD0-4A23-9A6F-58D4353A3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57200"/>
            <a:ext cx="10515600" cy="5719763"/>
          </a:xfrm>
        </p:spPr>
        <p:txBody>
          <a:bodyPr/>
          <a:lstStyle/>
          <a:p>
            <a:endParaRPr lang="es-CL" dirty="0"/>
          </a:p>
        </p:txBody>
      </p:sp>
      <p:grpSp>
        <p:nvGrpSpPr>
          <p:cNvPr id="4" name="object 11">
            <a:extLst>
              <a:ext uri="{FF2B5EF4-FFF2-40B4-BE49-F238E27FC236}">
                <a16:creationId xmlns:a16="http://schemas.microsoft.com/office/drawing/2014/main" id="{D09DFBC7-94DF-4E5B-9718-8CF633BF4677}"/>
              </a:ext>
            </a:extLst>
          </p:cNvPr>
          <p:cNvGrpSpPr/>
          <p:nvPr/>
        </p:nvGrpSpPr>
        <p:grpSpPr>
          <a:xfrm>
            <a:off x="228600" y="152400"/>
            <a:ext cx="5412105" cy="3695700"/>
            <a:chOff x="51815" y="25907"/>
            <a:chExt cx="5412105" cy="3695700"/>
          </a:xfrm>
        </p:grpSpPr>
        <p:sp>
          <p:nvSpPr>
            <p:cNvPr id="5" name="object 12">
              <a:extLst>
                <a:ext uri="{FF2B5EF4-FFF2-40B4-BE49-F238E27FC236}">
                  <a16:creationId xmlns:a16="http://schemas.microsoft.com/office/drawing/2014/main" id="{767D0A3C-1BDA-4590-9D67-67EB886B521C}"/>
                </a:ext>
              </a:extLst>
            </p:cNvPr>
            <p:cNvSpPr/>
            <p:nvPr/>
          </p:nvSpPr>
          <p:spPr>
            <a:xfrm>
              <a:off x="51815" y="25907"/>
              <a:ext cx="5411724" cy="3695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13">
              <a:extLst>
                <a:ext uri="{FF2B5EF4-FFF2-40B4-BE49-F238E27FC236}">
                  <a16:creationId xmlns:a16="http://schemas.microsoft.com/office/drawing/2014/main" id="{5CDB46DC-5E4F-4F8A-8487-49924CC7C85C}"/>
                </a:ext>
              </a:extLst>
            </p:cNvPr>
            <p:cNvSpPr/>
            <p:nvPr/>
          </p:nvSpPr>
          <p:spPr>
            <a:xfrm>
              <a:off x="115823" y="89915"/>
              <a:ext cx="5228844" cy="351282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14">
              <a:extLst>
                <a:ext uri="{FF2B5EF4-FFF2-40B4-BE49-F238E27FC236}">
                  <a16:creationId xmlns:a16="http://schemas.microsoft.com/office/drawing/2014/main" id="{F841B957-ADCA-444B-A673-895B8F22C5F7}"/>
                </a:ext>
              </a:extLst>
            </p:cNvPr>
            <p:cNvSpPr/>
            <p:nvPr/>
          </p:nvSpPr>
          <p:spPr>
            <a:xfrm>
              <a:off x="96773" y="70865"/>
              <a:ext cx="5267325" cy="3550920"/>
            </a:xfrm>
            <a:custGeom>
              <a:avLst/>
              <a:gdLst/>
              <a:ahLst/>
              <a:cxnLst/>
              <a:rect l="l" t="t" r="r" b="b"/>
              <a:pathLst>
                <a:path w="5267325" h="3550920">
                  <a:moveTo>
                    <a:pt x="0" y="3550920"/>
                  </a:moveTo>
                  <a:lnTo>
                    <a:pt x="5266944" y="3550920"/>
                  </a:lnTo>
                  <a:lnTo>
                    <a:pt x="5266944" y="0"/>
                  </a:lnTo>
                  <a:lnTo>
                    <a:pt x="0" y="0"/>
                  </a:lnTo>
                  <a:lnTo>
                    <a:pt x="0" y="355092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15">
            <a:extLst>
              <a:ext uri="{FF2B5EF4-FFF2-40B4-BE49-F238E27FC236}">
                <a16:creationId xmlns:a16="http://schemas.microsoft.com/office/drawing/2014/main" id="{42745EE2-924D-41D5-89D7-23BD8589E272}"/>
              </a:ext>
            </a:extLst>
          </p:cNvPr>
          <p:cNvGrpSpPr/>
          <p:nvPr/>
        </p:nvGrpSpPr>
        <p:grpSpPr>
          <a:xfrm>
            <a:off x="66293" y="25907"/>
            <a:ext cx="12125960" cy="6830695"/>
            <a:chOff x="66293" y="25907"/>
            <a:chExt cx="12125960" cy="6830695"/>
          </a:xfrm>
        </p:grpSpPr>
        <p:sp>
          <p:nvSpPr>
            <p:cNvPr id="9" name="object 16">
              <a:extLst>
                <a:ext uri="{FF2B5EF4-FFF2-40B4-BE49-F238E27FC236}">
                  <a16:creationId xmlns:a16="http://schemas.microsoft.com/office/drawing/2014/main" id="{FF222226-5F25-491D-B452-AB9538285BFA}"/>
                </a:ext>
              </a:extLst>
            </p:cNvPr>
            <p:cNvSpPr/>
            <p:nvPr/>
          </p:nvSpPr>
          <p:spPr>
            <a:xfrm>
              <a:off x="6745224" y="25907"/>
              <a:ext cx="5446776" cy="36957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7">
              <a:extLst>
                <a:ext uri="{FF2B5EF4-FFF2-40B4-BE49-F238E27FC236}">
                  <a16:creationId xmlns:a16="http://schemas.microsoft.com/office/drawing/2014/main" id="{D01186E8-B718-4492-AE1D-9256D8C200B3}"/>
                </a:ext>
              </a:extLst>
            </p:cNvPr>
            <p:cNvSpPr/>
            <p:nvPr/>
          </p:nvSpPr>
          <p:spPr>
            <a:xfrm>
              <a:off x="6809232" y="89915"/>
              <a:ext cx="5269991" cy="351282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8">
              <a:extLst>
                <a:ext uri="{FF2B5EF4-FFF2-40B4-BE49-F238E27FC236}">
                  <a16:creationId xmlns:a16="http://schemas.microsoft.com/office/drawing/2014/main" id="{3A3E9E39-E3E2-48A3-806D-6F458A4CCA4C}"/>
                </a:ext>
              </a:extLst>
            </p:cNvPr>
            <p:cNvSpPr/>
            <p:nvPr/>
          </p:nvSpPr>
          <p:spPr>
            <a:xfrm>
              <a:off x="6790182" y="70865"/>
              <a:ext cx="5308600" cy="3550920"/>
            </a:xfrm>
            <a:custGeom>
              <a:avLst/>
              <a:gdLst/>
              <a:ahLst/>
              <a:cxnLst/>
              <a:rect l="l" t="t" r="r" b="b"/>
              <a:pathLst>
                <a:path w="5308600" h="3550920">
                  <a:moveTo>
                    <a:pt x="0" y="3550920"/>
                  </a:moveTo>
                  <a:lnTo>
                    <a:pt x="5308091" y="3550920"/>
                  </a:lnTo>
                  <a:lnTo>
                    <a:pt x="5308091" y="0"/>
                  </a:lnTo>
                  <a:lnTo>
                    <a:pt x="0" y="0"/>
                  </a:lnTo>
                  <a:lnTo>
                    <a:pt x="0" y="355092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9">
              <a:extLst>
                <a:ext uri="{FF2B5EF4-FFF2-40B4-BE49-F238E27FC236}">
                  <a16:creationId xmlns:a16="http://schemas.microsoft.com/office/drawing/2014/main" id="{0B2B3FA3-7C37-4F56-832D-5BA8503967A6}"/>
                </a:ext>
              </a:extLst>
            </p:cNvPr>
            <p:cNvSpPr/>
            <p:nvPr/>
          </p:nvSpPr>
          <p:spPr>
            <a:xfrm>
              <a:off x="3608832" y="3538727"/>
              <a:ext cx="4991100" cy="3317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20">
              <a:extLst>
                <a:ext uri="{FF2B5EF4-FFF2-40B4-BE49-F238E27FC236}">
                  <a16:creationId xmlns:a16="http://schemas.microsoft.com/office/drawing/2014/main" id="{002A3940-F898-459D-B57E-6AB17BF2B92A}"/>
                </a:ext>
              </a:extLst>
            </p:cNvPr>
            <p:cNvSpPr/>
            <p:nvPr/>
          </p:nvSpPr>
          <p:spPr>
            <a:xfrm>
              <a:off x="3672840" y="3602736"/>
              <a:ext cx="4808220" cy="313486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21">
              <a:extLst>
                <a:ext uri="{FF2B5EF4-FFF2-40B4-BE49-F238E27FC236}">
                  <a16:creationId xmlns:a16="http://schemas.microsoft.com/office/drawing/2014/main" id="{EB395DBA-AA35-4E56-91AA-74FFD5D16999}"/>
                </a:ext>
              </a:extLst>
            </p:cNvPr>
            <p:cNvSpPr/>
            <p:nvPr/>
          </p:nvSpPr>
          <p:spPr>
            <a:xfrm>
              <a:off x="3653790" y="3583686"/>
              <a:ext cx="4846320" cy="3173095"/>
            </a:xfrm>
            <a:custGeom>
              <a:avLst/>
              <a:gdLst/>
              <a:ahLst/>
              <a:cxnLst/>
              <a:rect l="l" t="t" r="r" b="b"/>
              <a:pathLst>
                <a:path w="4846320" h="3173095">
                  <a:moveTo>
                    <a:pt x="0" y="3172968"/>
                  </a:moveTo>
                  <a:lnTo>
                    <a:pt x="4846320" y="3172968"/>
                  </a:lnTo>
                  <a:lnTo>
                    <a:pt x="4846320" y="0"/>
                  </a:lnTo>
                  <a:lnTo>
                    <a:pt x="0" y="0"/>
                  </a:lnTo>
                  <a:lnTo>
                    <a:pt x="0" y="3172968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22">
              <a:extLst>
                <a:ext uri="{FF2B5EF4-FFF2-40B4-BE49-F238E27FC236}">
                  <a16:creationId xmlns:a16="http://schemas.microsoft.com/office/drawing/2014/main" id="{54B576F4-F9ED-4024-AC07-B2E70784B175}"/>
                </a:ext>
              </a:extLst>
            </p:cNvPr>
            <p:cNvSpPr/>
            <p:nvPr/>
          </p:nvSpPr>
          <p:spPr>
            <a:xfrm>
              <a:off x="66293" y="90677"/>
              <a:ext cx="5279390" cy="332740"/>
            </a:xfrm>
            <a:custGeom>
              <a:avLst/>
              <a:gdLst/>
              <a:ahLst/>
              <a:cxnLst/>
              <a:rect l="l" t="t" r="r" b="b"/>
              <a:pathLst>
                <a:path w="5279390" h="332740">
                  <a:moveTo>
                    <a:pt x="5279136" y="0"/>
                  </a:moveTo>
                  <a:lnTo>
                    <a:pt x="0" y="0"/>
                  </a:lnTo>
                  <a:lnTo>
                    <a:pt x="0" y="332232"/>
                  </a:lnTo>
                  <a:lnTo>
                    <a:pt x="5279136" y="332232"/>
                  </a:lnTo>
                  <a:lnTo>
                    <a:pt x="5279136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23">
              <a:extLst>
                <a:ext uri="{FF2B5EF4-FFF2-40B4-BE49-F238E27FC236}">
                  <a16:creationId xmlns:a16="http://schemas.microsoft.com/office/drawing/2014/main" id="{20E0BD93-57B5-462E-B06A-7D80D32E1BD5}"/>
                </a:ext>
              </a:extLst>
            </p:cNvPr>
            <p:cNvSpPr/>
            <p:nvPr/>
          </p:nvSpPr>
          <p:spPr>
            <a:xfrm>
              <a:off x="262127" y="44196"/>
              <a:ext cx="4907280" cy="51358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28">
            <a:extLst>
              <a:ext uri="{FF2B5EF4-FFF2-40B4-BE49-F238E27FC236}">
                <a16:creationId xmlns:a16="http://schemas.microsoft.com/office/drawing/2014/main" id="{BF130BD1-8BFE-499D-97B6-24FAD2FAAFE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09993" y="107967"/>
            <a:ext cx="5280660" cy="298159"/>
          </a:xfrm>
          <a:prstGeom prst="rect">
            <a:avLst/>
          </a:prstGeom>
          <a:ln w="19811">
            <a:solidFill>
              <a:srgbClr val="7C9B22"/>
            </a:solidFill>
          </a:ln>
        </p:spPr>
        <p:txBody>
          <a:bodyPr vert="horz" wrap="square" lIns="0" tIns="20955" rIns="0" bIns="0" rtlCol="0">
            <a:spAutoFit/>
          </a:bodyPr>
          <a:lstStyle/>
          <a:p>
            <a:pPr marL="390525">
              <a:lnSpc>
                <a:spcPct val="100000"/>
              </a:lnSpc>
              <a:spcBef>
                <a:spcPts val="165"/>
              </a:spcBef>
            </a:pPr>
            <a:r>
              <a:rPr sz="1800" b="0" spc="-80" dirty="0">
                <a:latin typeface="Verdana"/>
                <a:cs typeface="Verdana"/>
              </a:rPr>
              <a:t>Congreso </a:t>
            </a:r>
            <a:r>
              <a:rPr sz="1800" b="0" spc="-75" dirty="0">
                <a:latin typeface="Verdana"/>
                <a:cs typeface="Verdana"/>
              </a:rPr>
              <a:t>Nacional </a:t>
            </a:r>
            <a:r>
              <a:rPr sz="1800" b="0" spc="-150" dirty="0">
                <a:latin typeface="Verdana"/>
                <a:cs typeface="Verdana"/>
              </a:rPr>
              <a:t>(Sede </a:t>
            </a:r>
            <a:r>
              <a:rPr sz="1800" b="0" spc="-75" dirty="0">
                <a:latin typeface="Verdana"/>
                <a:cs typeface="Verdana"/>
              </a:rPr>
              <a:t>Poder</a:t>
            </a:r>
            <a:r>
              <a:rPr sz="1800" b="0" spc="-225" dirty="0">
                <a:latin typeface="Verdana"/>
                <a:cs typeface="Verdana"/>
              </a:rPr>
              <a:t> </a:t>
            </a:r>
            <a:r>
              <a:rPr sz="1800" b="0" spc="-120" dirty="0">
                <a:latin typeface="Verdana"/>
                <a:cs typeface="Verdana"/>
              </a:rPr>
              <a:t>Legislativo)</a:t>
            </a:r>
            <a:endParaRPr sz="1800" dirty="0">
              <a:latin typeface="Verdana"/>
              <a:cs typeface="Verdana"/>
            </a:endParaRPr>
          </a:p>
        </p:txBody>
      </p:sp>
      <p:sp>
        <p:nvSpPr>
          <p:cNvPr id="18" name="object 32">
            <a:extLst>
              <a:ext uri="{FF2B5EF4-FFF2-40B4-BE49-F238E27FC236}">
                <a16:creationId xmlns:a16="http://schemas.microsoft.com/office/drawing/2014/main" id="{7B6659BD-B8AD-42AB-9EE2-A1D8EB94E914}"/>
              </a:ext>
            </a:extLst>
          </p:cNvPr>
          <p:cNvSpPr txBox="1"/>
          <p:nvPr/>
        </p:nvSpPr>
        <p:spPr>
          <a:xfrm>
            <a:off x="3664458" y="3603497"/>
            <a:ext cx="4817745" cy="298800"/>
          </a:xfrm>
          <a:prstGeom prst="rect">
            <a:avLst/>
          </a:prstGeom>
          <a:ln w="19811">
            <a:solidFill>
              <a:srgbClr val="7C9B22"/>
            </a:solidFill>
          </a:ln>
        </p:spPr>
        <p:txBody>
          <a:bodyPr vert="horz" wrap="square" lIns="0" tIns="21590" rIns="0" bIns="0" rtlCol="0">
            <a:spAutoFit/>
          </a:bodyPr>
          <a:lstStyle/>
          <a:p>
            <a:pPr marL="523875">
              <a:lnSpc>
                <a:spcPct val="100000"/>
              </a:lnSpc>
              <a:spcBef>
                <a:spcPts val="170"/>
              </a:spcBef>
            </a:pPr>
            <a:r>
              <a:rPr sz="1800" b="1" spc="-60" dirty="0">
                <a:latin typeface="Verdana"/>
                <a:cs typeface="Verdana"/>
              </a:rPr>
              <a:t>Corte </a:t>
            </a:r>
            <a:r>
              <a:rPr sz="1800" b="1" spc="-135" dirty="0">
                <a:latin typeface="Verdana"/>
                <a:cs typeface="Verdana"/>
              </a:rPr>
              <a:t>Suprema </a:t>
            </a:r>
            <a:r>
              <a:rPr sz="1800" b="1" spc="-150" dirty="0">
                <a:latin typeface="Verdana"/>
                <a:cs typeface="Verdana"/>
              </a:rPr>
              <a:t>(Sede </a:t>
            </a:r>
            <a:r>
              <a:rPr sz="1800" b="1" spc="-75" dirty="0">
                <a:latin typeface="Verdana"/>
                <a:cs typeface="Verdana"/>
              </a:rPr>
              <a:t>Poder</a:t>
            </a:r>
            <a:r>
              <a:rPr sz="1800" b="1" spc="-180" dirty="0">
                <a:latin typeface="Verdana"/>
                <a:cs typeface="Verdana"/>
              </a:rPr>
              <a:t> </a:t>
            </a:r>
            <a:r>
              <a:rPr sz="1800" b="1" spc="-120" dirty="0">
                <a:latin typeface="Verdana"/>
                <a:cs typeface="Verdana"/>
              </a:rPr>
              <a:t>Judicial)</a:t>
            </a:r>
            <a:endParaRPr sz="1800" b="1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213968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185420" y="465835"/>
            <a:ext cx="6480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35" dirty="0">
                <a:latin typeface="Arial"/>
                <a:cs typeface="Arial"/>
              </a:rPr>
              <a:t>¿Qué </a:t>
            </a:r>
            <a:r>
              <a:rPr sz="3600" spc="-385" dirty="0">
                <a:latin typeface="Arial"/>
                <a:cs typeface="Arial"/>
              </a:rPr>
              <a:t>es </a:t>
            </a:r>
            <a:r>
              <a:rPr sz="3600" spc="-225" dirty="0">
                <a:latin typeface="Arial"/>
                <a:cs typeface="Arial"/>
              </a:rPr>
              <a:t>“ordenamiento</a:t>
            </a:r>
            <a:r>
              <a:rPr sz="3600" spc="155" dirty="0">
                <a:latin typeface="Arial"/>
                <a:cs typeface="Arial"/>
              </a:rPr>
              <a:t> </a:t>
            </a:r>
            <a:r>
              <a:rPr sz="3600" spc="-254" dirty="0">
                <a:latin typeface="Arial"/>
                <a:cs typeface="Arial"/>
              </a:rPr>
              <a:t>jurídico”?</a:t>
            </a:r>
            <a:endParaRPr sz="3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693711" y="1645412"/>
            <a:ext cx="5074920" cy="5038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Rectángulo 14"/>
          <p:cNvSpPr/>
          <p:nvPr/>
        </p:nvSpPr>
        <p:spPr>
          <a:xfrm>
            <a:off x="304800" y="1371600"/>
            <a:ext cx="6629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Sistema de normas que rigen la</a:t>
            </a:r>
          </a:p>
          <a:p>
            <a:pPr algn="just"/>
            <a:r>
              <a:rPr lang="es-MX" sz="2800" dirty="0"/>
              <a:t>organización del Estado. Se</a:t>
            </a:r>
          </a:p>
          <a:p>
            <a:pPr algn="just"/>
            <a:r>
              <a:rPr lang="es-MX" sz="2800" dirty="0"/>
              <a:t>presenta de forma escrita,</a:t>
            </a:r>
          </a:p>
          <a:p>
            <a:pPr algn="just"/>
            <a:r>
              <a:rPr lang="es-MX" sz="2800" dirty="0"/>
              <a:t>llamándose Constitución, Carta</a:t>
            </a:r>
          </a:p>
          <a:p>
            <a:pPr algn="just"/>
            <a:r>
              <a:rPr lang="es-MX" sz="2800" dirty="0"/>
              <a:t>Fundamental, o ley. Su objetivo es</a:t>
            </a:r>
          </a:p>
          <a:p>
            <a:pPr algn="just"/>
            <a:r>
              <a:rPr lang="es-MX" sz="2800" dirty="0"/>
              <a:t>definir las características y</a:t>
            </a:r>
          </a:p>
          <a:p>
            <a:pPr algn="just"/>
            <a:r>
              <a:rPr lang="es-MX" sz="2800" dirty="0"/>
              <a:t>responsabilidades de las</a:t>
            </a:r>
          </a:p>
          <a:p>
            <a:pPr algn="just"/>
            <a:r>
              <a:rPr lang="es-MX" sz="2800" dirty="0"/>
              <a:t>autoridades, y contener los</a:t>
            </a:r>
          </a:p>
          <a:p>
            <a:pPr algn="just"/>
            <a:r>
              <a:rPr lang="es-MX" sz="2800" dirty="0"/>
              <a:t>derechos y deberes de los</a:t>
            </a:r>
          </a:p>
          <a:p>
            <a:pPr algn="just"/>
            <a:r>
              <a:rPr lang="es-MX" sz="2800" dirty="0"/>
              <a:t>ciudadanos, consagrando siempre</a:t>
            </a:r>
          </a:p>
          <a:p>
            <a:pPr algn="just"/>
            <a:r>
              <a:rPr lang="es-MX" sz="2800" dirty="0"/>
              <a:t>la igualdad ante la ley.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10437876" y="0"/>
            <a:ext cx="685800" cy="1143000"/>
          </a:xfrm>
          <a:custGeom>
            <a:avLst/>
            <a:gdLst/>
            <a:ahLst/>
            <a:cxnLst/>
            <a:rect l="l" t="t" r="r" b="b"/>
            <a:pathLst>
              <a:path w="685800" h="1143000">
                <a:moveTo>
                  <a:pt x="685800" y="0"/>
                </a:moveTo>
                <a:lnTo>
                  <a:pt x="0" y="0"/>
                </a:lnTo>
                <a:lnTo>
                  <a:pt x="0" y="1143000"/>
                </a:lnTo>
                <a:lnTo>
                  <a:pt x="685800" y="1143000"/>
                </a:lnTo>
                <a:lnTo>
                  <a:pt x="685800" y="0"/>
                </a:lnTo>
                <a:close/>
              </a:path>
            </a:pathLst>
          </a:custGeom>
          <a:solidFill>
            <a:srgbClr val="ACD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185420" y="465835"/>
            <a:ext cx="4112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35" dirty="0">
                <a:latin typeface="Arial"/>
                <a:cs typeface="Arial"/>
              </a:rPr>
              <a:t>¿Qué </a:t>
            </a:r>
            <a:r>
              <a:rPr sz="3600" spc="-385" dirty="0">
                <a:latin typeface="Arial"/>
                <a:cs typeface="Arial"/>
              </a:rPr>
              <a:t>es</a:t>
            </a:r>
            <a:r>
              <a:rPr sz="3600" spc="-75" dirty="0">
                <a:latin typeface="Arial"/>
                <a:cs typeface="Arial"/>
              </a:rPr>
              <a:t> </a:t>
            </a:r>
            <a:r>
              <a:rPr sz="3600" spc="-305" dirty="0">
                <a:latin typeface="Arial"/>
                <a:cs typeface="Arial"/>
              </a:rPr>
              <a:t>“República”?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85420" y="1143000"/>
            <a:ext cx="11569065" cy="54444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Carlito"/>
                <a:cs typeface="Carlito"/>
              </a:rPr>
              <a:t>Forma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20" dirty="0">
                <a:latin typeface="Carlito"/>
                <a:cs typeface="Carlito"/>
              </a:rPr>
              <a:t>organización </a:t>
            </a:r>
            <a:r>
              <a:rPr sz="2800" spc="-5" dirty="0">
                <a:latin typeface="Carlito"/>
                <a:cs typeface="Carlito"/>
              </a:rPr>
              <a:t>del </a:t>
            </a:r>
            <a:r>
              <a:rPr sz="2800" spc="-10" dirty="0">
                <a:latin typeface="Carlito"/>
                <a:cs typeface="Carlito"/>
              </a:rPr>
              <a:t>Estado. </a:t>
            </a:r>
            <a:r>
              <a:rPr sz="2800" dirty="0">
                <a:latin typeface="Carlito"/>
                <a:cs typeface="Carlito"/>
              </a:rPr>
              <a:t>En </a:t>
            </a:r>
            <a:r>
              <a:rPr sz="2800" spc="-10" dirty="0">
                <a:latin typeface="Carlito"/>
                <a:cs typeface="Carlito"/>
              </a:rPr>
              <a:t>la república, la máxima autoridad </a:t>
            </a:r>
            <a:r>
              <a:rPr sz="2800" spc="-5" dirty="0">
                <a:latin typeface="Carlito"/>
                <a:cs typeface="Carlito"/>
              </a:rPr>
              <a:t>cumple  funciones por </a:t>
            </a:r>
            <a:r>
              <a:rPr sz="2800" dirty="0">
                <a:latin typeface="Carlito"/>
                <a:cs typeface="Carlito"/>
              </a:rPr>
              <a:t>un </a:t>
            </a:r>
            <a:r>
              <a:rPr sz="2800" spc="-5" dirty="0">
                <a:latin typeface="Carlito"/>
                <a:cs typeface="Carlito"/>
              </a:rPr>
              <a:t>tiempo </a:t>
            </a:r>
            <a:r>
              <a:rPr sz="2800" spc="-10" dirty="0">
                <a:latin typeface="Carlito"/>
                <a:cs typeface="Carlito"/>
              </a:rPr>
              <a:t>determinado </a:t>
            </a:r>
            <a:r>
              <a:rPr sz="2800" spc="-5" dirty="0">
                <a:latin typeface="Carlito"/>
                <a:cs typeface="Carlito"/>
              </a:rPr>
              <a:t>y es elegida por los ciudadanos, </a:t>
            </a:r>
            <a:r>
              <a:rPr sz="2800" spc="-30" dirty="0">
                <a:latin typeface="Carlito"/>
                <a:cs typeface="Carlito"/>
              </a:rPr>
              <a:t>ya </a:t>
            </a:r>
            <a:r>
              <a:rPr sz="2800" spc="-10" dirty="0">
                <a:latin typeface="Carlito"/>
                <a:cs typeface="Carlito"/>
              </a:rPr>
              <a:t>sea 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15" dirty="0">
                <a:latin typeface="Carlito"/>
                <a:cs typeface="Carlito"/>
              </a:rPr>
              <a:t>manera directa </a:t>
            </a:r>
            <a:r>
              <a:rPr sz="2800" spc="-5" dirty="0">
                <a:latin typeface="Carlito"/>
                <a:cs typeface="Carlito"/>
              </a:rPr>
              <a:t>o a </a:t>
            </a:r>
            <a:r>
              <a:rPr sz="2800" spc="-25" dirty="0">
                <a:latin typeface="Carlito"/>
                <a:cs typeface="Carlito"/>
              </a:rPr>
              <a:t>través </a:t>
            </a:r>
            <a:r>
              <a:rPr sz="2800" spc="-5" dirty="0">
                <a:latin typeface="Carlito"/>
                <a:cs typeface="Carlito"/>
              </a:rPr>
              <a:t>del</a:t>
            </a:r>
            <a:r>
              <a:rPr sz="2800" spc="114" dirty="0">
                <a:latin typeface="Carlito"/>
                <a:cs typeface="Carlito"/>
              </a:rPr>
              <a:t> </a:t>
            </a:r>
            <a:r>
              <a:rPr sz="2800" spc="-15" dirty="0">
                <a:latin typeface="Carlito"/>
                <a:cs typeface="Carlito"/>
              </a:rPr>
              <a:t>Parlamento.</a:t>
            </a:r>
            <a:endParaRPr sz="2800" dirty="0">
              <a:latin typeface="Carlito"/>
              <a:cs typeface="Carlito"/>
            </a:endParaRPr>
          </a:p>
          <a:p>
            <a:pPr marL="12700" marR="5080" algn="just">
              <a:spcBef>
                <a:spcPts val="2950"/>
              </a:spcBef>
            </a:pPr>
            <a:r>
              <a:rPr lang="es-MX" sz="3200" b="1" cap="all" dirty="0"/>
              <a:t>IDEARIO REPUBLICANO Y LIBERAL (RECORDEMOS)</a:t>
            </a:r>
            <a:endParaRPr lang="es-CL" sz="3200" dirty="0"/>
          </a:p>
          <a:p>
            <a:pPr marL="12700" marR="5080" algn="just">
              <a:lnSpc>
                <a:spcPct val="100000"/>
              </a:lnSpc>
              <a:spcBef>
                <a:spcPts val="2950"/>
              </a:spcBef>
            </a:pPr>
            <a:r>
              <a:rPr sz="2800" spc="-10" dirty="0">
                <a:latin typeface="Carlito"/>
                <a:cs typeface="Carlito"/>
              </a:rPr>
              <a:t>Son </a:t>
            </a:r>
            <a:r>
              <a:rPr sz="2800" spc="-5" dirty="0">
                <a:latin typeface="Carlito"/>
                <a:cs typeface="Carlito"/>
              </a:rPr>
              <a:t>los </a:t>
            </a:r>
            <a:r>
              <a:rPr sz="2800" spc="-10" dirty="0" err="1">
                <a:latin typeface="Carlito"/>
                <a:cs typeface="Carlito"/>
              </a:rPr>
              <a:t>principios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10" dirty="0" err="1">
                <a:latin typeface="Carlito"/>
                <a:cs typeface="Carlito"/>
              </a:rPr>
              <a:t>básicos</a:t>
            </a:r>
            <a:r>
              <a:rPr sz="2800" spc="-10" dirty="0">
                <a:latin typeface="Carlito"/>
                <a:cs typeface="Carlito"/>
              </a:rPr>
              <a:t> </a:t>
            </a:r>
            <a:r>
              <a:rPr sz="2800" spc="-5" dirty="0">
                <a:latin typeface="Carlito"/>
                <a:cs typeface="Carlito"/>
              </a:rPr>
              <a:t>de </a:t>
            </a:r>
            <a:r>
              <a:rPr sz="2800" spc="-15" dirty="0" err="1">
                <a:latin typeface="Carlito"/>
                <a:cs typeface="Carlito"/>
              </a:rPr>
              <a:t>toda</a:t>
            </a:r>
            <a:r>
              <a:rPr sz="2800" spc="-15" dirty="0">
                <a:latin typeface="Carlito"/>
                <a:cs typeface="Carlito"/>
              </a:rPr>
              <a:t>  </a:t>
            </a:r>
            <a:r>
              <a:rPr sz="2800" spc="-10" dirty="0" err="1">
                <a:latin typeface="Carlito"/>
                <a:cs typeface="Carlito"/>
              </a:rPr>
              <a:t>República</a:t>
            </a:r>
            <a:r>
              <a:rPr sz="2800" spc="-10" dirty="0">
                <a:latin typeface="Carlito"/>
                <a:cs typeface="Carlito"/>
              </a:rPr>
              <a:t>: </a:t>
            </a:r>
            <a:endParaRPr lang="es-MX" sz="2800" spc="-10" dirty="0">
              <a:latin typeface="Carlito"/>
              <a:cs typeface="Carlito"/>
            </a:endParaRPr>
          </a:p>
          <a:p>
            <a:pPr marL="12700" marR="5080" algn="just">
              <a:lnSpc>
                <a:spcPct val="100000"/>
              </a:lnSpc>
              <a:spcBef>
                <a:spcPts val="2950"/>
              </a:spcBef>
            </a:pPr>
            <a:r>
              <a:rPr sz="2800" b="1" i="1" spc="-5" dirty="0">
                <a:latin typeface="Carlito"/>
                <a:cs typeface="Carlito"/>
              </a:rPr>
              <a:t>1) </a:t>
            </a:r>
            <a:r>
              <a:rPr sz="2800" i="1" spc="-5" dirty="0" err="1">
                <a:latin typeface="Carlito"/>
                <a:cs typeface="Carlito"/>
              </a:rPr>
              <a:t>Soberanía</a:t>
            </a:r>
            <a:r>
              <a:rPr sz="2800" i="1" spc="-5" dirty="0">
                <a:latin typeface="Carlito"/>
                <a:cs typeface="Carlito"/>
              </a:rPr>
              <a:t> </a:t>
            </a:r>
            <a:r>
              <a:rPr sz="2800" i="1" spc="-15" dirty="0">
                <a:latin typeface="Carlito"/>
                <a:cs typeface="Carlito"/>
              </a:rPr>
              <a:t>Popular; </a:t>
            </a:r>
            <a:endParaRPr lang="es-MX" sz="2800" i="1" spc="-15" dirty="0">
              <a:latin typeface="Carlito"/>
              <a:cs typeface="Carlito"/>
            </a:endParaRPr>
          </a:p>
          <a:p>
            <a:pPr marL="12700" marR="5080" algn="just">
              <a:lnSpc>
                <a:spcPct val="100000"/>
              </a:lnSpc>
              <a:spcBef>
                <a:spcPts val="2950"/>
              </a:spcBef>
            </a:pPr>
            <a:r>
              <a:rPr sz="2800" b="1" i="1" spc="-5" dirty="0">
                <a:latin typeface="Carlito"/>
                <a:cs typeface="Carlito"/>
              </a:rPr>
              <a:t>2) </a:t>
            </a:r>
            <a:r>
              <a:rPr sz="2800" i="1" spc="-10" dirty="0" err="1">
                <a:latin typeface="Carlito"/>
                <a:cs typeface="Carlito"/>
              </a:rPr>
              <a:t>Separación</a:t>
            </a:r>
            <a:r>
              <a:rPr sz="2800" i="1" spc="-10" dirty="0">
                <a:latin typeface="Carlito"/>
                <a:cs typeface="Carlito"/>
              </a:rPr>
              <a:t> </a:t>
            </a:r>
            <a:r>
              <a:rPr sz="2800" i="1" spc="-5" dirty="0">
                <a:latin typeface="Carlito"/>
                <a:cs typeface="Carlito"/>
              </a:rPr>
              <a:t>de los poderes del </a:t>
            </a:r>
            <a:r>
              <a:rPr sz="2800" i="1" spc="-15" dirty="0">
                <a:latin typeface="Carlito"/>
                <a:cs typeface="Carlito"/>
              </a:rPr>
              <a:t>Estado; </a:t>
            </a:r>
            <a:r>
              <a:rPr sz="2800" i="1" spc="-5" dirty="0">
                <a:latin typeface="Carlito"/>
                <a:cs typeface="Carlito"/>
              </a:rPr>
              <a:t>y </a:t>
            </a:r>
            <a:endParaRPr lang="es-MX" sz="2800" i="1" spc="-5" dirty="0">
              <a:latin typeface="Carlito"/>
              <a:cs typeface="Carlito"/>
            </a:endParaRPr>
          </a:p>
          <a:p>
            <a:pPr marL="12700" marR="5080" algn="just">
              <a:lnSpc>
                <a:spcPct val="100000"/>
              </a:lnSpc>
              <a:spcBef>
                <a:spcPts val="2950"/>
              </a:spcBef>
            </a:pPr>
            <a:r>
              <a:rPr sz="2800" b="1" i="1" spc="-5" dirty="0">
                <a:latin typeface="Carlito"/>
                <a:cs typeface="Carlito"/>
              </a:rPr>
              <a:t>3) </a:t>
            </a:r>
            <a:r>
              <a:rPr sz="2800" i="1" spc="-5" dirty="0">
                <a:latin typeface="Carlito"/>
                <a:cs typeface="Carlito"/>
              </a:rPr>
              <a:t>Igualdad </a:t>
            </a:r>
            <a:r>
              <a:rPr sz="2800" i="1" spc="-15" dirty="0">
                <a:latin typeface="Carlito"/>
                <a:cs typeface="Carlito"/>
              </a:rPr>
              <a:t>ante </a:t>
            </a:r>
            <a:r>
              <a:rPr sz="2800" i="1" spc="-10" dirty="0">
                <a:latin typeface="Carlito"/>
                <a:cs typeface="Carlito"/>
              </a:rPr>
              <a:t>la </a:t>
            </a:r>
            <a:r>
              <a:rPr sz="2800" i="1" spc="-5" dirty="0">
                <a:latin typeface="Carlito"/>
                <a:cs typeface="Carlito"/>
              </a:rPr>
              <a:t>ley y necesidad de  una</a:t>
            </a:r>
            <a:r>
              <a:rPr sz="2800" i="1" spc="-15" dirty="0">
                <a:latin typeface="Carlito"/>
                <a:cs typeface="Carlito"/>
              </a:rPr>
              <a:t> </a:t>
            </a:r>
            <a:r>
              <a:rPr sz="2800" i="1" spc="-10" dirty="0">
                <a:latin typeface="Carlito"/>
                <a:cs typeface="Carlito"/>
              </a:rPr>
              <a:t>Constitución.</a:t>
            </a:r>
            <a:endParaRPr sz="28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86600" y="2080736"/>
            <a:ext cx="3652758" cy="4022725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152400" y="23191"/>
            <a:ext cx="117348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¿</a:t>
            </a:r>
            <a:r>
              <a:rPr lang="es-MX" sz="4000" dirty="0"/>
              <a:t>Qué es “Liberalismo”?</a:t>
            </a:r>
          </a:p>
          <a:p>
            <a:endParaRPr lang="es-MX" sz="4000" dirty="0"/>
          </a:p>
          <a:p>
            <a:r>
              <a:rPr lang="es-MX" dirty="0"/>
              <a:t>Doctrina política, económica y social que defiende la libertad del individuo y la limitación del</a:t>
            </a:r>
          </a:p>
          <a:p>
            <a:r>
              <a:rPr lang="es-MX" dirty="0"/>
              <a:t>poder del Estado. Durante el siglo XIX, las ideas liberales influenciaron en la creación de la</a:t>
            </a:r>
          </a:p>
          <a:p>
            <a:r>
              <a:rPr lang="es-MX" dirty="0"/>
              <a:t>mayoría de los Estados de Europa, y mas tarde en América Latina y  en su forma de organización. Dichas formas pueden ser:</a:t>
            </a:r>
          </a:p>
          <a:p>
            <a:endParaRPr lang="es-MX" dirty="0"/>
          </a:p>
        </p:txBody>
      </p:sp>
      <p:sp>
        <p:nvSpPr>
          <p:cNvPr id="6" name="Rectángulo 5"/>
          <p:cNvSpPr/>
          <p:nvPr/>
        </p:nvSpPr>
        <p:spPr>
          <a:xfrm>
            <a:off x="168812" y="3928666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MX" b="1" dirty="0"/>
              <a:t> Constitucionalismo: </a:t>
            </a:r>
            <a:r>
              <a:rPr lang="es-MX" dirty="0"/>
              <a:t>movimiento político que estipula la supremacía jurídica de la Constitución. Asegura la prevalencia de las leyes por sobre las libertades de los individuos. Asimismo, la Constitución: a) organiza la estructura del Estado (federal o unitario); b) define la organización política (democracia o dictadura); y c) establece los derechos y deberes de las personas (voto y pago de</a:t>
            </a:r>
          </a:p>
          <a:p>
            <a:pPr algn="just"/>
            <a:r>
              <a:rPr lang="es-MX" dirty="0"/>
              <a:t>impuestos).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52400" y="20807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es-MX" dirty="0"/>
          </a:p>
          <a:p>
            <a:pPr algn="just"/>
            <a:r>
              <a:rPr lang="es-MX" dirty="0"/>
              <a:t> </a:t>
            </a:r>
            <a:r>
              <a:rPr lang="es-MX" b="1" dirty="0"/>
              <a:t>Parlamentarismo: </a:t>
            </a:r>
            <a:r>
              <a:rPr lang="es-MX" dirty="0"/>
              <a:t>sistema de gobierno creado en Inglaterra en 1689, dando origen a la monarquía parlamentaria. En síntesis, el poder legislativo ejerce mayor jerarquía, en desmedro del Ejecutivo.</a:t>
            </a:r>
          </a:p>
        </p:txBody>
      </p:sp>
    </p:spTree>
    <p:extLst>
      <p:ext uri="{BB962C8B-B14F-4D97-AF65-F5344CB8AC3E}">
        <p14:creationId xmlns:p14="http://schemas.microsoft.com/office/powerpoint/2010/main" val="12982401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622</Words>
  <Application>Microsoft Office PowerPoint</Application>
  <PresentationFormat>Panorámica</PresentationFormat>
  <Paragraphs>46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Carlito</vt:lpstr>
      <vt:lpstr>Verdana</vt:lpstr>
      <vt:lpstr>Wingdings 3</vt:lpstr>
      <vt:lpstr>Tema de Office</vt:lpstr>
      <vt:lpstr>Unidad 1: La Construcción del Estado-Nación y sus desafíos  </vt:lpstr>
      <vt:lpstr>Objetivo de la clase </vt:lpstr>
      <vt:lpstr>Presentación de PowerPoint</vt:lpstr>
      <vt:lpstr>¿Qué es “Estado”?</vt:lpstr>
      <vt:lpstr>Partes del Estado</vt:lpstr>
      <vt:lpstr>Congreso Nacional (Sede Poder Legislativo)</vt:lpstr>
      <vt:lpstr>¿Qué es “ordenamiento jurídico”?</vt:lpstr>
      <vt:lpstr>¿Qué es “República”?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Alfredo</dc:creator>
  <cp:lastModifiedBy>Katherine Subiabre</cp:lastModifiedBy>
  <cp:revision>22</cp:revision>
  <dcterms:created xsi:type="dcterms:W3CDTF">2020-04-06T21:37:52Z</dcterms:created>
  <dcterms:modified xsi:type="dcterms:W3CDTF">2020-06-07T21:25:33Z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2017-03-13T00:00:00Z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2020-04-06T00:00:00Z</vt:filetime>
  </property>
</Properties>
</file>