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 Id="rId9"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L"/>
          </a:p>
        </p:txBody>
      </p:sp>
      <p:sp>
        <p:nvSpPr>
          <p:cNvPr id="4" name="Marcador de fecha 3"/>
          <p:cNvSpPr>
            <a:spLocks noGrp="1"/>
          </p:cNvSpPr>
          <p:nvPr>
            <p:ph type="dt" sz="half" idx="10"/>
          </p:nvPr>
        </p:nvSpPr>
        <p:spPr/>
        <p:txBody>
          <a:bodyPr/>
          <a:lstStyle/>
          <a:p>
            <a:fld id="{24C89102-8CA6-4AB7-A5AC-B3C272A5BD76}" type="datetimeFigureOut">
              <a:rPr lang="es-CL" smtClean="0"/>
              <a:t>31-05-2020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3193214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24C89102-8CA6-4AB7-A5AC-B3C272A5BD76}" type="datetimeFigureOut">
              <a:rPr lang="es-CL" smtClean="0"/>
              <a:t>31-05-2020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2418450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24C89102-8CA6-4AB7-A5AC-B3C272A5BD76}" type="datetimeFigureOut">
              <a:rPr lang="es-CL" smtClean="0"/>
              <a:t>31-05-2020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343910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24C89102-8CA6-4AB7-A5AC-B3C272A5BD76}" type="datetimeFigureOut">
              <a:rPr lang="es-CL" smtClean="0"/>
              <a:t>31-05-2020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747470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24C89102-8CA6-4AB7-A5AC-B3C272A5BD76}" type="datetimeFigureOut">
              <a:rPr lang="es-CL" smtClean="0"/>
              <a:t>31-05-2020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3451728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24C89102-8CA6-4AB7-A5AC-B3C272A5BD76}" type="datetimeFigureOut">
              <a:rPr lang="es-CL" smtClean="0"/>
              <a:t>31-05-2020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229791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24C89102-8CA6-4AB7-A5AC-B3C272A5BD76}" type="datetimeFigureOut">
              <a:rPr lang="es-CL" smtClean="0"/>
              <a:t>31-05-2020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3308892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24C89102-8CA6-4AB7-A5AC-B3C272A5BD76}" type="datetimeFigureOut">
              <a:rPr lang="es-CL" smtClean="0"/>
              <a:t>31-05-2020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3092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4C89102-8CA6-4AB7-A5AC-B3C272A5BD76}" type="datetimeFigureOut">
              <a:rPr lang="es-CL" smtClean="0"/>
              <a:t>31-05-2020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139464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4C89102-8CA6-4AB7-A5AC-B3C272A5BD76}" type="datetimeFigureOut">
              <a:rPr lang="es-CL" smtClean="0"/>
              <a:t>31-05-2020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215252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4C89102-8CA6-4AB7-A5AC-B3C272A5BD76}" type="datetimeFigureOut">
              <a:rPr lang="es-CL" smtClean="0"/>
              <a:t>31-05-2020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F09A02EF-5BFC-475C-92A0-C7C5A1137B89}" type="slidenum">
              <a:rPr lang="es-CL" smtClean="0"/>
              <a:t>‹Nº›</a:t>
            </a:fld>
            <a:endParaRPr lang="es-CL"/>
          </a:p>
        </p:txBody>
      </p:sp>
    </p:spTree>
    <p:extLst>
      <p:ext uri="{BB962C8B-B14F-4D97-AF65-F5344CB8AC3E}">
        <p14:creationId xmlns:p14="http://schemas.microsoft.com/office/powerpoint/2010/main" val="3238878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C89102-8CA6-4AB7-A5AC-B3C272A5BD76}" type="datetimeFigureOut">
              <a:rPr lang="es-CL" smtClean="0"/>
              <a:t>31-05-2020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A02EF-5BFC-475C-92A0-C7C5A1137B89}" type="slidenum">
              <a:rPr lang="es-CL" smtClean="0"/>
              <a:t>‹Nº›</a:t>
            </a:fld>
            <a:endParaRPr lang="es-CL"/>
          </a:p>
        </p:txBody>
      </p:sp>
    </p:spTree>
    <p:extLst>
      <p:ext uri="{BB962C8B-B14F-4D97-AF65-F5344CB8AC3E}">
        <p14:creationId xmlns:p14="http://schemas.microsoft.com/office/powerpoint/2010/main" val="976726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7.wmf"/><Relationship Id="rId2" Type="http://schemas.openxmlformats.org/officeDocument/2006/relationships/slideLayout" Target="../slideLayouts/slideLayout7.xml"/><Relationship Id="rId16" Type="http://schemas.openxmlformats.org/officeDocument/2006/relationships/image" Target="../media/image9.wmf"/><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oleObject" Target="../embeddings/oleObject6.bin"/><Relationship Id="rId5" Type="http://schemas.openxmlformats.org/officeDocument/2006/relationships/oleObject" Target="../embeddings/oleObject3.bin"/><Relationship Id="rId15" Type="http://schemas.openxmlformats.org/officeDocument/2006/relationships/oleObject" Target="../embeddings/oleObject8.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5.bin"/><Relationship Id="rId14" Type="http://schemas.openxmlformats.org/officeDocument/2006/relationships/image" Target="../media/image8.wmf"/></Relationships>
</file>

<file path=ppt/slides/_rels/slide6.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14.bin"/><Relationship Id="rId18" Type="http://schemas.openxmlformats.org/officeDocument/2006/relationships/image" Target="../media/image17.wmf"/><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4.wmf"/><Relationship Id="rId17" Type="http://schemas.openxmlformats.org/officeDocument/2006/relationships/oleObject" Target="../embeddings/oleObject16.bin"/><Relationship Id="rId2" Type="http://schemas.openxmlformats.org/officeDocument/2006/relationships/slideLayout" Target="../slideLayouts/slideLayout7.xml"/><Relationship Id="rId16" Type="http://schemas.openxmlformats.org/officeDocument/2006/relationships/image" Target="../media/image16.wmf"/><Relationship Id="rId20" Type="http://schemas.openxmlformats.org/officeDocument/2006/relationships/image" Target="../media/image18.wmf"/><Relationship Id="rId1" Type="http://schemas.openxmlformats.org/officeDocument/2006/relationships/vmlDrawing" Target="../drawings/vmlDrawing3.vml"/><Relationship Id="rId6" Type="http://schemas.openxmlformats.org/officeDocument/2006/relationships/image" Target="../media/image11.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oleObject" Target="../embeddings/oleObject15.bin"/><Relationship Id="rId10" Type="http://schemas.openxmlformats.org/officeDocument/2006/relationships/image" Target="../media/image13.wmf"/><Relationship Id="rId19" Type="http://schemas.openxmlformats.org/officeDocument/2006/relationships/oleObject" Target="../embeddings/oleObject17.bin"/><Relationship Id="rId4" Type="http://schemas.openxmlformats.org/officeDocument/2006/relationships/image" Target="../media/image10.wmf"/><Relationship Id="rId9" Type="http://schemas.openxmlformats.org/officeDocument/2006/relationships/oleObject" Target="../embeddings/oleObject12.bin"/><Relationship Id="rId14" Type="http://schemas.openxmlformats.org/officeDocument/2006/relationships/image" Target="../media/image1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txBox="1">
            <a:spLocks noChangeArrowheads="1"/>
          </p:cNvSpPr>
          <p:nvPr/>
        </p:nvSpPr>
        <p:spPr bwMode="auto">
          <a:xfrm>
            <a:off x="2877225" y="1692576"/>
            <a:ext cx="6059741" cy="1446550"/>
          </a:xfrm>
          <a:prstGeom prst="rect">
            <a:avLst/>
          </a:prstGeom>
          <a:solidFill>
            <a:srgbClr val="0099FF"/>
          </a:solidFill>
          <a:ln w="38100">
            <a:solidFill>
              <a:schemeClr val="tx1"/>
            </a:solidFill>
            <a:miter lim="800000"/>
            <a:headEnd/>
            <a:tailEnd/>
          </a:ln>
          <a:effectLst>
            <a:outerShdw dist="107763" dir="2700000" algn="ctr" rotWithShape="0">
              <a:schemeClr val="bg2">
                <a:alpha val="50000"/>
              </a:schemeClr>
            </a:outerShdw>
          </a:effec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s-ES_tradnl" altLang="es-CL" sz="4400" dirty="0" smtClean="0">
                <a:latin typeface="Times New Roman" panose="02020603050405020304" pitchFamily="18" charset="0"/>
                <a:cs typeface="Times New Roman" panose="02020603050405020304" pitchFamily="18" charset="0"/>
              </a:rPr>
              <a:t>Tema</a:t>
            </a:r>
            <a:endParaRPr lang="es-ES_tradnl" altLang="es-CL" sz="4400" dirty="0">
              <a:latin typeface="Times New Roman" panose="02020603050405020304" pitchFamily="18" charset="0"/>
              <a:cs typeface="Times New Roman" panose="02020603050405020304" pitchFamily="18" charset="0"/>
            </a:endParaRPr>
          </a:p>
          <a:p>
            <a:pPr algn="ctr" eaLnBrk="1" hangingPunct="1">
              <a:spcBef>
                <a:spcPct val="0"/>
              </a:spcBef>
              <a:buFontTx/>
              <a:buNone/>
            </a:pPr>
            <a:r>
              <a:rPr lang="es-ES_tradnl" altLang="es-CL" sz="4400" dirty="0" smtClean="0"/>
              <a:t>Potencias</a:t>
            </a:r>
            <a:endParaRPr lang="es-ES_tradnl" altLang="es-CL" sz="4400" dirty="0"/>
          </a:p>
        </p:txBody>
      </p:sp>
    </p:spTree>
    <p:extLst>
      <p:ext uri="{BB962C8B-B14F-4D97-AF65-F5344CB8AC3E}">
        <p14:creationId xmlns:p14="http://schemas.microsoft.com/office/powerpoint/2010/main" val="454744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7"/>
          <p:cNvSpPr txBox="1">
            <a:spLocks noChangeArrowheads="1"/>
          </p:cNvSpPr>
          <p:nvPr/>
        </p:nvSpPr>
        <p:spPr bwMode="auto">
          <a:xfrm>
            <a:off x="2947988" y="1231901"/>
            <a:ext cx="336391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000" b="1"/>
              <a:t>ESQUEMA DE LA UNIDAD</a:t>
            </a:r>
            <a:endParaRPr lang="es-ES_tradnl" altLang="es-CL" sz="2000"/>
          </a:p>
        </p:txBody>
      </p:sp>
      <p:sp>
        <p:nvSpPr>
          <p:cNvPr id="3075" name="Text Box 8"/>
          <p:cNvSpPr txBox="1">
            <a:spLocks noChangeArrowheads="1"/>
          </p:cNvSpPr>
          <p:nvPr/>
        </p:nvSpPr>
        <p:spPr bwMode="auto">
          <a:xfrm>
            <a:off x="3143639" y="3493040"/>
            <a:ext cx="47495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dirty="0">
                <a:solidFill>
                  <a:srgbClr val="33CC33"/>
                </a:solidFill>
              </a:rPr>
              <a:t>1. Potencias de exponente negativo</a:t>
            </a:r>
          </a:p>
        </p:txBody>
      </p:sp>
      <p:sp>
        <p:nvSpPr>
          <p:cNvPr id="3080" name="Text Box 15"/>
          <p:cNvSpPr txBox="1">
            <a:spLocks noChangeArrowheads="1"/>
          </p:cNvSpPr>
          <p:nvPr/>
        </p:nvSpPr>
        <p:spPr bwMode="auto">
          <a:xfrm>
            <a:off x="3000375" y="1916113"/>
            <a:ext cx="544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a:solidFill>
                  <a:srgbClr val="33CC33"/>
                </a:solidFill>
              </a:rPr>
              <a:t>0. Potencias de exponente natural. Propiedades.</a:t>
            </a:r>
          </a:p>
        </p:txBody>
      </p:sp>
    </p:spTree>
    <p:extLst>
      <p:ext uri="{BB962C8B-B14F-4D97-AF65-F5344CB8AC3E}">
        <p14:creationId xmlns:p14="http://schemas.microsoft.com/office/powerpoint/2010/main" val="658661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2351089" y="1647825"/>
            <a:ext cx="77247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zh-CN" sz="1800">
                <a:ea typeface="宋体" panose="02010600030101010101" pitchFamily="2" charset="-122"/>
              </a:rPr>
              <a:t>Una potencia es una forma abreviada de escribir un producto de varios factores iguales.</a:t>
            </a:r>
            <a:endParaRPr lang="es-ES_tradnl" altLang="es-CL" sz="1800"/>
          </a:p>
        </p:txBody>
      </p:sp>
      <p:sp>
        <p:nvSpPr>
          <p:cNvPr id="22533" name="Text Box 5"/>
          <p:cNvSpPr txBox="1">
            <a:spLocks noChangeArrowheads="1"/>
          </p:cNvSpPr>
          <p:nvPr/>
        </p:nvSpPr>
        <p:spPr bwMode="auto">
          <a:xfrm>
            <a:off x="4151313" y="2573339"/>
            <a:ext cx="3365024"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zh-CN" sz="4400">
                <a:latin typeface="Times New Roman" panose="02020603050405020304" pitchFamily="18" charset="0"/>
                <a:ea typeface="宋体" panose="02010600030101010101" pitchFamily="2" charset="-122"/>
                <a:cs typeface="Times New Roman" panose="02020603050405020304" pitchFamily="18" charset="0"/>
              </a:rPr>
              <a:t>a·a·a·a·a = a</a:t>
            </a:r>
            <a:r>
              <a:rPr lang="es-ES_tradnl" altLang="zh-CN" sz="4400" baseline="30000">
                <a:latin typeface="Times New Roman" panose="02020603050405020304" pitchFamily="18" charset="0"/>
                <a:ea typeface="宋体" panose="02010600030101010101" pitchFamily="2" charset="-122"/>
                <a:cs typeface="Times New Roman" panose="02020603050405020304" pitchFamily="18" charset="0"/>
              </a:rPr>
              <a:t>5</a:t>
            </a:r>
            <a:r>
              <a:rPr lang="es-ES_tradnl" altLang="zh-CN" sz="4400">
                <a:latin typeface="Times New Roman" panose="02020603050405020304" pitchFamily="18" charset="0"/>
                <a:ea typeface="宋体" panose="02010600030101010101" pitchFamily="2" charset="-122"/>
                <a:cs typeface="Times New Roman" panose="02020603050405020304" pitchFamily="18" charset="0"/>
              </a:rPr>
              <a:t> </a:t>
            </a:r>
            <a:endParaRPr lang="es-ES_tradnl" altLang="es-CL" sz="440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536" name="Text Box 8"/>
          <p:cNvSpPr txBox="1">
            <a:spLocks noChangeArrowheads="1"/>
          </p:cNvSpPr>
          <p:nvPr/>
        </p:nvSpPr>
        <p:spPr bwMode="auto">
          <a:xfrm>
            <a:off x="2351088" y="4078288"/>
            <a:ext cx="532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a:solidFill>
                  <a:schemeClr val="accent2"/>
                </a:solidFill>
              </a:rPr>
              <a:t>Ejemplo:</a:t>
            </a:r>
            <a:r>
              <a:rPr lang="es-ES_tradnl" altLang="es-CL" sz="1800"/>
              <a:t> La potencia de base 3 y exponente 5 es:</a:t>
            </a:r>
          </a:p>
        </p:txBody>
      </p:sp>
      <p:sp>
        <p:nvSpPr>
          <p:cNvPr id="22537" name="Text Box 9"/>
          <p:cNvSpPr txBox="1">
            <a:spLocks noChangeArrowheads="1"/>
          </p:cNvSpPr>
          <p:nvPr/>
        </p:nvSpPr>
        <p:spPr bwMode="auto">
          <a:xfrm>
            <a:off x="5037138" y="4941889"/>
            <a:ext cx="3352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400">
                <a:latin typeface="Times New Roman" panose="02020603050405020304" pitchFamily="18" charset="0"/>
                <a:cs typeface="Times New Roman" panose="02020603050405020304" pitchFamily="18" charset="0"/>
              </a:rPr>
              <a:t>3</a:t>
            </a:r>
            <a:r>
              <a:rPr lang="es-ES_tradnl" altLang="es-CL" sz="2400" baseline="30000">
                <a:latin typeface="Times New Roman" panose="02020603050405020304" pitchFamily="18" charset="0"/>
                <a:cs typeface="Times New Roman" panose="02020603050405020304" pitchFamily="18" charset="0"/>
              </a:rPr>
              <a:t>5</a:t>
            </a:r>
            <a:r>
              <a:rPr lang="es-ES_tradnl" altLang="es-CL" sz="2400">
                <a:latin typeface="Times New Roman" panose="02020603050405020304" pitchFamily="18" charset="0"/>
                <a:cs typeface="Times New Roman" panose="02020603050405020304" pitchFamily="18" charset="0"/>
              </a:rPr>
              <a:t> = 3 · 3 · 3 · 3 · 3 = 243</a:t>
            </a:r>
          </a:p>
        </p:txBody>
      </p:sp>
      <p:sp>
        <p:nvSpPr>
          <p:cNvPr id="22546" name="Text Box 18"/>
          <p:cNvSpPr txBox="1">
            <a:spLocks noChangeArrowheads="1"/>
          </p:cNvSpPr>
          <p:nvPr/>
        </p:nvSpPr>
        <p:spPr bwMode="auto">
          <a:xfrm>
            <a:off x="2495551" y="1117600"/>
            <a:ext cx="477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400" b="1"/>
              <a:t>Potencias de exponente natural</a:t>
            </a:r>
            <a:endParaRPr lang="es-ES_tradnl" altLang="es-CL" sz="2400"/>
          </a:p>
        </p:txBody>
      </p:sp>
      <p:grpSp>
        <p:nvGrpSpPr>
          <p:cNvPr id="22550" name="Group 22"/>
          <p:cNvGrpSpPr>
            <a:grpSpLocks/>
          </p:cNvGrpSpPr>
          <p:nvPr/>
        </p:nvGrpSpPr>
        <p:grpSpPr bwMode="auto">
          <a:xfrm>
            <a:off x="6959600" y="3159125"/>
            <a:ext cx="1519238" cy="388938"/>
            <a:chOff x="3424" y="1616"/>
            <a:chExt cx="957" cy="245"/>
          </a:xfrm>
        </p:grpSpPr>
        <p:sp>
          <p:nvSpPr>
            <p:cNvPr id="4113" name="Text Box 7"/>
            <p:cNvSpPr txBox="1">
              <a:spLocks noChangeArrowheads="1"/>
            </p:cNvSpPr>
            <p:nvPr/>
          </p:nvSpPr>
          <p:spPr bwMode="auto">
            <a:xfrm>
              <a:off x="3837" y="1628"/>
              <a:ext cx="544" cy="233"/>
            </a:xfrm>
            <a:prstGeom prst="rect">
              <a:avLst/>
            </a:prstGeom>
            <a:solidFill>
              <a:srgbClr val="3399FF"/>
            </a:solidFill>
            <a:ln w="28575">
              <a:solidFill>
                <a:srgbClr val="00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zh-CN" sz="1800">
                  <a:ea typeface="宋体" panose="02010600030101010101" pitchFamily="2" charset="-122"/>
                </a:rPr>
                <a:t>BASE </a:t>
              </a:r>
              <a:endParaRPr lang="es-ES_tradnl" altLang="es-CL" sz="1800"/>
            </a:p>
          </p:txBody>
        </p:sp>
        <p:sp>
          <p:nvSpPr>
            <p:cNvPr id="4114" name="Line 19"/>
            <p:cNvSpPr>
              <a:spLocks noChangeShapeType="1"/>
            </p:cNvSpPr>
            <p:nvPr/>
          </p:nvSpPr>
          <p:spPr bwMode="auto">
            <a:xfrm flipH="1" flipV="1">
              <a:off x="3424" y="1616"/>
              <a:ext cx="409" cy="136"/>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grpSp>
      <p:grpSp>
        <p:nvGrpSpPr>
          <p:cNvPr id="22549" name="Group 21"/>
          <p:cNvGrpSpPr>
            <a:grpSpLocks/>
          </p:cNvGrpSpPr>
          <p:nvPr/>
        </p:nvGrpSpPr>
        <p:grpSpPr bwMode="auto">
          <a:xfrm>
            <a:off x="7175502" y="2509839"/>
            <a:ext cx="2030413" cy="369887"/>
            <a:chOff x="3560" y="1207"/>
            <a:chExt cx="1279" cy="233"/>
          </a:xfrm>
        </p:grpSpPr>
        <p:sp>
          <p:nvSpPr>
            <p:cNvPr id="4111" name="Text Box 6"/>
            <p:cNvSpPr txBox="1">
              <a:spLocks noChangeArrowheads="1"/>
            </p:cNvSpPr>
            <p:nvPr/>
          </p:nvSpPr>
          <p:spPr bwMode="auto">
            <a:xfrm>
              <a:off x="3826" y="1207"/>
              <a:ext cx="1013" cy="233"/>
            </a:xfrm>
            <a:prstGeom prst="rect">
              <a:avLst/>
            </a:prstGeom>
            <a:solidFill>
              <a:srgbClr val="66FF66"/>
            </a:solidFill>
            <a:ln w="28575">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t>EXPONENTE</a:t>
              </a:r>
            </a:p>
          </p:txBody>
        </p:sp>
        <p:sp>
          <p:nvSpPr>
            <p:cNvPr id="4112" name="Line 20"/>
            <p:cNvSpPr>
              <a:spLocks noChangeShapeType="1"/>
            </p:cNvSpPr>
            <p:nvPr/>
          </p:nvSpPr>
          <p:spPr bwMode="auto">
            <a:xfrm flipH="1">
              <a:off x="3560" y="1344"/>
              <a:ext cx="273" cy="45"/>
            </a:xfrm>
            <a:prstGeom prst="line">
              <a:avLst/>
            </a:prstGeom>
            <a:noFill/>
            <a:ln w="28575">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grpSp>
      <p:grpSp>
        <p:nvGrpSpPr>
          <p:cNvPr id="22553" name="Group 25"/>
          <p:cNvGrpSpPr>
            <a:grpSpLocks/>
          </p:cNvGrpSpPr>
          <p:nvPr/>
        </p:nvGrpSpPr>
        <p:grpSpPr bwMode="auto">
          <a:xfrm>
            <a:off x="3508376" y="4725989"/>
            <a:ext cx="1795463" cy="314325"/>
            <a:chOff x="1250" y="2296"/>
            <a:chExt cx="1131" cy="198"/>
          </a:xfrm>
        </p:grpSpPr>
        <p:sp>
          <p:nvSpPr>
            <p:cNvPr id="4109" name="Text Box 10"/>
            <p:cNvSpPr txBox="1">
              <a:spLocks noChangeArrowheads="1"/>
            </p:cNvSpPr>
            <p:nvPr/>
          </p:nvSpPr>
          <p:spPr bwMode="auto">
            <a:xfrm>
              <a:off x="1250" y="2296"/>
              <a:ext cx="814" cy="19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400"/>
                <a:t>EXPONENTE</a:t>
              </a:r>
            </a:p>
          </p:txBody>
        </p:sp>
        <p:sp>
          <p:nvSpPr>
            <p:cNvPr id="4110" name="Freeform 23"/>
            <p:cNvSpPr>
              <a:spLocks/>
            </p:cNvSpPr>
            <p:nvPr/>
          </p:nvSpPr>
          <p:spPr bwMode="auto">
            <a:xfrm>
              <a:off x="2064" y="2387"/>
              <a:ext cx="317" cy="45"/>
            </a:xfrm>
            <a:custGeom>
              <a:avLst/>
              <a:gdLst>
                <a:gd name="T0" fmla="*/ 0 w 317"/>
                <a:gd name="T1" fmla="*/ 0 h 45"/>
                <a:gd name="T2" fmla="*/ 226 w 317"/>
                <a:gd name="T3" fmla="*/ 0 h 45"/>
                <a:gd name="T4" fmla="*/ 317 w 317"/>
                <a:gd name="T5" fmla="*/ 45 h 45"/>
                <a:gd name="T6" fmla="*/ 0 60000 65536"/>
                <a:gd name="T7" fmla="*/ 0 60000 65536"/>
                <a:gd name="T8" fmla="*/ 0 60000 65536"/>
              </a:gdLst>
              <a:ahLst/>
              <a:cxnLst>
                <a:cxn ang="T6">
                  <a:pos x="T0" y="T1"/>
                </a:cxn>
                <a:cxn ang="T7">
                  <a:pos x="T2" y="T3"/>
                </a:cxn>
                <a:cxn ang="T8">
                  <a:pos x="T4" y="T5"/>
                </a:cxn>
              </a:cxnLst>
              <a:rect l="0" t="0" r="r" b="b"/>
              <a:pathLst>
                <a:path w="317" h="45">
                  <a:moveTo>
                    <a:pt x="0" y="0"/>
                  </a:moveTo>
                  <a:lnTo>
                    <a:pt x="226" y="0"/>
                  </a:lnTo>
                  <a:lnTo>
                    <a:pt x="317" y="45"/>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grpSp>
      <p:grpSp>
        <p:nvGrpSpPr>
          <p:cNvPr id="22554" name="Group 26"/>
          <p:cNvGrpSpPr>
            <a:grpSpLocks/>
          </p:cNvGrpSpPr>
          <p:nvPr/>
        </p:nvGrpSpPr>
        <p:grpSpPr bwMode="auto">
          <a:xfrm>
            <a:off x="3863976" y="5275264"/>
            <a:ext cx="1223963" cy="314325"/>
            <a:chOff x="1474" y="2642"/>
            <a:chExt cx="771" cy="198"/>
          </a:xfrm>
        </p:grpSpPr>
        <p:sp>
          <p:nvSpPr>
            <p:cNvPr id="4107" name="Text Box 11"/>
            <p:cNvSpPr txBox="1">
              <a:spLocks noChangeArrowheads="1"/>
            </p:cNvSpPr>
            <p:nvPr/>
          </p:nvSpPr>
          <p:spPr bwMode="auto">
            <a:xfrm>
              <a:off x="1474" y="2642"/>
              <a:ext cx="453" cy="19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zh-CN" sz="1400">
                  <a:ea typeface="宋体" panose="02010600030101010101" pitchFamily="2" charset="-122"/>
                </a:rPr>
                <a:t>BASE </a:t>
              </a:r>
              <a:endParaRPr lang="es-ES_tradnl" altLang="es-CL" sz="1400"/>
            </a:p>
          </p:txBody>
        </p:sp>
        <p:sp>
          <p:nvSpPr>
            <p:cNvPr id="4108" name="Freeform 24"/>
            <p:cNvSpPr>
              <a:spLocks/>
            </p:cNvSpPr>
            <p:nvPr/>
          </p:nvSpPr>
          <p:spPr bwMode="auto">
            <a:xfrm>
              <a:off x="1927" y="2659"/>
              <a:ext cx="318" cy="91"/>
            </a:xfrm>
            <a:custGeom>
              <a:avLst/>
              <a:gdLst>
                <a:gd name="T0" fmla="*/ 0 w 318"/>
                <a:gd name="T1" fmla="*/ 91 h 91"/>
                <a:gd name="T2" fmla="*/ 227 w 318"/>
                <a:gd name="T3" fmla="*/ 91 h 91"/>
                <a:gd name="T4" fmla="*/ 318 w 318"/>
                <a:gd name="T5" fmla="*/ 0 h 91"/>
                <a:gd name="T6" fmla="*/ 0 60000 65536"/>
                <a:gd name="T7" fmla="*/ 0 60000 65536"/>
                <a:gd name="T8" fmla="*/ 0 60000 65536"/>
              </a:gdLst>
              <a:ahLst/>
              <a:cxnLst>
                <a:cxn ang="T6">
                  <a:pos x="T0" y="T1"/>
                </a:cxn>
                <a:cxn ang="T7">
                  <a:pos x="T2" y="T3"/>
                </a:cxn>
                <a:cxn ang="T8">
                  <a:pos x="T4" y="T5"/>
                </a:cxn>
              </a:cxnLst>
              <a:rect l="0" t="0" r="r" b="b"/>
              <a:pathLst>
                <a:path w="318" h="91">
                  <a:moveTo>
                    <a:pt x="0" y="91"/>
                  </a:moveTo>
                  <a:lnTo>
                    <a:pt x="227" y="91"/>
                  </a:lnTo>
                  <a:lnTo>
                    <a:pt x="318" y="0"/>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grpSp>
    </p:spTree>
    <p:extLst>
      <p:ext uri="{BB962C8B-B14F-4D97-AF65-F5344CB8AC3E}">
        <p14:creationId xmlns:p14="http://schemas.microsoft.com/office/powerpoint/2010/main" val="3047382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46"/>
                                        </p:tgtEl>
                                        <p:attrNameLst>
                                          <p:attrName>style.visibility</p:attrName>
                                        </p:attrNameLst>
                                      </p:cBhvr>
                                      <p:to>
                                        <p:strVal val="visible"/>
                                      </p:to>
                                    </p:set>
                                    <p:animEffect transition="in" filter="wipe(left)">
                                      <p:cBhvr>
                                        <p:cTn id="7" dur="500"/>
                                        <p:tgtEl>
                                          <p:spTgt spid="225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2"/>
                                        </p:tgtEl>
                                        <p:attrNameLst>
                                          <p:attrName>style.visibility</p:attrName>
                                        </p:attrNameLst>
                                      </p:cBhvr>
                                      <p:to>
                                        <p:strVal val="visible"/>
                                      </p:to>
                                    </p:set>
                                    <p:animEffect transition="in" filter="wipe(left)">
                                      <p:cBhvr>
                                        <p:cTn id="12" dur="500"/>
                                        <p:tgtEl>
                                          <p:spTgt spid="225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2533"/>
                                        </p:tgtEl>
                                        <p:attrNameLst>
                                          <p:attrName>style.visibility</p:attrName>
                                        </p:attrNameLst>
                                      </p:cBhvr>
                                      <p:to>
                                        <p:strVal val="visible"/>
                                      </p:to>
                                    </p:set>
                                    <p:anim calcmode="lin" valueType="num">
                                      <p:cBhvr additive="base">
                                        <p:cTn id="17" dur="500" fill="hold"/>
                                        <p:tgtEl>
                                          <p:spTgt spid="22533"/>
                                        </p:tgtEl>
                                        <p:attrNameLst>
                                          <p:attrName>ppt_x</p:attrName>
                                        </p:attrNameLst>
                                      </p:cBhvr>
                                      <p:tavLst>
                                        <p:tav tm="0">
                                          <p:val>
                                            <p:strVal val="#ppt_x"/>
                                          </p:val>
                                        </p:tav>
                                        <p:tav tm="100000">
                                          <p:val>
                                            <p:strVal val="#ppt_x"/>
                                          </p:val>
                                        </p:tav>
                                      </p:tavLst>
                                    </p:anim>
                                    <p:anim calcmode="lin" valueType="num">
                                      <p:cBhvr additive="base">
                                        <p:cTn id="18" dur="500" fill="hold"/>
                                        <p:tgtEl>
                                          <p:spTgt spid="2253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22549"/>
                                        </p:tgtEl>
                                        <p:attrNameLst>
                                          <p:attrName>style.visibility</p:attrName>
                                        </p:attrNameLst>
                                      </p:cBhvr>
                                      <p:to>
                                        <p:strVal val="visible"/>
                                      </p:to>
                                    </p:set>
                                    <p:animEffect transition="in" filter="wipe(left)">
                                      <p:cBhvr>
                                        <p:cTn id="23" dur="500"/>
                                        <p:tgtEl>
                                          <p:spTgt spid="2254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22550"/>
                                        </p:tgtEl>
                                        <p:attrNameLst>
                                          <p:attrName>style.visibility</p:attrName>
                                        </p:attrNameLst>
                                      </p:cBhvr>
                                      <p:to>
                                        <p:strVal val="visible"/>
                                      </p:to>
                                    </p:set>
                                    <p:animEffect transition="in" filter="wipe(down)">
                                      <p:cBhvr>
                                        <p:cTn id="28" dur="500"/>
                                        <p:tgtEl>
                                          <p:spTgt spid="2255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2536"/>
                                        </p:tgtEl>
                                        <p:attrNameLst>
                                          <p:attrName>style.visibility</p:attrName>
                                        </p:attrNameLst>
                                      </p:cBhvr>
                                      <p:to>
                                        <p:strVal val="visible"/>
                                      </p:to>
                                    </p:set>
                                    <p:animEffect transition="in" filter="wipe(left)">
                                      <p:cBhvr>
                                        <p:cTn id="33" dur="500"/>
                                        <p:tgtEl>
                                          <p:spTgt spid="2253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2537"/>
                                        </p:tgtEl>
                                        <p:attrNameLst>
                                          <p:attrName>style.visibility</p:attrName>
                                        </p:attrNameLst>
                                      </p:cBhvr>
                                      <p:to>
                                        <p:strVal val="visible"/>
                                      </p:to>
                                    </p:set>
                                    <p:anim calcmode="lin" valueType="num">
                                      <p:cBhvr additive="base">
                                        <p:cTn id="38" dur="500" fill="hold"/>
                                        <p:tgtEl>
                                          <p:spTgt spid="22537"/>
                                        </p:tgtEl>
                                        <p:attrNameLst>
                                          <p:attrName>ppt_x</p:attrName>
                                        </p:attrNameLst>
                                      </p:cBhvr>
                                      <p:tavLst>
                                        <p:tav tm="0">
                                          <p:val>
                                            <p:strVal val="#ppt_x"/>
                                          </p:val>
                                        </p:tav>
                                        <p:tav tm="100000">
                                          <p:val>
                                            <p:strVal val="#ppt_x"/>
                                          </p:val>
                                        </p:tav>
                                      </p:tavLst>
                                    </p:anim>
                                    <p:anim calcmode="lin" valueType="num">
                                      <p:cBhvr additive="base">
                                        <p:cTn id="39" dur="500" fill="hold"/>
                                        <p:tgtEl>
                                          <p:spTgt spid="22537"/>
                                        </p:tgtEl>
                                        <p:attrNameLst>
                                          <p:attrName>ppt_y</p:attrName>
                                        </p:attrNameLst>
                                      </p:cBhvr>
                                      <p:tavLst>
                                        <p:tav tm="0">
                                          <p:val>
                                            <p:strVal val="1+#ppt_h/2"/>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22553"/>
                                        </p:tgtEl>
                                        <p:attrNameLst>
                                          <p:attrName>style.visibility</p:attrName>
                                        </p:attrNameLst>
                                      </p:cBhvr>
                                      <p:to>
                                        <p:strVal val="visible"/>
                                      </p:to>
                                    </p:set>
                                    <p:animEffect transition="in" filter="wipe(left)">
                                      <p:cBhvr>
                                        <p:cTn id="44" dur="500"/>
                                        <p:tgtEl>
                                          <p:spTgt spid="2255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4" fill="hold" nodeType="clickEffect">
                                  <p:stCondLst>
                                    <p:cond delay="0"/>
                                  </p:stCondLst>
                                  <p:childTnLst>
                                    <p:set>
                                      <p:cBhvr>
                                        <p:cTn id="48" dur="1" fill="hold">
                                          <p:stCondLst>
                                            <p:cond delay="0"/>
                                          </p:stCondLst>
                                        </p:cTn>
                                        <p:tgtEl>
                                          <p:spTgt spid="22554"/>
                                        </p:tgtEl>
                                        <p:attrNameLst>
                                          <p:attrName>style.visibility</p:attrName>
                                        </p:attrNameLst>
                                      </p:cBhvr>
                                      <p:to>
                                        <p:strVal val="visible"/>
                                      </p:to>
                                    </p:set>
                                    <p:animEffect transition="in" filter="wipe(down)">
                                      <p:cBhvr>
                                        <p:cTn id="49" dur="500"/>
                                        <p:tgtEl>
                                          <p:spTgt spid="22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P spid="22533" grpId="0"/>
      <p:bldP spid="22536" grpId="0"/>
      <p:bldP spid="22537" grpId="0"/>
      <p:bldP spid="225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8" name="Object 6"/>
          <p:cNvGraphicFramePr>
            <a:graphicFrameLocks noChangeAspect="1"/>
          </p:cNvGraphicFramePr>
          <p:nvPr/>
        </p:nvGraphicFramePr>
        <p:xfrm>
          <a:off x="2927351" y="3443288"/>
          <a:ext cx="4562475" cy="3009900"/>
        </p:xfrm>
        <a:graphic>
          <a:graphicData uri="http://schemas.openxmlformats.org/presentationml/2006/ole">
            <mc:AlternateContent xmlns:mc="http://schemas.openxmlformats.org/markup-compatibility/2006">
              <mc:Choice xmlns:v="urn:schemas-microsoft-com:vml" Requires="v">
                <p:oleObj spid="_x0000_s1028" name="Fotografía de Photo Editor" r:id="rId3" imgW="4563112" imgH="3010320" progId="MSPhotoEd.3">
                  <p:embed/>
                </p:oleObj>
              </mc:Choice>
              <mc:Fallback>
                <p:oleObj name="Fotografía de Photo Editor" r:id="rId3" imgW="4563112" imgH="3010320"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7351" y="3443288"/>
                        <a:ext cx="4562475" cy="300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559" name="Text Box 7"/>
          <p:cNvSpPr txBox="1">
            <a:spLocks noChangeArrowheads="1"/>
          </p:cNvSpPr>
          <p:nvPr/>
        </p:nvSpPr>
        <p:spPr bwMode="auto">
          <a:xfrm>
            <a:off x="2351089" y="2125663"/>
            <a:ext cx="4624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t>Por ejemplo, para calcular </a:t>
            </a:r>
            <a:r>
              <a:rPr lang="es-ES_tradnl" altLang="es-CL" sz="1800" b="1"/>
              <a:t>(1,4)</a:t>
            </a:r>
            <a:r>
              <a:rPr lang="es-ES_tradnl" altLang="es-CL" sz="1800" b="1" baseline="30000"/>
              <a:t>3</a:t>
            </a:r>
            <a:r>
              <a:rPr lang="es-ES_tradnl" altLang="es-CL" sz="1800"/>
              <a:t> tecleamos:</a:t>
            </a:r>
          </a:p>
        </p:txBody>
      </p:sp>
      <p:sp>
        <p:nvSpPr>
          <p:cNvPr id="23560" name="Text Box 8"/>
          <p:cNvSpPr txBox="1">
            <a:spLocks noChangeArrowheads="1"/>
          </p:cNvSpPr>
          <p:nvPr/>
        </p:nvSpPr>
        <p:spPr bwMode="auto">
          <a:xfrm>
            <a:off x="2351088" y="2781301"/>
            <a:ext cx="4997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t>y obtenemos como resultado en pantalla 2,744.</a:t>
            </a:r>
          </a:p>
        </p:txBody>
      </p:sp>
      <p:sp>
        <p:nvSpPr>
          <p:cNvPr id="5125" name="Text Box 10"/>
          <p:cNvSpPr txBox="1">
            <a:spLocks noChangeArrowheads="1"/>
          </p:cNvSpPr>
          <p:nvPr/>
        </p:nvSpPr>
        <p:spPr bwMode="auto">
          <a:xfrm>
            <a:off x="2495551" y="828675"/>
            <a:ext cx="5972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400" b="1"/>
              <a:t>Cálculo de potencias con la calculadora</a:t>
            </a:r>
          </a:p>
        </p:txBody>
      </p:sp>
      <p:grpSp>
        <p:nvGrpSpPr>
          <p:cNvPr id="23574" name="Group 22"/>
          <p:cNvGrpSpPr>
            <a:grpSpLocks/>
          </p:cNvGrpSpPr>
          <p:nvPr/>
        </p:nvGrpSpPr>
        <p:grpSpPr bwMode="auto">
          <a:xfrm>
            <a:off x="2351088" y="1406526"/>
            <a:ext cx="7632700" cy="366713"/>
            <a:chOff x="521" y="754"/>
            <a:chExt cx="4808" cy="231"/>
          </a:xfrm>
        </p:grpSpPr>
        <p:sp>
          <p:nvSpPr>
            <p:cNvPr id="5135" name="AutoShape 11"/>
            <p:cNvSpPr>
              <a:spLocks noChangeArrowheads="1"/>
            </p:cNvSpPr>
            <p:nvPr/>
          </p:nvSpPr>
          <p:spPr bwMode="auto">
            <a:xfrm>
              <a:off x="4513" y="754"/>
              <a:ext cx="227" cy="227"/>
            </a:xfrm>
            <a:prstGeom prst="roundRect">
              <a:avLst>
                <a:gd name="adj" fmla="val 16667"/>
              </a:avLst>
            </a:prstGeom>
            <a:gradFill rotWithShape="1">
              <a:gsLst>
                <a:gs pos="0">
                  <a:schemeClr val="bg1"/>
                </a:gs>
                <a:gs pos="100000">
                  <a:srgbClr val="6699FF"/>
                </a:gs>
              </a:gsLst>
              <a:lin ang="5400000" scaled="1"/>
            </a:gradFill>
            <a:ln w="28575">
              <a:solidFill>
                <a:schemeClr val="accent2"/>
              </a:solidFill>
              <a:round/>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5136" name="AutoShape 12"/>
            <p:cNvSpPr>
              <a:spLocks noChangeArrowheads="1"/>
            </p:cNvSpPr>
            <p:nvPr/>
          </p:nvSpPr>
          <p:spPr bwMode="auto">
            <a:xfrm>
              <a:off x="4966" y="754"/>
              <a:ext cx="363" cy="227"/>
            </a:xfrm>
            <a:prstGeom prst="roundRect">
              <a:avLst>
                <a:gd name="adj" fmla="val 16667"/>
              </a:avLst>
            </a:prstGeom>
            <a:gradFill rotWithShape="1">
              <a:gsLst>
                <a:gs pos="0">
                  <a:schemeClr val="bg1"/>
                </a:gs>
                <a:gs pos="100000">
                  <a:srgbClr val="6699FF"/>
                </a:gs>
              </a:gsLst>
              <a:lin ang="5400000" scaled="1"/>
            </a:gradFill>
            <a:ln w="28575">
              <a:solidFill>
                <a:schemeClr val="accent2"/>
              </a:solidFill>
              <a:round/>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5137" name="Text Box 13"/>
            <p:cNvSpPr txBox="1">
              <a:spLocks noChangeArrowheads="1"/>
            </p:cNvSpPr>
            <p:nvPr/>
          </p:nvSpPr>
          <p:spPr bwMode="auto">
            <a:xfrm>
              <a:off x="521" y="754"/>
              <a:ext cx="480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t>Para calcular potencias con la calculadora utilizamos la tecla   </a:t>
              </a:r>
              <a:r>
                <a:rPr lang="es-ES_tradnl" altLang="es-CL" sz="1800" b="1">
                  <a:solidFill>
                    <a:srgbClr val="FF0000"/>
                  </a:solidFill>
                </a:rPr>
                <a:t>x</a:t>
              </a:r>
              <a:r>
                <a:rPr lang="es-ES_tradnl" altLang="es-CL" sz="1800" b="1" baseline="30000">
                  <a:solidFill>
                    <a:srgbClr val="FF0000"/>
                  </a:solidFill>
                </a:rPr>
                <a:t>y</a:t>
              </a:r>
              <a:r>
                <a:rPr lang="es-ES_tradnl" altLang="es-CL" sz="1800" b="1"/>
                <a:t> </a:t>
              </a:r>
              <a:r>
                <a:rPr lang="es-ES_tradnl" altLang="es-CL" sz="1800"/>
                <a:t>  o   </a:t>
              </a:r>
              <a:r>
                <a:rPr lang="es-ES_tradnl" altLang="es-CL" sz="1800" b="1">
                  <a:solidFill>
                    <a:srgbClr val="FF0000"/>
                  </a:solidFill>
                </a:rPr>
                <a:t>x^y</a:t>
              </a:r>
            </a:p>
          </p:txBody>
        </p:sp>
      </p:grpSp>
      <p:grpSp>
        <p:nvGrpSpPr>
          <p:cNvPr id="23575" name="Group 23"/>
          <p:cNvGrpSpPr>
            <a:grpSpLocks/>
          </p:cNvGrpSpPr>
          <p:nvPr/>
        </p:nvGrpSpPr>
        <p:grpSpPr bwMode="auto">
          <a:xfrm>
            <a:off x="7175500" y="2133601"/>
            <a:ext cx="2317750" cy="366713"/>
            <a:chOff x="3733" y="1521"/>
            <a:chExt cx="1460" cy="231"/>
          </a:xfrm>
        </p:grpSpPr>
        <p:sp>
          <p:nvSpPr>
            <p:cNvPr id="5131" name="AutoShape 16"/>
            <p:cNvSpPr>
              <a:spLocks noChangeArrowheads="1"/>
            </p:cNvSpPr>
            <p:nvPr/>
          </p:nvSpPr>
          <p:spPr bwMode="auto">
            <a:xfrm>
              <a:off x="3923" y="1525"/>
              <a:ext cx="182" cy="227"/>
            </a:xfrm>
            <a:prstGeom prst="roundRect">
              <a:avLst>
                <a:gd name="adj" fmla="val 16667"/>
              </a:avLst>
            </a:prstGeom>
            <a:gradFill rotWithShape="1">
              <a:gsLst>
                <a:gs pos="0">
                  <a:schemeClr val="bg1"/>
                </a:gs>
                <a:gs pos="100000">
                  <a:srgbClr val="6699FF"/>
                </a:gs>
              </a:gsLst>
              <a:lin ang="5400000" scaled="1"/>
            </a:gradFill>
            <a:ln w="28575">
              <a:solidFill>
                <a:schemeClr val="accent2"/>
              </a:solidFill>
              <a:round/>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5132" name="AutoShape 19"/>
            <p:cNvSpPr>
              <a:spLocks noChangeArrowheads="1"/>
            </p:cNvSpPr>
            <p:nvPr/>
          </p:nvSpPr>
          <p:spPr bwMode="auto">
            <a:xfrm>
              <a:off x="4331" y="1526"/>
              <a:ext cx="363" cy="226"/>
            </a:xfrm>
            <a:prstGeom prst="roundRect">
              <a:avLst>
                <a:gd name="adj" fmla="val 16667"/>
              </a:avLst>
            </a:prstGeom>
            <a:gradFill rotWithShape="1">
              <a:gsLst>
                <a:gs pos="0">
                  <a:schemeClr val="bg1"/>
                </a:gs>
                <a:gs pos="100000">
                  <a:srgbClr val="6699FF"/>
                </a:gs>
              </a:gsLst>
              <a:lin ang="5400000" scaled="1"/>
            </a:gradFill>
            <a:ln w="28575">
              <a:solidFill>
                <a:schemeClr val="accent2"/>
              </a:solidFill>
              <a:round/>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5133" name="AutoShape 20"/>
            <p:cNvSpPr>
              <a:spLocks noChangeArrowheads="1"/>
            </p:cNvSpPr>
            <p:nvPr/>
          </p:nvSpPr>
          <p:spPr bwMode="auto">
            <a:xfrm>
              <a:off x="4921" y="1526"/>
              <a:ext cx="272" cy="226"/>
            </a:xfrm>
            <a:prstGeom prst="roundRect">
              <a:avLst>
                <a:gd name="adj" fmla="val 16667"/>
              </a:avLst>
            </a:prstGeom>
            <a:gradFill rotWithShape="1">
              <a:gsLst>
                <a:gs pos="0">
                  <a:schemeClr val="bg1"/>
                </a:gs>
                <a:gs pos="100000">
                  <a:srgbClr val="6699FF"/>
                </a:gs>
              </a:gsLst>
              <a:lin ang="5400000" scaled="1"/>
            </a:gradFill>
            <a:ln w="28575">
              <a:solidFill>
                <a:schemeClr val="accent2"/>
              </a:solidFill>
              <a:round/>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5134" name="Text Box 21"/>
            <p:cNvSpPr txBox="1">
              <a:spLocks noChangeArrowheads="1"/>
            </p:cNvSpPr>
            <p:nvPr/>
          </p:nvSpPr>
          <p:spPr bwMode="auto">
            <a:xfrm>
              <a:off x="3733" y="1521"/>
              <a:ext cx="14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a:solidFill>
                    <a:schemeClr val="accent2"/>
                  </a:solidFill>
                </a:rPr>
                <a:t>1   ,    4</a:t>
              </a:r>
              <a:r>
                <a:rPr lang="es-ES_tradnl" altLang="es-CL" sz="1800" b="1"/>
                <a:t>   </a:t>
              </a:r>
              <a:r>
                <a:rPr lang="es-ES_tradnl" altLang="es-CL" sz="1800" b="1">
                  <a:solidFill>
                    <a:srgbClr val="FF0000"/>
                  </a:solidFill>
                </a:rPr>
                <a:t>x^y</a:t>
              </a:r>
              <a:r>
                <a:rPr lang="es-ES_tradnl" altLang="es-CL" sz="1800" b="1"/>
                <a:t>    </a:t>
              </a:r>
              <a:r>
                <a:rPr lang="es-ES_tradnl" altLang="es-CL" sz="1800" b="1">
                  <a:solidFill>
                    <a:schemeClr val="accent2"/>
                  </a:solidFill>
                </a:rPr>
                <a:t>3   =</a:t>
              </a:r>
            </a:p>
          </p:txBody>
        </p:sp>
      </p:grpSp>
      <p:sp>
        <p:nvSpPr>
          <p:cNvPr id="23576" name="Oval 24"/>
          <p:cNvSpPr>
            <a:spLocks noChangeArrowheads="1"/>
          </p:cNvSpPr>
          <p:nvPr/>
        </p:nvSpPr>
        <p:spPr bwMode="auto">
          <a:xfrm>
            <a:off x="3792539" y="5373688"/>
            <a:ext cx="504825" cy="431800"/>
          </a:xfrm>
          <a:prstGeom prst="ellipse">
            <a:avLst/>
          </a:prstGeom>
          <a:noFill/>
          <a:ln w="38100">
            <a:solidFill>
              <a:srgbClr val="CC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pic>
        <p:nvPicPr>
          <p:cNvPr id="23577" name="Picture 25" descr="calculato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01050" y="3141664"/>
            <a:ext cx="1695450"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8" name="Oval 26"/>
          <p:cNvSpPr>
            <a:spLocks noChangeArrowheads="1"/>
          </p:cNvSpPr>
          <p:nvPr/>
        </p:nvSpPr>
        <p:spPr bwMode="auto">
          <a:xfrm>
            <a:off x="9623425" y="4365625"/>
            <a:ext cx="433388" cy="431800"/>
          </a:xfrm>
          <a:prstGeom prst="ellipse">
            <a:avLst/>
          </a:prstGeom>
          <a:noFill/>
          <a:ln w="38100">
            <a:solidFill>
              <a:srgbClr val="FFFF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Tree>
    <p:extLst>
      <p:ext uri="{BB962C8B-B14F-4D97-AF65-F5344CB8AC3E}">
        <p14:creationId xmlns:p14="http://schemas.microsoft.com/office/powerpoint/2010/main" val="36859977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3574"/>
                                        </p:tgtEl>
                                        <p:attrNameLst>
                                          <p:attrName>style.visibility</p:attrName>
                                        </p:attrNameLst>
                                      </p:cBhvr>
                                      <p:to>
                                        <p:strVal val="visible"/>
                                      </p:to>
                                    </p:set>
                                    <p:animEffect transition="in" filter="wipe(left)">
                                      <p:cBhvr>
                                        <p:cTn id="7" dur="500"/>
                                        <p:tgtEl>
                                          <p:spTgt spid="235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3558"/>
                                        </p:tgtEl>
                                        <p:attrNameLst>
                                          <p:attrName>style.visibility</p:attrName>
                                        </p:attrNameLst>
                                      </p:cBhvr>
                                      <p:to>
                                        <p:strVal val="visible"/>
                                      </p:to>
                                    </p:set>
                                    <p:animEffect transition="in" filter="dissolve">
                                      <p:cBhvr>
                                        <p:cTn id="12" dur="500"/>
                                        <p:tgtEl>
                                          <p:spTgt spid="235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3576"/>
                                        </p:tgtEl>
                                        <p:attrNameLst>
                                          <p:attrName>style.visibility</p:attrName>
                                        </p:attrNameLst>
                                      </p:cBhvr>
                                      <p:to>
                                        <p:strVal val="visible"/>
                                      </p:to>
                                    </p:set>
                                    <p:animEffect transition="in" filter="wipe(down)">
                                      <p:cBhvr>
                                        <p:cTn id="17" dur="500"/>
                                        <p:tgtEl>
                                          <p:spTgt spid="235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3577"/>
                                        </p:tgtEl>
                                        <p:attrNameLst>
                                          <p:attrName>style.visibility</p:attrName>
                                        </p:attrNameLst>
                                      </p:cBhvr>
                                      <p:to>
                                        <p:strVal val="visible"/>
                                      </p:to>
                                    </p:set>
                                    <p:animEffect transition="in" filter="dissolve">
                                      <p:cBhvr>
                                        <p:cTn id="22" dur="500"/>
                                        <p:tgtEl>
                                          <p:spTgt spid="235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3578"/>
                                        </p:tgtEl>
                                        <p:attrNameLst>
                                          <p:attrName>style.visibility</p:attrName>
                                        </p:attrNameLst>
                                      </p:cBhvr>
                                      <p:to>
                                        <p:strVal val="visible"/>
                                      </p:to>
                                    </p:set>
                                    <p:animEffect transition="in" filter="wipe(down)">
                                      <p:cBhvr>
                                        <p:cTn id="27" dur="500"/>
                                        <p:tgtEl>
                                          <p:spTgt spid="2357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3559"/>
                                        </p:tgtEl>
                                        <p:attrNameLst>
                                          <p:attrName>style.visibility</p:attrName>
                                        </p:attrNameLst>
                                      </p:cBhvr>
                                      <p:to>
                                        <p:strVal val="visible"/>
                                      </p:to>
                                    </p:set>
                                    <p:animEffect transition="in" filter="wipe(left)">
                                      <p:cBhvr>
                                        <p:cTn id="32" dur="500"/>
                                        <p:tgtEl>
                                          <p:spTgt spid="2355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childTnLst>
                                    <p:set>
                                      <p:cBhvr>
                                        <p:cTn id="36" dur="1" fill="hold">
                                          <p:stCondLst>
                                            <p:cond delay="0"/>
                                          </p:stCondLst>
                                        </p:cTn>
                                        <p:tgtEl>
                                          <p:spTgt spid="23575"/>
                                        </p:tgtEl>
                                        <p:attrNameLst>
                                          <p:attrName>style.visibility</p:attrName>
                                        </p:attrNameLst>
                                      </p:cBhvr>
                                      <p:to>
                                        <p:strVal val="visible"/>
                                      </p:to>
                                    </p:set>
                                    <p:anim calcmode="lin" valueType="num">
                                      <p:cBhvr additive="base">
                                        <p:cTn id="37" dur="500" fill="hold"/>
                                        <p:tgtEl>
                                          <p:spTgt spid="23575"/>
                                        </p:tgtEl>
                                        <p:attrNameLst>
                                          <p:attrName>ppt_x</p:attrName>
                                        </p:attrNameLst>
                                      </p:cBhvr>
                                      <p:tavLst>
                                        <p:tav tm="0">
                                          <p:val>
                                            <p:strVal val="1+#ppt_w/2"/>
                                          </p:val>
                                        </p:tav>
                                        <p:tav tm="100000">
                                          <p:val>
                                            <p:strVal val="#ppt_x"/>
                                          </p:val>
                                        </p:tav>
                                      </p:tavLst>
                                    </p:anim>
                                    <p:anim calcmode="lin" valueType="num">
                                      <p:cBhvr additive="base">
                                        <p:cTn id="38" dur="500" fill="hold"/>
                                        <p:tgtEl>
                                          <p:spTgt spid="2357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23560"/>
                                        </p:tgtEl>
                                        <p:attrNameLst>
                                          <p:attrName>style.visibility</p:attrName>
                                        </p:attrNameLst>
                                      </p:cBhvr>
                                      <p:to>
                                        <p:strVal val="visible"/>
                                      </p:to>
                                    </p:set>
                                    <p:animEffect transition="in" filter="wipe(left)">
                                      <p:cBhvr>
                                        <p:cTn id="43" dur="500"/>
                                        <p:tgtEl>
                                          <p:spTgt spid="23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p:bldP spid="23560" grpId="0"/>
      <p:bldP spid="23576" grpId="0" animBg="1"/>
      <p:bldP spid="2357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7"/>
          <p:cNvSpPr txBox="1">
            <a:spLocks noChangeArrowheads="1"/>
          </p:cNvSpPr>
          <p:nvPr/>
        </p:nvSpPr>
        <p:spPr bwMode="auto">
          <a:xfrm>
            <a:off x="2403475" y="739775"/>
            <a:ext cx="76152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400" b="1"/>
              <a:t>Propiedades de las potencias de exponente natural</a:t>
            </a:r>
          </a:p>
        </p:txBody>
      </p:sp>
      <p:sp>
        <p:nvSpPr>
          <p:cNvPr id="6147" name="Rectangle 34"/>
          <p:cNvSpPr>
            <a:spLocks noChangeArrowheads="1"/>
          </p:cNvSpPr>
          <p:nvPr/>
        </p:nvSpPr>
        <p:spPr bwMode="auto">
          <a:xfrm>
            <a:off x="1524001" y="30395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6148" name="Rectangle 36"/>
          <p:cNvSpPr>
            <a:spLocks noChangeArrowheads="1"/>
          </p:cNvSpPr>
          <p:nvPr/>
        </p:nvSpPr>
        <p:spPr bwMode="auto">
          <a:xfrm>
            <a:off x="1524001" y="30538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6149" name="Line 47"/>
          <p:cNvSpPr>
            <a:spLocks noChangeShapeType="1"/>
          </p:cNvSpPr>
          <p:nvPr/>
        </p:nvSpPr>
        <p:spPr bwMode="auto">
          <a:xfrm>
            <a:off x="6959600" y="1268413"/>
            <a:ext cx="0" cy="5256212"/>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6150" name="Rectangle 48"/>
          <p:cNvSpPr>
            <a:spLocks noChangeArrowheads="1"/>
          </p:cNvSpPr>
          <p:nvPr/>
        </p:nvSpPr>
        <p:spPr bwMode="auto">
          <a:xfrm>
            <a:off x="1919289" y="1196975"/>
            <a:ext cx="4968875" cy="1944688"/>
          </a:xfrm>
          <a:prstGeom prst="rect">
            <a:avLst/>
          </a:prstGeom>
          <a:solidFill>
            <a:srgbClr val="FFFF00">
              <a:alpha val="50195"/>
            </a:srgbClr>
          </a:solidFill>
          <a:ln w="9525">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4145" name="Text Box 49"/>
          <p:cNvSpPr txBox="1">
            <a:spLocks noChangeArrowheads="1"/>
          </p:cNvSpPr>
          <p:nvPr/>
        </p:nvSpPr>
        <p:spPr bwMode="auto">
          <a:xfrm>
            <a:off x="2068513" y="1196976"/>
            <a:ext cx="4603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a:t>Producto de potencias de la misma base</a:t>
            </a:r>
            <a:endParaRPr lang="es-ES_tradnl" altLang="es-CL" sz="1800"/>
          </a:p>
        </p:txBody>
      </p:sp>
      <p:sp>
        <p:nvSpPr>
          <p:cNvPr id="4146" name="Text Box 50"/>
          <p:cNvSpPr txBox="1">
            <a:spLocks noChangeArrowheads="1"/>
          </p:cNvSpPr>
          <p:nvPr/>
        </p:nvSpPr>
        <p:spPr bwMode="auto">
          <a:xfrm>
            <a:off x="2063750" y="1538289"/>
            <a:ext cx="4895850"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latin typeface="Times New Roman" panose="02020603050405020304" pitchFamily="18" charset="0"/>
                <a:cs typeface="Times New Roman" panose="02020603050405020304" pitchFamily="18" charset="0"/>
              </a:rPr>
              <a:t>Si multiplicamos dos potencias de la misma base, el resultado es otra potencia de la misma base cuyo exponente es la suma de los exponentes.</a:t>
            </a:r>
          </a:p>
        </p:txBody>
      </p:sp>
      <p:sp>
        <p:nvSpPr>
          <p:cNvPr id="4147" name="Text Box 51"/>
          <p:cNvSpPr txBox="1">
            <a:spLocks noChangeArrowheads="1"/>
          </p:cNvSpPr>
          <p:nvPr/>
        </p:nvSpPr>
        <p:spPr bwMode="auto">
          <a:xfrm>
            <a:off x="2640014" y="2625725"/>
            <a:ext cx="1675459" cy="40011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000" b="1" i="1">
                <a:latin typeface="Times New Roman" panose="02020603050405020304" pitchFamily="18" charset="0"/>
                <a:cs typeface="Times New Roman" panose="02020603050405020304" pitchFamily="18" charset="0"/>
              </a:rPr>
              <a:t>a</a:t>
            </a:r>
            <a:r>
              <a:rPr lang="es-ES_tradnl" altLang="es-CL" sz="2000" b="1" i="1" baseline="30000">
                <a:latin typeface="Times New Roman" panose="02020603050405020304" pitchFamily="18" charset="0"/>
                <a:cs typeface="Times New Roman" panose="02020603050405020304" pitchFamily="18" charset="0"/>
              </a:rPr>
              <a:t>n</a:t>
            </a:r>
            <a:r>
              <a:rPr lang="es-ES_tradnl" altLang="es-CL" sz="2000" b="1" i="1">
                <a:latin typeface="Times New Roman" panose="02020603050405020304" pitchFamily="18" charset="0"/>
                <a:cs typeface="Times New Roman" panose="02020603050405020304" pitchFamily="18" charset="0"/>
              </a:rPr>
              <a:t> · a</a:t>
            </a:r>
            <a:r>
              <a:rPr lang="es-ES_tradnl" altLang="es-CL" sz="2000" b="1" i="1" baseline="30000">
                <a:latin typeface="Times New Roman" panose="02020603050405020304" pitchFamily="18" charset="0"/>
                <a:cs typeface="Times New Roman" panose="02020603050405020304" pitchFamily="18" charset="0"/>
              </a:rPr>
              <a:t>m</a:t>
            </a:r>
            <a:r>
              <a:rPr lang="es-ES_tradnl" altLang="es-CL" sz="2000" b="1" i="1">
                <a:latin typeface="Times New Roman" panose="02020603050405020304" pitchFamily="18" charset="0"/>
                <a:cs typeface="Times New Roman" panose="02020603050405020304" pitchFamily="18" charset="0"/>
              </a:rPr>
              <a:t> =</a:t>
            </a:r>
            <a:r>
              <a:rPr lang="es-ES_tradnl" altLang="es-CL" sz="2000" i="1">
                <a:latin typeface="Times New Roman" panose="02020603050405020304" pitchFamily="18" charset="0"/>
                <a:cs typeface="Times New Roman" panose="02020603050405020304" pitchFamily="18" charset="0"/>
              </a:rPr>
              <a:t> </a:t>
            </a:r>
            <a:r>
              <a:rPr lang="es-ES_tradnl" altLang="es-CL" sz="2000" b="1" i="1">
                <a:latin typeface="Times New Roman" panose="02020603050405020304" pitchFamily="18" charset="0"/>
                <a:cs typeface="Times New Roman" panose="02020603050405020304" pitchFamily="18" charset="0"/>
              </a:rPr>
              <a:t>a</a:t>
            </a:r>
            <a:r>
              <a:rPr lang="es-ES_tradnl" altLang="es-CL" sz="2000" b="1" i="1" baseline="30000">
                <a:latin typeface="Times New Roman" panose="02020603050405020304" pitchFamily="18" charset="0"/>
                <a:cs typeface="Times New Roman" panose="02020603050405020304" pitchFamily="18" charset="0"/>
              </a:rPr>
              <a:t>n + m</a:t>
            </a:r>
            <a:endParaRPr lang="es-ES_tradnl" altLang="es-CL" sz="2000" i="1" baseline="30000">
              <a:latin typeface="Times New Roman" panose="02020603050405020304" pitchFamily="18" charset="0"/>
              <a:cs typeface="Times New Roman" panose="02020603050405020304" pitchFamily="18" charset="0"/>
            </a:endParaRPr>
          </a:p>
        </p:txBody>
      </p:sp>
      <p:sp>
        <p:nvSpPr>
          <p:cNvPr id="4148" name="Text Box 52"/>
          <p:cNvSpPr txBox="1">
            <a:spLocks noChangeArrowheads="1"/>
          </p:cNvSpPr>
          <p:nvPr/>
        </p:nvSpPr>
        <p:spPr bwMode="auto">
          <a:xfrm>
            <a:off x="4678363" y="2671763"/>
            <a:ext cx="130997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000">
                <a:latin typeface="Times New Roman" panose="02020603050405020304" pitchFamily="18" charset="0"/>
                <a:cs typeface="Times New Roman" panose="02020603050405020304" pitchFamily="18" charset="0"/>
              </a:rPr>
              <a:t>3</a:t>
            </a:r>
            <a:r>
              <a:rPr lang="es-ES_tradnl" altLang="es-CL" sz="2000" baseline="30000">
                <a:latin typeface="Times New Roman" panose="02020603050405020304" pitchFamily="18" charset="0"/>
                <a:cs typeface="Times New Roman" panose="02020603050405020304" pitchFamily="18" charset="0"/>
              </a:rPr>
              <a:t>2</a:t>
            </a:r>
            <a:r>
              <a:rPr lang="es-ES_tradnl" altLang="es-CL" sz="2000">
                <a:latin typeface="Times New Roman" panose="02020603050405020304" pitchFamily="18" charset="0"/>
                <a:cs typeface="Times New Roman" panose="02020603050405020304" pitchFamily="18" charset="0"/>
              </a:rPr>
              <a:t> · 3</a:t>
            </a:r>
            <a:r>
              <a:rPr lang="es-ES_tradnl" altLang="es-CL" sz="2000" baseline="30000">
                <a:latin typeface="Times New Roman" panose="02020603050405020304" pitchFamily="18" charset="0"/>
                <a:cs typeface="Times New Roman" panose="02020603050405020304" pitchFamily="18" charset="0"/>
              </a:rPr>
              <a:t>4</a:t>
            </a:r>
            <a:r>
              <a:rPr lang="es-ES_tradnl" altLang="es-CL" sz="2000">
                <a:latin typeface="Times New Roman" panose="02020603050405020304" pitchFamily="18" charset="0"/>
                <a:cs typeface="Times New Roman" panose="02020603050405020304" pitchFamily="18" charset="0"/>
              </a:rPr>
              <a:t> = 3</a:t>
            </a:r>
            <a:r>
              <a:rPr lang="es-ES_tradnl" altLang="es-CL" sz="2000" baseline="30000">
                <a:latin typeface="Times New Roman" panose="02020603050405020304" pitchFamily="18" charset="0"/>
                <a:cs typeface="Times New Roman" panose="02020603050405020304" pitchFamily="18" charset="0"/>
              </a:rPr>
              <a:t>6</a:t>
            </a:r>
          </a:p>
        </p:txBody>
      </p:sp>
      <p:sp>
        <p:nvSpPr>
          <p:cNvPr id="6155" name="Rectangle 53"/>
          <p:cNvSpPr>
            <a:spLocks noChangeArrowheads="1"/>
          </p:cNvSpPr>
          <p:nvPr/>
        </p:nvSpPr>
        <p:spPr bwMode="auto">
          <a:xfrm>
            <a:off x="1919289" y="3284538"/>
            <a:ext cx="4968875" cy="3384550"/>
          </a:xfrm>
          <a:prstGeom prst="rect">
            <a:avLst/>
          </a:prstGeom>
          <a:solidFill>
            <a:srgbClr val="FFFF00">
              <a:alpha val="50195"/>
            </a:srgbClr>
          </a:solidFill>
          <a:ln w="9525">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4150" name="Text Box 54"/>
          <p:cNvSpPr txBox="1">
            <a:spLocks noChangeArrowheads="1"/>
          </p:cNvSpPr>
          <p:nvPr/>
        </p:nvSpPr>
        <p:spPr bwMode="auto">
          <a:xfrm>
            <a:off x="2063750" y="3284538"/>
            <a:ext cx="4565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a:t>Cociente de potencias de la misma base</a:t>
            </a:r>
            <a:endParaRPr lang="es-ES_tradnl" altLang="es-CL" sz="1800"/>
          </a:p>
        </p:txBody>
      </p:sp>
      <p:sp>
        <p:nvSpPr>
          <p:cNvPr id="4151" name="Text Box 55"/>
          <p:cNvSpPr txBox="1">
            <a:spLocks noChangeArrowheads="1"/>
          </p:cNvSpPr>
          <p:nvPr/>
        </p:nvSpPr>
        <p:spPr bwMode="auto">
          <a:xfrm>
            <a:off x="2063750" y="3644901"/>
            <a:ext cx="4916488"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latin typeface="Times New Roman" panose="02020603050405020304" pitchFamily="18" charset="0"/>
                <a:cs typeface="Times New Roman" panose="02020603050405020304" pitchFamily="18" charset="0"/>
              </a:rPr>
              <a:t>Si dividimos dos potencias de la misma base, el resultado es otra potencia de la misma base cuyo exponente es igual a la diferencia de los exponentes.</a:t>
            </a:r>
          </a:p>
        </p:txBody>
      </p:sp>
      <p:grpSp>
        <p:nvGrpSpPr>
          <p:cNvPr id="4152" name="Group 56"/>
          <p:cNvGrpSpPr>
            <a:grpSpLocks/>
          </p:cNvGrpSpPr>
          <p:nvPr/>
        </p:nvGrpSpPr>
        <p:grpSpPr bwMode="auto">
          <a:xfrm>
            <a:off x="2495550" y="5000628"/>
            <a:ext cx="3570288" cy="709613"/>
            <a:chOff x="3840" y="2115"/>
            <a:chExt cx="2249" cy="447"/>
          </a:xfrm>
        </p:grpSpPr>
        <p:sp>
          <p:nvSpPr>
            <p:cNvPr id="6176" name="Text Box 57"/>
            <p:cNvSpPr txBox="1">
              <a:spLocks noChangeArrowheads="1"/>
            </p:cNvSpPr>
            <p:nvPr/>
          </p:nvSpPr>
          <p:spPr bwMode="auto">
            <a:xfrm>
              <a:off x="3840" y="2115"/>
              <a:ext cx="2249" cy="446"/>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ES_tradnl" altLang="es-CL" sz="1000" b="1" i="1">
                <a:latin typeface="Times New Roman" panose="02020603050405020304" pitchFamily="18" charset="0"/>
                <a:cs typeface="Times New Roman" panose="02020603050405020304" pitchFamily="18" charset="0"/>
              </a:endParaRPr>
            </a:p>
            <a:p>
              <a:pPr eaLnBrk="1" hangingPunct="1">
                <a:spcBef>
                  <a:spcPct val="0"/>
                </a:spcBef>
                <a:buFontTx/>
                <a:buNone/>
              </a:pPr>
              <a:r>
                <a:rPr lang="es-ES_tradnl" altLang="es-CL" sz="2000" b="1" i="1">
                  <a:latin typeface="Times New Roman" panose="02020603050405020304" pitchFamily="18" charset="0"/>
                  <a:cs typeface="Times New Roman" panose="02020603050405020304" pitchFamily="18" charset="0"/>
                </a:rPr>
                <a:t>a</a:t>
              </a:r>
              <a:r>
                <a:rPr lang="es-ES_tradnl" altLang="es-CL" sz="2000" b="1" i="1" baseline="30000">
                  <a:latin typeface="Times New Roman" panose="02020603050405020304" pitchFamily="18" charset="0"/>
                  <a:cs typeface="Times New Roman" panose="02020603050405020304" pitchFamily="18" charset="0"/>
                </a:rPr>
                <a:t>n</a:t>
              </a:r>
              <a:r>
                <a:rPr lang="es-ES_tradnl" altLang="es-CL" sz="2000" b="1" i="1">
                  <a:latin typeface="Times New Roman" panose="02020603050405020304" pitchFamily="18" charset="0"/>
                  <a:cs typeface="Times New Roman" panose="02020603050405020304" pitchFamily="18" charset="0"/>
                </a:rPr>
                <a:t> </a:t>
              </a:r>
              <a:r>
                <a:rPr lang="es-ES_tradnl" altLang="es-CL" sz="2000">
                  <a:latin typeface="Times New Roman" panose="02020603050405020304" pitchFamily="18" charset="0"/>
                  <a:cs typeface="Times New Roman" panose="02020603050405020304" pitchFamily="18" charset="0"/>
                </a:rPr>
                <a:t>: </a:t>
              </a:r>
              <a:r>
                <a:rPr lang="es-ES_tradnl" altLang="es-CL" sz="2000" b="1" i="1">
                  <a:latin typeface="Times New Roman" panose="02020603050405020304" pitchFamily="18" charset="0"/>
                  <a:cs typeface="Times New Roman" panose="02020603050405020304" pitchFamily="18" charset="0"/>
                </a:rPr>
                <a:t>a</a:t>
              </a:r>
              <a:r>
                <a:rPr lang="es-ES_tradnl" altLang="es-CL" sz="2000" b="1" i="1" baseline="30000">
                  <a:latin typeface="Times New Roman" panose="02020603050405020304" pitchFamily="18" charset="0"/>
                  <a:cs typeface="Times New Roman" panose="02020603050405020304" pitchFamily="18" charset="0"/>
                </a:rPr>
                <a:t>m</a:t>
              </a:r>
              <a:r>
                <a:rPr lang="es-ES_tradnl" altLang="es-CL" sz="2000" b="1" i="1">
                  <a:latin typeface="Times New Roman" panose="02020603050405020304" pitchFamily="18" charset="0"/>
                  <a:cs typeface="Times New Roman" panose="02020603050405020304" pitchFamily="18" charset="0"/>
                </a:rPr>
                <a:t> =        =</a:t>
              </a:r>
              <a:r>
                <a:rPr lang="es-ES_tradnl" altLang="es-CL" sz="2000">
                  <a:latin typeface="Times New Roman" panose="02020603050405020304" pitchFamily="18" charset="0"/>
                  <a:cs typeface="Times New Roman" panose="02020603050405020304" pitchFamily="18" charset="0"/>
                </a:rPr>
                <a:t> </a:t>
              </a:r>
              <a:r>
                <a:rPr lang="es-ES_tradnl" altLang="es-CL" sz="2000" b="1" i="1">
                  <a:latin typeface="Times New Roman" panose="02020603050405020304" pitchFamily="18" charset="0"/>
                  <a:cs typeface="Times New Roman" panose="02020603050405020304" pitchFamily="18" charset="0"/>
                </a:rPr>
                <a:t>a</a:t>
              </a:r>
              <a:r>
                <a:rPr lang="es-ES_tradnl" altLang="es-CL" sz="2000" b="1" i="1" baseline="30000">
                  <a:latin typeface="Times New Roman" panose="02020603050405020304" pitchFamily="18" charset="0"/>
                  <a:cs typeface="Times New Roman" panose="02020603050405020304" pitchFamily="18" charset="0"/>
                </a:rPr>
                <a:t>n – m</a:t>
              </a:r>
              <a:r>
                <a:rPr lang="es-ES_tradnl" altLang="es-CL" sz="2000" b="1" i="1">
                  <a:latin typeface="Times New Roman" panose="02020603050405020304" pitchFamily="18" charset="0"/>
                  <a:cs typeface="Times New Roman" panose="02020603050405020304" pitchFamily="18" charset="0"/>
                </a:rPr>
                <a:t>  </a:t>
              </a:r>
              <a:r>
                <a:rPr lang="es-ES_tradnl" altLang="es-CL" sz="2000">
                  <a:latin typeface="Times New Roman" panose="02020603050405020304" pitchFamily="18" charset="0"/>
                  <a:cs typeface="Times New Roman" panose="02020603050405020304" pitchFamily="18" charset="0"/>
                </a:rPr>
                <a:t>con </a:t>
              </a:r>
              <a:r>
                <a:rPr lang="es-ES_tradnl" altLang="es-CL" sz="2000" b="1">
                  <a:latin typeface="Times New Roman" panose="02020603050405020304" pitchFamily="18" charset="0"/>
                  <a:cs typeface="Times New Roman" panose="02020603050405020304" pitchFamily="18" charset="0"/>
                </a:rPr>
                <a:t> </a:t>
              </a:r>
              <a:r>
                <a:rPr lang="es-ES_tradnl" altLang="es-CL" sz="2000" b="1" i="1">
                  <a:latin typeface="Times New Roman" panose="02020603050405020304" pitchFamily="18" charset="0"/>
                  <a:cs typeface="Times New Roman" panose="02020603050405020304" pitchFamily="18" charset="0"/>
                </a:rPr>
                <a:t>n &gt;</a:t>
              </a:r>
              <a:r>
                <a:rPr lang="es-ES_tradnl" altLang="es-CL" sz="2000">
                  <a:latin typeface="Times New Roman" panose="02020603050405020304" pitchFamily="18" charset="0"/>
                  <a:cs typeface="Times New Roman" panose="02020603050405020304" pitchFamily="18" charset="0"/>
                </a:rPr>
                <a:t> </a:t>
              </a:r>
              <a:r>
                <a:rPr lang="es-ES_tradnl" altLang="es-CL" sz="2000" b="1" i="1">
                  <a:latin typeface="Times New Roman" panose="02020603050405020304" pitchFamily="18" charset="0"/>
                  <a:cs typeface="Times New Roman" panose="02020603050405020304" pitchFamily="18" charset="0"/>
                </a:rPr>
                <a:t>m</a:t>
              </a:r>
            </a:p>
            <a:p>
              <a:pPr eaLnBrk="1" hangingPunct="1">
                <a:spcBef>
                  <a:spcPct val="0"/>
                </a:spcBef>
                <a:buFontTx/>
                <a:buNone/>
              </a:pPr>
              <a:endParaRPr lang="es-ES_tradnl" altLang="es-CL" sz="1000">
                <a:latin typeface="Times New Roman" panose="02020603050405020304" pitchFamily="18" charset="0"/>
                <a:cs typeface="Times New Roman" panose="02020603050405020304" pitchFamily="18" charset="0"/>
              </a:endParaRPr>
            </a:p>
          </p:txBody>
        </p:sp>
        <p:graphicFrame>
          <p:nvGraphicFramePr>
            <p:cNvPr id="6177" name="Object 58"/>
            <p:cNvGraphicFramePr>
              <a:graphicFrameLocks noChangeAspect="1"/>
            </p:cNvGraphicFramePr>
            <p:nvPr/>
          </p:nvGraphicFramePr>
          <p:xfrm>
            <a:off x="4482" y="2115"/>
            <a:ext cx="258" cy="447"/>
          </p:xfrm>
          <a:graphic>
            <a:graphicData uri="http://schemas.openxmlformats.org/presentationml/2006/ole">
              <mc:AlternateContent xmlns:mc="http://schemas.openxmlformats.org/markup-compatibility/2006">
                <mc:Choice xmlns:v="urn:schemas-microsoft-com:vml" Requires="v">
                  <p:oleObj spid="_x0000_s2064" name="Ecuación" r:id="rId3" imgW="241195" imgH="418918" progId="Equation.3">
                    <p:embed/>
                  </p:oleObj>
                </mc:Choice>
                <mc:Fallback>
                  <p:oleObj name="Ecuación" r:id="rId3" imgW="241195" imgH="41891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2" y="2115"/>
                          <a:ext cx="258" cy="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4155" name="Object 59"/>
          <p:cNvGraphicFramePr>
            <a:graphicFrameLocks noChangeAspect="1"/>
          </p:cNvGraphicFramePr>
          <p:nvPr/>
        </p:nvGraphicFramePr>
        <p:xfrm>
          <a:off x="2705101" y="5864226"/>
          <a:ext cx="555625" cy="733425"/>
        </p:xfrm>
        <a:graphic>
          <a:graphicData uri="http://schemas.openxmlformats.org/presentationml/2006/ole">
            <mc:AlternateContent xmlns:mc="http://schemas.openxmlformats.org/markup-compatibility/2006">
              <mc:Choice xmlns:v="urn:schemas-microsoft-com:vml" Requires="v">
                <p:oleObj spid="_x0000_s2065" name="Equation" r:id="rId5" imgW="317362" imgH="418918" progId="Equation.DSMT4">
                  <p:embed/>
                </p:oleObj>
              </mc:Choice>
              <mc:Fallback>
                <p:oleObj name="Equation" r:id="rId5" imgW="317362" imgH="418918"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05101" y="5864226"/>
                        <a:ext cx="555625"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56" name="Object 60"/>
          <p:cNvGraphicFramePr>
            <a:graphicFrameLocks noChangeAspect="1"/>
          </p:cNvGraphicFramePr>
          <p:nvPr/>
        </p:nvGraphicFramePr>
        <p:xfrm>
          <a:off x="3300413" y="5895976"/>
          <a:ext cx="1420812" cy="688975"/>
        </p:xfrm>
        <a:graphic>
          <a:graphicData uri="http://schemas.openxmlformats.org/presentationml/2006/ole">
            <mc:AlternateContent xmlns:mc="http://schemas.openxmlformats.org/markup-compatibility/2006">
              <mc:Choice xmlns:v="urn:schemas-microsoft-com:vml" Requires="v">
                <p:oleObj spid="_x0000_s2066" name="Equation" r:id="rId7" imgW="812447" imgH="393529" progId="Equation.DSMT4">
                  <p:embed/>
                </p:oleObj>
              </mc:Choice>
              <mc:Fallback>
                <p:oleObj name="Equation" r:id="rId7" imgW="812447" imgH="393529"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00413" y="5895976"/>
                        <a:ext cx="1420812" cy="688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57" name="Object 61"/>
          <p:cNvGraphicFramePr>
            <a:graphicFrameLocks noChangeAspect="1"/>
          </p:cNvGraphicFramePr>
          <p:nvPr/>
        </p:nvGraphicFramePr>
        <p:xfrm>
          <a:off x="4792664" y="6008688"/>
          <a:ext cx="288925" cy="355600"/>
        </p:xfrm>
        <a:graphic>
          <a:graphicData uri="http://schemas.openxmlformats.org/presentationml/2006/ole">
            <mc:AlternateContent xmlns:mc="http://schemas.openxmlformats.org/markup-compatibility/2006">
              <mc:Choice xmlns:v="urn:schemas-microsoft-com:vml" Requires="v">
                <p:oleObj spid="_x0000_s2067" name="Equation" r:id="rId9" imgW="164957" imgH="203024" progId="Equation.DSMT4">
                  <p:embed/>
                </p:oleObj>
              </mc:Choice>
              <mc:Fallback>
                <p:oleObj name="Equation" r:id="rId9" imgW="164957" imgH="203024"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92664" y="6008688"/>
                        <a:ext cx="28892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2" name="Rectangle 62"/>
          <p:cNvSpPr>
            <a:spLocks noChangeArrowheads="1"/>
          </p:cNvSpPr>
          <p:nvPr/>
        </p:nvSpPr>
        <p:spPr bwMode="auto">
          <a:xfrm>
            <a:off x="7032625" y="1196976"/>
            <a:ext cx="3455988" cy="2663825"/>
          </a:xfrm>
          <a:prstGeom prst="rect">
            <a:avLst/>
          </a:prstGeom>
          <a:solidFill>
            <a:srgbClr val="FFFF00">
              <a:alpha val="50195"/>
            </a:srgbClr>
          </a:solidFill>
          <a:ln w="9525">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4159" name="Text Box 63"/>
          <p:cNvSpPr txBox="1">
            <a:spLocks noChangeArrowheads="1"/>
          </p:cNvSpPr>
          <p:nvPr/>
        </p:nvSpPr>
        <p:spPr bwMode="auto">
          <a:xfrm>
            <a:off x="7032625" y="1268413"/>
            <a:ext cx="294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a:t>Potencia de una potencia</a:t>
            </a:r>
            <a:endParaRPr lang="es-ES_tradnl" altLang="es-CL" sz="1800"/>
          </a:p>
        </p:txBody>
      </p:sp>
      <p:sp>
        <p:nvSpPr>
          <p:cNvPr id="4160" name="Text Box 64"/>
          <p:cNvSpPr txBox="1">
            <a:spLocks noChangeArrowheads="1"/>
          </p:cNvSpPr>
          <p:nvPr/>
        </p:nvSpPr>
        <p:spPr bwMode="auto">
          <a:xfrm>
            <a:off x="7032625" y="1627188"/>
            <a:ext cx="3384550"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latin typeface="Times New Roman" panose="02020603050405020304" pitchFamily="18" charset="0"/>
                <a:cs typeface="Times New Roman" panose="02020603050405020304" pitchFamily="18" charset="0"/>
              </a:rPr>
              <a:t>Si elevamos una potencia a un nuevo exponente, el resultado es otra potencia con la misma base cuyo exponente es el producto de los exponentes.</a:t>
            </a:r>
          </a:p>
        </p:txBody>
      </p:sp>
      <p:sp>
        <p:nvSpPr>
          <p:cNvPr id="4161" name="Text Box 65"/>
          <p:cNvSpPr txBox="1">
            <a:spLocks noChangeArrowheads="1"/>
          </p:cNvSpPr>
          <p:nvPr/>
        </p:nvSpPr>
        <p:spPr bwMode="auto">
          <a:xfrm>
            <a:off x="7451725" y="3284538"/>
            <a:ext cx="1470274" cy="40011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000" b="1">
                <a:latin typeface="Times New Roman" panose="02020603050405020304" pitchFamily="18" charset="0"/>
                <a:cs typeface="Times New Roman" panose="02020603050405020304" pitchFamily="18" charset="0"/>
              </a:rPr>
              <a:t>(</a:t>
            </a:r>
            <a:r>
              <a:rPr lang="es-ES_tradnl" altLang="es-CL" sz="2000" b="1" i="1">
                <a:latin typeface="Times New Roman" panose="02020603050405020304" pitchFamily="18" charset="0"/>
                <a:cs typeface="Times New Roman" panose="02020603050405020304" pitchFamily="18" charset="0"/>
              </a:rPr>
              <a:t>a</a:t>
            </a:r>
            <a:r>
              <a:rPr lang="es-ES_tradnl" altLang="es-CL" sz="2000" b="1" i="1" baseline="30000">
                <a:latin typeface="Times New Roman" panose="02020603050405020304" pitchFamily="18" charset="0"/>
                <a:cs typeface="Times New Roman" panose="02020603050405020304" pitchFamily="18" charset="0"/>
              </a:rPr>
              <a:t>n</a:t>
            </a:r>
            <a:r>
              <a:rPr lang="es-ES_tradnl" altLang="es-CL" sz="2000" b="1">
                <a:latin typeface="Times New Roman" panose="02020603050405020304" pitchFamily="18" charset="0"/>
                <a:cs typeface="Times New Roman" panose="02020603050405020304" pitchFamily="18" charset="0"/>
              </a:rPr>
              <a:t>)</a:t>
            </a:r>
            <a:r>
              <a:rPr lang="es-ES_tradnl" altLang="es-CL" sz="2000" b="1" i="1" baseline="30000">
                <a:latin typeface="Times New Roman" panose="02020603050405020304" pitchFamily="18" charset="0"/>
                <a:cs typeface="Times New Roman" panose="02020603050405020304" pitchFamily="18" charset="0"/>
              </a:rPr>
              <a:t>m</a:t>
            </a:r>
            <a:r>
              <a:rPr lang="es-ES_tradnl" altLang="es-CL" sz="2000" b="1" i="1">
                <a:latin typeface="Times New Roman" panose="02020603050405020304" pitchFamily="18" charset="0"/>
                <a:cs typeface="Times New Roman" panose="02020603050405020304" pitchFamily="18" charset="0"/>
              </a:rPr>
              <a:t> =</a:t>
            </a:r>
            <a:r>
              <a:rPr lang="es-ES_tradnl" altLang="es-CL" sz="2000">
                <a:latin typeface="Times New Roman" panose="02020603050405020304" pitchFamily="18" charset="0"/>
                <a:cs typeface="Times New Roman" panose="02020603050405020304" pitchFamily="18" charset="0"/>
              </a:rPr>
              <a:t> </a:t>
            </a:r>
            <a:r>
              <a:rPr lang="es-ES_tradnl" altLang="es-CL" sz="2000" b="1" i="1">
                <a:latin typeface="Times New Roman" panose="02020603050405020304" pitchFamily="18" charset="0"/>
                <a:cs typeface="Times New Roman" panose="02020603050405020304" pitchFamily="18" charset="0"/>
              </a:rPr>
              <a:t>a</a:t>
            </a:r>
            <a:r>
              <a:rPr lang="es-ES_tradnl" altLang="es-CL" sz="2000" b="1" i="1" baseline="30000">
                <a:latin typeface="Times New Roman" panose="02020603050405020304" pitchFamily="18" charset="0"/>
                <a:cs typeface="Times New Roman" panose="02020603050405020304" pitchFamily="18" charset="0"/>
              </a:rPr>
              <a:t>n · m</a:t>
            </a:r>
            <a:endParaRPr lang="es-ES_tradnl" altLang="es-CL" sz="2000" baseline="30000">
              <a:latin typeface="Times New Roman" panose="02020603050405020304" pitchFamily="18" charset="0"/>
              <a:cs typeface="Times New Roman" panose="02020603050405020304" pitchFamily="18" charset="0"/>
            </a:endParaRPr>
          </a:p>
        </p:txBody>
      </p:sp>
      <p:graphicFrame>
        <p:nvGraphicFramePr>
          <p:cNvPr id="4162" name="Object 66"/>
          <p:cNvGraphicFramePr>
            <a:graphicFrameLocks noChangeAspect="1"/>
          </p:cNvGraphicFramePr>
          <p:nvPr/>
        </p:nvGraphicFramePr>
        <p:xfrm>
          <a:off x="9264650" y="3249614"/>
          <a:ext cx="1066800" cy="466725"/>
        </p:xfrm>
        <a:graphic>
          <a:graphicData uri="http://schemas.openxmlformats.org/presentationml/2006/ole">
            <mc:AlternateContent xmlns:mc="http://schemas.openxmlformats.org/markup-compatibility/2006">
              <mc:Choice xmlns:v="urn:schemas-microsoft-com:vml" Requires="v">
                <p:oleObj spid="_x0000_s2068" name="Ecuación" r:id="rId11" imgW="609336" imgH="266584" progId="Equation.3">
                  <p:embed/>
                </p:oleObj>
              </mc:Choice>
              <mc:Fallback>
                <p:oleObj name="Ecuación" r:id="rId11" imgW="609336" imgH="26658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264650" y="3249614"/>
                        <a:ext cx="1066800"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7" name="Rectangle 67"/>
          <p:cNvSpPr>
            <a:spLocks noChangeArrowheads="1"/>
          </p:cNvSpPr>
          <p:nvPr/>
        </p:nvSpPr>
        <p:spPr bwMode="auto">
          <a:xfrm>
            <a:off x="7032625" y="4078288"/>
            <a:ext cx="3455988" cy="1079500"/>
          </a:xfrm>
          <a:prstGeom prst="rect">
            <a:avLst/>
          </a:prstGeom>
          <a:solidFill>
            <a:srgbClr val="FFFF00">
              <a:alpha val="50195"/>
            </a:srgbClr>
          </a:solidFill>
          <a:ln w="9525">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6168" name="Rectangle 68"/>
          <p:cNvSpPr>
            <a:spLocks noChangeArrowheads="1"/>
          </p:cNvSpPr>
          <p:nvPr/>
        </p:nvSpPr>
        <p:spPr bwMode="auto">
          <a:xfrm>
            <a:off x="7032625" y="5300664"/>
            <a:ext cx="3455988" cy="1296987"/>
          </a:xfrm>
          <a:prstGeom prst="rect">
            <a:avLst/>
          </a:prstGeom>
          <a:solidFill>
            <a:srgbClr val="FFFF00">
              <a:alpha val="50195"/>
            </a:srgbClr>
          </a:solidFill>
          <a:ln w="9525">
            <a:solidFill>
              <a:srgbClr val="33CC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4165" name="Text Box 69"/>
          <p:cNvSpPr txBox="1">
            <a:spLocks noChangeArrowheads="1"/>
          </p:cNvSpPr>
          <p:nvPr/>
        </p:nvSpPr>
        <p:spPr bwMode="auto">
          <a:xfrm>
            <a:off x="7032625" y="4076701"/>
            <a:ext cx="2863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a:t>Potencia de un producto</a:t>
            </a:r>
          </a:p>
        </p:txBody>
      </p:sp>
      <p:sp>
        <p:nvSpPr>
          <p:cNvPr id="4166" name="Text Box 70"/>
          <p:cNvSpPr txBox="1">
            <a:spLocks noChangeArrowheads="1"/>
          </p:cNvSpPr>
          <p:nvPr/>
        </p:nvSpPr>
        <p:spPr bwMode="auto">
          <a:xfrm>
            <a:off x="7032625" y="5300663"/>
            <a:ext cx="286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zh-CN" sz="1800" b="1">
                <a:ea typeface="宋体" panose="02010600030101010101" pitchFamily="2" charset="-122"/>
              </a:rPr>
              <a:t>Potencia de un cociente</a:t>
            </a:r>
            <a:r>
              <a:rPr lang="es-ES_tradnl" altLang="zh-CN" sz="1800">
                <a:ea typeface="宋体" panose="02010600030101010101" pitchFamily="2" charset="-122"/>
              </a:rPr>
              <a:t> </a:t>
            </a:r>
            <a:endParaRPr lang="es-ES_tradnl" altLang="es-CL" sz="1800"/>
          </a:p>
        </p:txBody>
      </p:sp>
      <p:sp>
        <p:nvSpPr>
          <p:cNvPr id="4167" name="Text Box 71"/>
          <p:cNvSpPr txBox="1">
            <a:spLocks noChangeArrowheads="1"/>
          </p:cNvSpPr>
          <p:nvPr/>
        </p:nvSpPr>
        <p:spPr bwMode="auto">
          <a:xfrm>
            <a:off x="7840663" y="4605338"/>
            <a:ext cx="1670050" cy="406400"/>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000" b="1">
                <a:latin typeface="Times New Roman" panose="02020603050405020304" pitchFamily="18" charset="0"/>
                <a:cs typeface="Times New Roman" panose="02020603050405020304" pitchFamily="18" charset="0"/>
              </a:rPr>
              <a:t>(</a:t>
            </a:r>
            <a:r>
              <a:rPr lang="es-ES_tradnl" altLang="es-CL" sz="2000" b="1" i="1">
                <a:latin typeface="Times New Roman" panose="02020603050405020304" pitchFamily="18" charset="0"/>
                <a:cs typeface="Times New Roman" panose="02020603050405020304" pitchFamily="18" charset="0"/>
              </a:rPr>
              <a:t>a·b)</a:t>
            </a:r>
            <a:r>
              <a:rPr lang="es-ES_tradnl" altLang="es-CL" sz="2000" b="1" i="1" baseline="30000">
                <a:latin typeface="Times New Roman" panose="02020603050405020304" pitchFamily="18" charset="0"/>
                <a:cs typeface="Times New Roman" panose="02020603050405020304" pitchFamily="18" charset="0"/>
              </a:rPr>
              <a:t>n</a:t>
            </a:r>
            <a:r>
              <a:rPr lang="es-ES_tradnl" altLang="es-CL" sz="2000" b="1" i="1">
                <a:latin typeface="Times New Roman" panose="02020603050405020304" pitchFamily="18" charset="0"/>
                <a:cs typeface="Times New Roman" panose="02020603050405020304" pitchFamily="18" charset="0"/>
              </a:rPr>
              <a:t> = a</a:t>
            </a:r>
            <a:r>
              <a:rPr lang="es-ES_tradnl" altLang="es-CL" sz="2000" b="1" i="1" baseline="30000">
                <a:latin typeface="Times New Roman" panose="02020603050405020304" pitchFamily="18" charset="0"/>
                <a:cs typeface="Times New Roman" panose="02020603050405020304" pitchFamily="18" charset="0"/>
              </a:rPr>
              <a:t>n</a:t>
            </a:r>
            <a:r>
              <a:rPr lang="es-ES_tradnl" altLang="es-CL" sz="2000" b="1" i="1">
                <a:latin typeface="Times New Roman" panose="02020603050405020304" pitchFamily="18" charset="0"/>
                <a:cs typeface="Times New Roman" panose="02020603050405020304" pitchFamily="18" charset="0"/>
              </a:rPr>
              <a:t> · b</a:t>
            </a:r>
            <a:r>
              <a:rPr lang="es-ES_tradnl" altLang="es-CL" sz="2000" b="1" i="1" baseline="30000">
                <a:latin typeface="Times New Roman" panose="02020603050405020304" pitchFamily="18" charset="0"/>
                <a:cs typeface="Times New Roman" panose="02020603050405020304" pitchFamily="18" charset="0"/>
              </a:rPr>
              <a:t>n</a:t>
            </a:r>
          </a:p>
        </p:txBody>
      </p:sp>
      <p:grpSp>
        <p:nvGrpSpPr>
          <p:cNvPr id="4168" name="Group 72"/>
          <p:cNvGrpSpPr>
            <a:grpSpLocks/>
          </p:cNvGrpSpPr>
          <p:nvPr/>
        </p:nvGrpSpPr>
        <p:grpSpPr bwMode="auto">
          <a:xfrm>
            <a:off x="7643814" y="5662613"/>
            <a:ext cx="2270125" cy="838200"/>
            <a:chOff x="4150" y="3657"/>
            <a:chExt cx="1430" cy="528"/>
          </a:xfrm>
        </p:grpSpPr>
        <p:sp>
          <p:nvSpPr>
            <p:cNvPr id="6173" name="Text Box 73"/>
            <p:cNvSpPr txBox="1">
              <a:spLocks noChangeArrowheads="1"/>
            </p:cNvSpPr>
            <p:nvPr/>
          </p:nvSpPr>
          <p:spPr bwMode="auto">
            <a:xfrm>
              <a:off x="4150" y="3699"/>
              <a:ext cx="1430" cy="486"/>
            </a:xfrm>
            <a:prstGeom prst="rect">
              <a:avLst/>
            </a:prstGeom>
            <a:solidFill>
              <a:srgbClr val="99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ES_tradnl" altLang="zh-CN" sz="1200" b="1">
                <a:latin typeface="Times New Roman" panose="02020603050405020304" pitchFamily="18" charset="0"/>
                <a:ea typeface="宋体" panose="02010600030101010101" pitchFamily="2" charset="-122"/>
                <a:cs typeface="Times New Roman" panose="02020603050405020304" pitchFamily="18" charset="0"/>
              </a:endParaRPr>
            </a:p>
            <a:p>
              <a:pPr eaLnBrk="1" hangingPunct="1">
                <a:spcBef>
                  <a:spcPct val="0"/>
                </a:spcBef>
                <a:buFontTx/>
                <a:buNone/>
              </a:pPr>
              <a:r>
                <a:rPr lang="es-ES_tradnl" altLang="zh-CN" sz="2000" b="1">
                  <a:latin typeface="Times New Roman" panose="02020603050405020304" pitchFamily="18" charset="0"/>
                  <a:ea typeface="宋体" panose="02010600030101010101" pitchFamily="2" charset="-122"/>
                  <a:cs typeface="Times New Roman" panose="02020603050405020304" pitchFamily="18" charset="0"/>
                </a:rPr>
                <a:t>(</a:t>
              </a:r>
              <a:r>
                <a:rPr lang="es-ES_tradnl" altLang="zh-CN" sz="2000" b="1" i="1">
                  <a:latin typeface="Times New Roman" panose="02020603050405020304" pitchFamily="18" charset="0"/>
                  <a:ea typeface="宋体" panose="02010600030101010101" pitchFamily="2" charset="-122"/>
                  <a:cs typeface="Times New Roman" panose="02020603050405020304" pitchFamily="18" charset="0"/>
                </a:rPr>
                <a:t>a : b)</a:t>
              </a:r>
              <a:r>
                <a:rPr lang="es-ES_tradnl" altLang="zh-CN" sz="2000" b="1" i="1" baseline="30000">
                  <a:latin typeface="Times New Roman" panose="02020603050405020304" pitchFamily="18" charset="0"/>
                  <a:ea typeface="宋体" panose="02010600030101010101" pitchFamily="2" charset="-122"/>
                  <a:cs typeface="Times New Roman" panose="02020603050405020304" pitchFamily="18" charset="0"/>
                </a:rPr>
                <a:t>n</a:t>
              </a:r>
              <a:r>
                <a:rPr lang="es-ES_tradnl" altLang="zh-CN" sz="2000" b="1" i="1">
                  <a:latin typeface="Times New Roman" panose="02020603050405020304" pitchFamily="18" charset="0"/>
                  <a:ea typeface="宋体" panose="02010600030101010101" pitchFamily="2" charset="-122"/>
                  <a:cs typeface="Times New Roman" panose="02020603050405020304" pitchFamily="18" charset="0"/>
                </a:rPr>
                <a:t> =                  </a:t>
              </a:r>
            </a:p>
            <a:p>
              <a:pPr eaLnBrk="1" hangingPunct="1">
                <a:spcBef>
                  <a:spcPct val="0"/>
                </a:spcBef>
                <a:buFontTx/>
                <a:buNone/>
              </a:pPr>
              <a:endParaRPr lang="es-ES_tradnl" altLang="es-CL" sz="1200" b="1" i="1">
                <a:latin typeface="Times New Roman" panose="02020603050405020304" pitchFamily="18" charset="0"/>
                <a:ea typeface="宋体" panose="02010600030101010101" pitchFamily="2" charset="-122"/>
                <a:cs typeface="Times New Roman" panose="02020603050405020304" pitchFamily="18" charset="0"/>
              </a:endParaRPr>
            </a:p>
          </p:txBody>
        </p:sp>
        <p:graphicFrame>
          <p:nvGraphicFramePr>
            <p:cNvPr id="6174" name="Object 74"/>
            <p:cNvGraphicFramePr>
              <a:graphicFrameLocks noChangeAspect="1"/>
            </p:cNvGraphicFramePr>
            <p:nvPr/>
          </p:nvGraphicFramePr>
          <p:xfrm>
            <a:off x="4812" y="3657"/>
            <a:ext cx="381" cy="503"/>
          </p:xfrm>
          <a:graphic>
            <a:graphicData uri="http://schemas.openxmlformats.org/presentationml/2006/ole">
              <mc:AlternateContent xmlns:mc="http://schemas.openxmlformats.org/markup-compatibility/2006">
                <mc:Choice xmlns:v="urn:schemas-microsoft-com:vml" Requires="v">
                  <p:oleObj spid="_x0000_s2069" name="Ecuación" r:id="rId13" imgW="355446" imgH="469696" progId="Equation.3">
                    <p:embed/>
                  </p:oleObj>
                </mc:Choice>
                <mc:Fallback>
                  <p:oleObj name="Ecuación" r:id="rId13" imgW="355446" imgH="469696"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12" y="3657"/>
                          <a:ext cx="381" cy="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175" name="Object 75"/>
            <p:cNvGraphicFramePr>
              <a:graphicFrameLocks noChangeAspect="1"/>
            </p:cNvGraphicFramePr>
            <p:nvPr/>
          </p:nvGraphicFramePr>
          <p:xfrm>
            <a:off x="5144" y="3702"/>
            <a:ext cx="367" cy="449"/>
          </p:xfrm>
          <a:graphic>
            <a:graphicData uri="http://schemas.openxmlformats.org/presentationml/2006/ole">
              <mc:AlternateContent xmlns:mc="http://schemas.openxmlformats.org/markup-compatibility/2006">
                <mc:Choice xmlns:v="urn:schemas-microsoft-com:vml" Requires="v">
                  <p:oleObj spid="_x0000_s2070" name="Ecuación" r:id="rId15" imgW="342751" imgH="418918" progId="Equation.3">
                    <p:embed/>
                  </p:oleObj>
                </mc:Choice>
                <mc:Fallback>
                  <p:oleObj name="Ecuación" r:id="rId15" imgW="342751" imgH="418918"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44" y="3702"/>
                          <a:ext cx="367" cy="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1264507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145"/>
                                        </p:tgtEl>
                                        <p:attrNameLst>
                                          <p:attrName>style.visibility</p:attrName>
                                        </p:attrNameLst>
                                      </p:cBhvr>
                                      <p:to>
                                        <p:strVal val="visible"/>
                                      </p:to>
                                    </p:set>
                                    <p:anim calcmode="lin" valueType="num">
                                      <p:cBhvr additive="base">
                                        <p:cTn id="7" dur="500" fill="hold"/>
                                        <p:tgtEl>
                                          <p:spTgt spid="4145"/>
                                        </p:tgtEl>
                                        <p:attrNameLst>
                                          <p:attrName>ppt_x</p:attrName>
                                        </p:attrNameLst>
                                      </p:cBhvr>
                                      <p:tavLst>
                                        <p:tav tm="0">
                                          <p:val>
                                            <p:strVal val="#ppt_x"/>
                                          </p:val>
                                        </p:tav>
                                        <p:tav tm="100000">
                                          <p:val>
                                            <p:strVal val="#ppt_x"/>
                                          </p:val>
                                        </p:tav>
                                      </p:tavLst>
                                    </p:anim>
                                    <p:anim calcmode="lin" valueType="num">
                                      <p:cBhvr additive="base">
                                        <p:cTn id="8" dur="500" fill="hold"/>
                                        <p:tgtEl>
                                          <p:spTgt spid="414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4146"/>
                                        </p:tgtEl>
                                        <p:attrNameLst>
                                          <p:attrName>style.visibility</p:attrName>
                                        </p:attrNameLst>
                                      </p:cBhvr>
                                      <p:to>
                                        <p:strVal val="visible"/>
                                      </p:to>
                                    </p:set>
                                    <p:animEffect transition="in" filter="wipe(left)">
                                      <p:cBhvr>
                                        <p:cTn id="13" dur="500"/>
                                        <p:tgtEl>
                                          <p:spTgt spid="414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4147"/>
                                        </p:tgtEl>
                                        <p:attrNameLst>
                                          <p:attrName>style.visibility</p:attrName>
                                        </p:attrNameLst>
                                      </p:cBhvr>
                                      <p:to>
                                        <p:strVal val="visible"/>
                                      </p:to>
                                    </p:set>
                                    <p:animEffect transition="in" filter="dissolve">
                                      <p:cBhvr>
                                        <p:cTn id="18" dur="500"/>
                                        <p:tgtEl>
                                          <p:spTgt spid="414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148"/>
                                        </p:tgtEl>
                                        <p:attrNameLst>
                                          <p:attrName>style.visibility</p:attrName>
                                        </p:attrNameLst>
                                      </p:cBhvr>
                                      <p:to>
                                        <p:strVal val="visible"/>
                                      </p:to>
                                    </p:set>
                                    <p:anim calcmode="lin" valueType="num">
                                      <p:cBhvr additive="base">
                                        <p:cTn id="23" dur="500" fill="hold"/>
                                        <p:tgtEl>
                                          <p:spTgt spid="4148"/>
                                        </p:tgtEl>
                                        <p:attrNameLst>
                                          <p:attrName>ppt_x</p:attrName>
                                        </p:attrNameLst>
                                      </p:cBhvr>
                                      <p:tavLst>
                                        <p:tav tm="0">
                                          <p:val>
                                            <p:strVal val="#ppt_x"/>
                                          </p:val>
                                        </p:tav>
                                        <p:tav tm="100000">
                                          <p:val>
                                            <p:strVal val="#ppt_x"/>
                                          </p:val>
                                        </p:tav>
                                      </p:tavLst>
                                    </p:anim>
                                    <p:anim calcmode="lin" valueType="num">
                                      <p:cBhvr additive="base">
                                        <p:cTn id="24" dur="500" fill="hold"/>
                                        <p:tgtEl>
                                          <p:spTgt spid="4148"/>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150"/>
                                        </p:tgtEl>
                                        <p:attrNameLst>
                                          <p:attrName>style.visibility</p:attrName>
                                        </p:attrNameLst>
                                      </p:cBhvr>
                                      <p:to>
                                        <p:strVal val="visible"/>
                                      </p:to>
                                    </p:set>
                                    <p:anim calcmode="lin" valueType="num">
                                      <p:cBhvr additive="base">
                                        <p:cTn id="29" dur="500" fill="hold"/>
                                        <p:tgtEl>
                                          <p:spTgt spid="4150"/>
                                        </p:tgtEl>
                                        <p:attrNameLst>
                                          <p:attrName>ppt_x</p:attrName>
                                        </p:attrNameLst>
                                      </p:cBhvr>
                                      <p:tavLst>
                                        <p:tav tm="0">
                                          <p:val>
                                            <p:strVal val="#ppt_x"/>
                                          </p:val>
                                        </p:tav>
                                        <p:tav tm="100000">
                                          <p:val>
                                            <p:strVal val="#ppt_x"/>
                                          </p:val>
                                        </p:tav>
                                      </p:tavLst>
                                    </p:anim>
                                    <p:anim calcmode="lin" valueType="num">
                                      <p:cBhvr additive="base">
                                        <p:cTn id="30" dur="500" fill="hold"/>
                                        <p:tgtEl>
                                          <p:spTgt spid="4150"/>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151"/>
                                        </p:tgtEl>
                                        <p:attrNameLst>
                                          <p:attrName>style.visibility</p:attrName>
                                        </p:attrNameLst>
                                      </p:cBhvr>
                                      <p:to>
                                        <p:strVal val="visible"/>
                                      </p:to>
                                    </p:set>
                                    <p:animEffect transition="in" filter="wipe(left)">
                                      <p:cBhvr>
                                        <p:cTn id="35" dur="500"/>
                                        <p:tgtEl>
                                          <p:spTgt spid="415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4152"/>
                                        </p:tgtEl>
                                        <p:attrNameLst>
                                          <p:attrName>style.visibility</p:attrName>
                                        </p:attrNameLst>
                                      </p:cBhvr>
                                      <p:to>
                                        <p:strVal val="visible"/>
                                      </p:to>
                                    </p:set>
                                    <p:animEffect transition="in" filter="box(in)">
                                      <p:cBhvr>
                                        <p:cTn id="40" dur="500"/>
                                        <p:tgtEl>
                                          <p:spTgt spid="415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4155"/>
                                        </p:tgtEl>
                                        <p:attrNameLst>
                                          <p:attrName>style.visibility</p:attrName>
                                        </p:attrNameLst>
                                      </p:cBhvr>
                                      <p:to>
                                        <p:strVal val="visible"/>
                                      </p:to>
                                    </p:set>
                                    <p:anim calcmode="lin" valueType="num">
                                      <p:cBhvr additive="base">
                                        <p:cTn id="45" dur="500" fill="hold"/>
                                        <p:tgtEl>
                                          <p:spTgt spid="4155"/>
                                        </p:tgtEl>
                                        <p:attrNameLst>
                                          <p:attrName>ppt_x</p:attrName>
                                        </p:attrNameLst>
                                      </p:cBhvr>
                                      <p:tavLst>
                                        <p:tav tm="0">
                                          <p:val>
                                            <p:strVal val="#ppt_x"/>
                                          </p:val>
                                        </p:tav>
                                        <p:tav tm="100000">
                                          <p:val>
                                            <p:strVal val="#ppt_x"/>
                                          </p:val>
                                        </p:tav>
                                      </p:tavLst>
                                    </p:anim>
                                    <p:anim calcmode="lin" valueType="num">
                                      <p:cBhvr additive="base">
                                        <p:cTn id="46" dur="500" fill="hold"/>
                                        <p:tgtEl>
                                          <p:spTgt spid="4155"/>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4156"/>
                                        </p:tgtEl>
                                        <p:attrNameLst>
                                          <p:attrName>style.visibility</p:attrName>
                                        </p:attrNameLst>
                                      </p:cBhvr>
                                      <p:to>
                                        <p:strVal val="visible"/>
                                      </p:to>
                                    </p:set>
                                    <p:anim calcmode="lin" valueType="num">
                                      <p:cBhvr additive="base">
                                        <p:cTn id="51" dur="500" fill="hold"/>
                                        <p:tgtEl>
                                          <p:spTgt spid="4156"/>
                                        </p:tgtEl>
                                        <p:attrNameLst>
                                          <p:attrName>ppt_x</p:attrName>
                                        </p:attrNameLst>
                                      </p:cBhvr>
                                      <p:tavLst>
                                        <p:tav tm="0">
                                          <p:val>
                                            <p:strVal val="#ppt_x"/>
                                          </p:val>
                                        </p:tav>
                                        <p:tav tm="100000">
                                          <p:val>
                                            <p:strVal val="#ppt_x"/>
                                          </p:val>
                                        </p:tav>
                                      </p:tavLst>
                                    </p:anim>
                                    <p:anim calcmode="lin" valueType="num">
                                      <p:cBhvr additive="base">
                                        <p:cTn id="52" dur="500" fill="hold"/>
                                        <p:tgtEl>
                                          <p:spTgt spid="4156"/>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4157"/>
                                        </p:tgtEl>
                                        <p:attrNameLst>
                                          <p:attrName>style.visibility</p:attrName>
                                        </p:attrNameLst>
                                      </p:cBhvr>
                                      <p:to>
                                        <p:strVal val="visible"/>
                                      </p:to>
                                    </p:set>
                                    <p:anim calcmode="lin" valueType="num">
                                      <p:cBhvr additive="base">
                                        <p:cTn id="57" dur="500" fill="hold"/>
                                        <p:tgtEl>
                                          <p:spTgt spid="4157"/>
                                        </p:tgtEl>
                                        <p:attrNameLst>
                                          <p:attrName>ppt_x</p:attrName>
                                        </p:attrNameLst>
                                      </p:cBhvr>
                                      <p:tavLst>
                                        <p:tav tm="0">
                                          <p:val>
                                            <p:strVal val="#ppt_x"/>
                                          </p:val>
                                        </p:tav>
                                        <p:tav tm="100000">
                                          <p:val>
                                            <p:strVal val="#ppt_x"/>
                                          </p:val>
                                        </p:tav>
                                      </p:tavLst>
                                    </p:anim>
                                    <p:anim calcmode="lin" valueType="num">
                                      <p:cBhvr additive="base">
                                        <p:cTn id="58" dur="500" fill="hold"/>
                                        <p:tgtEl>
                                          <p:spTgt spid="4157"/>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4159"/>
                                        </p:tgtEl>
                                        <p:attrNameLst>
                                          <p:attrName>style.visibility</p:attrName>
                                        </p:attrNameLst>
                                      </p:cBhvr>
                                      <p:to>
                                        <p:strVal val="visible"/>
                                      </p:to>
                                    </p:set>
                                    <p:anim calcmode="lin" valueType="num">
                                      <p:cBhvr additive="base">
                                        <p:cTn id="63" dur="500" fill="hold"/>
                                        <p:tgtEl>
                                          <p:spTgt spid="4159"/>
                                        </p:tgtEl>
                                        <p:attrNameLst>
                                          <p:attrName>ppt_x</p:attrName>
                                        </p:attrNameLst>
                                      </p:cBhvr>
                                      <p:tavLst>
                                        <p:tav tm="0">
                                          <p:val>
                                            <p:strVal val="#ppt_x"/>
                                          </p:val>
                                        </p:tav>
                                        <p:tav tm="100000">
                                          <p:val>
                                            <p:strVal val="#ppt_x"/>
                                          </p:val>
                                        </p:tav>
                                      </p:tavLst>
                                    </p:anim>
                                    <p:anim calcmode="lin" valueType="num">
                                      <p:cBhvr additive="base">
                                        <p:cTn id="64" dur="500" fill="hold"/>
                                        <p:tgtEl>
                                          <p:spTgt spid="4159"/>
                                        </p:tgtEl>
                                        <p:attrNameLst>
                                          <p:attrName>ppt_y</p:attrName>
                                        </p:attrNameLst>
                                      </p:cBhvr>
                                      <p:tavLst>
                                        <p:tav tm="0">
                                          <p:val>
                                            <p:strVal val="1+#ppt_h/2"/>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4160"/>
                                        </p:tgtEl>
                                        <p:attrNameLst>
                                          <p:attrName>style.visibility</p:attrName>
                                        </p:attrNameLst>
                                      </p:cBhvr>
                                      <p:to>
                                        <p:strVal val="visible"/>
                                      </p:to>
                                    </p:set>
                                    <p:animEffect transition="in" filter="wipe(left)">
                                      <p:cBhvr>
                                        <p:cTn id="69" dur="500"/>
                                        <p:tgtEl>
                                          <p:spTgt spid="416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8" presetClass="entr" presetSubtype="16" fill="hold" grpId="0" nodeType="clickEffect">
                                  <p:stCondLst>
                                    <p:cond delay="0"/>
                                  </p:stCondLst>
                                  <p:childTnLst>
                                    <p:set>
                                      <p:cBhvr>
                                        <p:cTn id="73" dur="1" fill="hold">
                                          <p:stCondLst>
                                            <p:cond delay="0"/>
                                          </p:stCondLst>
                                        </p:cTn>
                                        <p:tgtEl>
                                          <p:spTgt spid="4161"/>
                                        </p:tgtEl>
                                        <p:attrNameLst>
                                          <p:attrName>style.visibility</p:attrName>
                                        </p:attrNameLst>
                                      </p:cBhvr>
                                      <p:to>
                                        <p:strVal val="visible"/>
                                      </p:to>
                                    </p:set>
                                    <p:animEffect transition="in" filter="diamond(in)">
                                      <p:cBhvr>
                                        <p:cTn id="74" dur="2000"/>
                                        <p:tgtEl>
                                          <p:spTgt spid="4161"/>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4162"/>
                                        </p:tgtEl>
                                        <p:attrNameLst>
                                          <p:attrName>style.visibility</p:attrName>
                                        </p:attrNameLst>
                                      </p:cBhvr>
                                      <p:to>
                                        <p:strVal val="visible"/>
                                      </p:to>
                                    </p:set>
                                    <p:anim calcmode="lin" valueType="num">
                                      <p:cBhvr additive="base">
                                        <p:cTn id="79" dur="500" fill="hold"/>
                                        <p:tgtEl>
                                          <p:spTgt spid="4162"/>
                                        </p:tgtEl>
                                        <p:attrNameLst>
                                          <p:attrName>ppt_x</p:attrName>
                                        </p:attrNameLst>
                                      </p:cBhvr>
                                      <p:tavLst>
                                        <p:tav tm="0">
                                          <p:val>
                                            <p:strVal val="#ppt_x"/>
                                          </p:val>
                                        </p:tav>
                                        <p:tav tm="100000">
                                          <p:val>
                                            <p:strVal val="#ppt_x"/>
                                          </p:val>
                                        </p:tav>
                                      </p:tavLst>
                                    </p:anim>
                                    <p:anim calcmode="lin" valueType="num">
                                      <p:cBhvr additive="base">
                                        <p:cTn id="80" dur="500" fill="hold"/>
                                        <p:tgtEl>
                                          <p:spTgt spid="4162"/>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165"/>
                                        </p:tgtEl>
                                        <p:attrNameLst>
                                          <p:attrName>style.visibility</p:attrName>
                                        </p:attrNameLst>
                                      </p:cBhvr>
                                      <p:to>
                                        <p:strVal val="visible"/>
                                      </p:to>
                                    </p:set>
                                    <p:anim calcmode="lin" valueType="num">
                                      <p:cBhvr additive="base">
                                        <p:cTn id="85" dur="500" fill="hold"/>
                                        <p:tgtEl>
                                          <p:spTgt spid="4165"/>
                                        </p:tgtEl>
                                        <p:attrNameLst>
                                          <p:attrName>ppt_x</p:attrName>
                                        </p:attrNameLst>
                                      </p:cBhvr>
                                      <p:tavLst>
                                        <p:tav tm="0">
                                          <p:val>
                                            <p:strVal val="#ppt_x"/>
                                          </p:val>
                                        </p:tav>
                                        <p:tav tm="100000">
                                          <p:val>
                                            <p:strVal val="#ppt_x"/>
                                          </p:val>
                                        </p:tav>
                                      </p:tavLst>
                                    </p:anim>
                                    <p:anim calcmode="lin" valueType="num">
                                      <p:cBhvr additive="base">
                                        <p:cTn id="86" dur="500" fill="hold"/>
                                        <p:tgtEl>
                                          <p:spTgt spid="4165"/>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4" presetClass="entr" presetSubtype="16" fill="hold" grpId="0" nodeType="clickEffect">
                                  <p:stCondLst>
                                    <p:cond delay="0"/>
                                  </p:stCondLst>
                                  <p:childTnLst>
                                    <p:set>
                                      <p:cBhvr>
                                        <p:cTn id="90" dur="1" fill="hold">
                                          <p:stCondLst>
                                            <p:cond delay="0"/>
                                          </p:stCondLst>
                                        </p:cTn>
                                        <p:tgtEl>
                                          <p:spTgt spid="4167"/>
                                        </p:tgtEl>
                                        <p:attrNameLst>
                                          <p:attrName>style.visibility</p:attrName>
                                        </p:attrNameLst>
                                      </p:cBhvr>
                                      <p:to>
                                        <p:strVal val="visible"/>
                                      </p:to>
                                    </p:set>
                                    <p:animEffect transition="in" filter="box(in)">
                                      <p:cBhvr>
                                        <p:cTn id="91" dur="500"/>
                                        <p:tgtEl>
                                          <p:spTgt spid="4167"/>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 presetClass="entr" presetSubtype="4" fill="hold" grpId="0" nodeType="clickEffect">
                                  <p:stCondLst>
                                    <p:cond delay="0"/>
                                  </p:stCondLst>
                                  <p:childTnLst>
                                    <p:set>
                                      <p:cBhvr>
                                        <p:cTn id="95" dur="1" fill="hold">
                                          <p:stCondLst>
                                            <p:cond delay="0"/>
                                          </p:stCondLst>
                                        </p:cTn>
                                        <p:tgtEl>
                                          <p:spTgt spid="4166"/>
                                        </p:tgtEl>
                                        <p:attrNameLst>
                                          <p:attrName>style.visibility</p:attrName>
                                        </p:attrNameLst>
                                      </p:cBhvr>
                                      <p:to>
                                        <p:strVal val="visible"/>
                                      </p:to>
                                    </p:set>
                                    <p:anim calcmode="lin" valueType="num">
                                      <p:cBhvr additive="base">
                                        <p:cTn id="96" dur="500" fill="hold"/>
                                        <p:tgtEl>
                                          <p:spTgt spid="4166"/>
                                        </p:tgtEl>
                                        <p:attrNameLst>
                                          <p:attrName>ppt_x</p:attrName>
                                        </p:attrNameLst>
                                      </p:cBhvr>
                                      <p:tavLst>
                                        <p:tav tm="0">
                                          <p:val>
                                            <p:strVal val="#ppt_x"/>
                                          </p:val>
                                        </p:tav>
                                        <p:tav tm="100000">
                                          <p:val>
                                            <p:strVal val="#ppt_x"/>
                                          </p:val>
                                        </p:tav>
                                      </p:tavLst>
                                    </p:anim>
                                    <p:anim calcmode="lin" valueType="num">
                                      <p:cBhvr additive="base">
                                        <p:cTn id="97" dur="500" fill="hold"/>
                                        <p:tgtEl>
                                          <p:spTgt spid="4166"/>
                                        </p:tgtEl>
                                        <p:attrNameLst>
                                          <p:attrName>ppt_y</p:attrName>
                                        </p:attrNameLst>
                                      </p:cBhvr>
                                      <p:tavLst>
                                        <p:tav tm="0">
                                          <p:val>
                                            <p:strVal val="1+#ppt_h/2"/>
                                          </p:val>
                                        </p:tav>
                                        <p:tav tm="100000">
                                          <p:val>
                                            <p:strVal val="#ppt_y"/>
                                          </p:val>
                                        </p:tav>
                                      </p:tavLst>
                                    </p:anim>
                                  </p:childTnLst>
                                </p:cTn>
                              </p:par>
                            </p:childTnLst>
                          </p:cTn>
                        </p:par>
                      </p:childTnLst>
                    </p:cTn>
                  </p:par>
                  <p:par>
                    <p:cTn id="98" fill="hold" nodeType="clickPar">
                      <p:stCondLst>
                        <p:cond delay="indefinite"/>
                      </p:stCondLst>
                      <p:childTnLst>
                        <p:par>
                          <p:cTn id="99" fill="hold" nodeType="withGroup">
                            <p:stCondLst>
                              <p:cond delay="0"/>
                            </p:stCondLst>
                            <p:childTnLst>
                              <p:par>
                                <p:cTn id="100" presetID="9" presetClass="entr" presetSubtype="0" fill="hold" nodeType="clickEffect">
                                  <p:stCondLst>
                                    <p:cond delay="0"/>
                                  </p:stCondLst>
                                  <p:childTnLst>
                                    <p:set>
                                      <p:cBhvr>
                                        <p:cTn id="101" dur="1" fill="hold">
                                          <p:stCondLst>
                                            <p:cond delay="0"/>
                                          </p:stCondLst>
                                        </p:cTn>
                                        <p:tgtEl>
                                          <p:spTgt spid="4168"/>
                                        </p:tgtEl>
                                        <p:attrNameLst>
                                          <p:attrName>style.visibility</p:attrName>
                                        </p:attrNameLst>
                                      </p:cBhvr>
                                      <p:to>
                                        <p:strVal val="visible"/>
                                      </p:to>
                                    </p:set>
                                    <p:animEffect transition="in" filter="dissolve">
                                      <p:cBhvr>
                                        <p:cTn id="102" dur="500"/>
                                        <p:tgtEl>
                                          <p:spTgt spid="4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45" grpId="0"/>
      <p:bldP spid="4146" grpId="0"/>
      <p:bldP spid="4147" grpId="0" animBg="1"/>
      <p:bldP spid="4148" grpId="0"/>
      <p:bldP spid="4150" grpId="0"/>
      <p:bldP spid="4151" grpId="0"/>
      <p:bldP spid="4159" grpId="0"/>
      <p:bldP spid="4160" grpId="0"/>
      <p:bldP spid="4161" grpId="0" animBg="1"/>
      <p:bldP spid="4165" grpId="0"/>
      <p:bldP spid="4166" grpId="0"/>
      <p:bldP spid="416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8"/>
          <p:cNvSpPr txBox="1">
            <a:spLocks noChangeArrowheads="1"/>
          </p:cNvSpPr>
          <p:nvPr/>
        </p:nvSpPr>
        <p:spPr bwMode="auto">
          <a:xfrm>
            <a:off x="3071813" y="639764"/>
            <a:ext cx="6197600" cy="466725"/>
          </a:xfrm>
          <a:prstGeom prst="rect">
            <a:avLst/>
          </a:prstGeom>
          <a:solidFill>
            <a:srgbClr val="66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400" b="1"/>
              <a:t>     1. Potencias de exponente negativo     </a:t>
            </a:r>
          </a:p>
        </p:txBody>
      </p:sp>
      <p:sp>
        <p:nvSpPr>
          <p:cNvPr id="5129" name="Text Box 9"/>
          <p:cNvSpPr txBox="1">
            <a:spLocks noChangeArrowheads="1"/>
          </p:cNvSpPr>
          <p:nvPr/>
        </p:nvSpPr>
        <p:spPr bwMode="auto">
          <a:xfrm>
            <a:off x="2547938" y="1144588"/>
            <a:ext cx="7796212" cy="125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t>Vamos a dar significado a la expresión </a:t>
            </a:r>
            <a:r>
              <a:rPr lang="es-ES_tradnl" altLang="es-CL" sz="2000" b="1" i="1">
                <a:latin typeface="Times New Roman" panose="02020603050405020304" pitchFamily="18" charset="0"/>
                <a:cs typeface="Times New Roman" panose="02020603050405020304" pitchFamily="18" charset="0"/>
              </a:rPr>
              <a:t>a</a:t>
            </a:r>
            <a:r>
              <a:rPr lang="es-ES_tradnl" altLang="es-CL" sz="2000" b="1" i="1" baseline="30000">
                <a:latin typeface="Times New Roman" panose="02020603050405020304" pitchFamily="18" charset="0"/>
                <a:cs typeface="Times New Roman" panose="02020603050405020304" pitchFamily="18" charset="0"/>
              </a:rPr>
              <a:t>–n</a:t>
            </a:r>
            <a:r>
              <a:rPr lang="es-ES_tradnl" altLang="es-CL" sz="1800"/>
              <a:t>, que es una potencia en la que el exponente es un número negativo. También a la expresión </a:t>
            </a:r>
            <a:r>
              <a:rPr lang="es-ES_tradnl" altLang="es-CL" sz="2000" b="1" i="1">
                <a:latin typeface="Times New Roman" panose="02020603050405020304" pitchFamily="18" charset="0"/>
                <a:cs typeface="Times New Roman" panose="02020603050405020304" pitchFamily="18" charset="0"/>
              </a:rPr>
              <a:t>a</a:t>
            </a:r>
            <a:r>
              <a:rPr lang="es-ES_tradnl" altLang="es-CL" sz="2000" b="1" i="1" baseline="30000">
                <a:latin typeface="Times New Roman" panose="02020603050405020304" pitchFamily="18" charset="0"/>
                <a:cs typeface="Times New Roman" panose="02020603050405020304" pitchFamily="18" charset="0"/>
              </a:rPr>
              <a:t>0</a:t>
            </a:r>
            <a:r>
              <a:rPr lang="es-ES_tradnl" altLang="es-CL" sz="1800"/>
              <a:t>, en la que el exponente es 0. Para ello, utilizamos la propiedad del cociente de potencias de la misma base.</a:t>
            </a:r>
          </a:p>
        </p:txBody>
      </p:sp>
      <p:graphicFrame>
        <p:nvGraphicFramePr>
          <p:cNvPr id="5134" name="Object 14"/>
          <p:cNvGraphicFramePr>
            <a:graphicFrameLocks noChangeAspect="1"/>
          </p:cNvGraphicFramePr>
          <p:nvPr/>
        </p:nvGraphicFramePr>
        <p:xfrm>
          <a:off x="2495550" y="3846513"/>
          <a:ext cx="2160588" cy="735012"/>
        </p:xfrm>
        <a:graphic>
          <a:graphicData uri="http://schemas.openxmlformats.org/presentationml/2006/ole">
            <mc:AlternateContent xmlns:mc="http://schemas.openxmlformats.org/markup-compatibility/2006">
              <mc:Choice xmlns:v="urn:schemas-microsoft-com:vml" Requires="v">
                <p:oleObj spid="_x0000_s3092" name="Ecuación" r:id="rId3" imgW="1231366" imgH="418918" progId="Equation.3">
                  <p:embed/>
                </p:oleObj>
              </mc:Choice>
              <mc:Fallback>
                <p:oleObj name="Ecuación" r:id="rId3" imgW="1231366" imgH="418918"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5550" y="3846513"/>
                        <a:ext cx="2160588" cy="735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5" name="Object 15"/>
          <p:cNvGraphicFramePr>
            <a:graphicFrameLocks noChangeAspect="1"/>
          </p:cNvGraphicFramePr>
          <p:nvPr/>
        </p:nvGraphicFramePr>
        <p:xfrm>
          <a:off x="2566988" y="4781551"/>
          <a:ext cx="1871662" cy="735013"/>
        </p:xfrm>
        <a:graphic>
          <a:graphicData uri="http://schemas.openxmlformats.org/presentationml/2006/ole">
            <mc:AlternateContent xmlns:mc="http://schemas.openxmlformats.org/markup-compatibility/2006">
              <mc:Choice xmlns:v="urn:schemas-microsoft-com:vml" Requires="v">
                <p:oleObj spid="_x0000_s3093" name="Ecuación" r:id="rId5" imgW="1066800" imgH="419100" progId="Equation.3">
                  <p:embed/>
                </p:oleObj>
              </mc:Choice>
              <mc:Fallback>
                <p:oleObj name="Ecuación" r:id="rId5" imgW="1066800" imgH="4191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66988" y="4781551"/>
                        <a:ext cx="1871662" cy="735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6" name="Object 16"/>
          <p:cNvGraphicFramePr>
            <a:graphicFrameLocks noChangeAspect="1"/>
          </p:cNvGraphicFramePr>
          <p:nvPr/>
        </p:nvGraphicFramePr>
        <p:xfrm>
          <a:off x="2495551" y="5718176"/>
          <a:ext cx="2316163" cy="735013"/>
        </p:xfrm>
        <a:graphic>
          <a:graphicData uri="http://schemas.openxmlformats.org/presentationml/2006/ole">
            <mc:AlternateContent xmlns:mc="http://schemas.openxmlformats.org/markup-compatibility/2006">
              <mc:Choice xmlns:v="urn:schemas-microsoft-com:vml" Requires="v">
                <p:oleObj spid="_x0000_s3094" name="Ecuación" r:id="rId7" imgW="1320227" imgH="418918" progId="Equation.3">
                  <p:embed/>
                </p:oleObj>
              </mc:Choice>
              <mc:Fallback>
                <p:oleObj name="Ecuación" r:id="rId7" imgW="1320227" imgH="418918"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95551" y="5718176"/>
                        <a:ext cx="2316163" cy="735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7" name="Object 17"/>
          <p:cNvGraphicFramePr>
            <a:graphicFrameLocks noChangeAspect="1"/>
          </p:cNvGraphicFramePr>
          <p:nvPr/>
        </p:nvGraphicFramePr>
        <p:xfrm>
          <a:off x="5503863" y="3846513"/>
          <a:ext cx="1492250" cy="735012"/>
        </p:xfrm>
        <a:graphic>
          <a:graphicData uri="http://schemas.openxmlformats.org/presentationml/2006/ole">
            <mc:AlternateContent xmlns:mc="http://schemas.openxmlformats.org/markup-compatibility/2006">
              <mc:Choice xmlns:v="urn:schemas-microsoft-com:vml" Requires="v">
                <p:oleObj spid="_x0000_s3095" name="Ecuación" r:id="rId9" imgW="850531" imgH="418918" progId="Equation.3">
                  <p:embed/>
                </p:oleObj>
              </mc:Choice>
              <mc:Fallback>
                <p:oleObj name="Ecuación" r:id="rId9" imgW="850531" imgH="418918"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03863" y="3846513"/>
                        <a:ext cx="1492250" cy="735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8" name="Object 18"/>
          <p:cNvGraphicFramePr>
            <a:graphicFrameLocks noChangeAspect="1"/>
          </p:cNvGraphicFramePr>
          <p:nvPr/>
        </p:nvGraphicFramePr>
        <p:xfrm>
          <a:off x="5492751" y="4781551"/>
          <a:ext cx="1516063" cy="735013"/>
        </p:xfrm>
        <a:graphic>
          <a:graphicData uri="http://schemas.openxmlformats.org/presentationml/2006/ole">
            <mc:AlternateContent xmlns:mc="http://schemas.openxmlformats.org/markup-compatibility/2006">
              <mc:Choice xmlns:v="urn:schemas-microsoft-com:vml" Requires="v">
                <p:oleObj spid="_x0000_s3096" name="Ecuación" r:id="rId11" imgW="863225" imgH="418918" progId="Equation.3">
                  <p:embed/>
                </p:oleObj>
              </mc:Choice>
              <mc:Fallback>
                <p:oleObj name="Ecuación" r:id="rId11" imgW="863225" imgH="418918"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492751" y="4781551"/>
                        <a:ext cx="1516063" cy="735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39" name="Object 19"/>
          <p:cNvGraphicFramePr>
            <a:graphicFrameLocks noChangeAspect="1"/>
          </p:cNvGraphicFramePr>
          <p:nvPr/>
        </p:nvGraphicFramePr>
        <p:xfrm>
          <a:off x="5500689" y="5718176"/>
          <a:ext cx="1603375" cy="735013"/>
        </p:xfrm>
        <a:graphic>
          <a:graphicData uri="http://schemas.openxmlformats.org/presentationml/2006/ole">
            <mc:AlternateContent xmlns:mc="http://schemas.openxmlformats.org/markup-compatibility/2006">
              <mc:Choice xmlns:v="urn:schemas-microsoft-com:vml" Requires="v">
                <p:oleObj spid="_x0000_s3097" name="Ecuación" r:id="rId13" imgW="914400" imgH="419100" progId="Equation.3">
                  <p:embed/>
                </p:oleObj>
              </mc:Choice>
              <mc:Fallback>
                <p:oleObj name="Ecuación" r:id="rId13" imgW="914400" imgH="4191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00689" y="5718176"/>
                        <a:ext cx="1603375" cy="735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40" name="Object 20"/>
          <p:cNvGraphicFramePr>
            <a:graphicFrameLocks noChangeAspect="1"/>
          </p:cNvGraphicFramePr>
          <p:nvPr/>
        </p:nvGraphicFramePr>
        <p:xfrm>
          <a:off x="8474075" y="4035425"/>
          <a:ext cx="668338" cy="355600"/>
        </p:xfrm>
        <a:graphic>
          <a:graphicData uri="http://schemas.openxmlformats.org/presentationml/2006/ole">
            <mc:AlternateContent xmlns:mc="http://schemas.openxmlformats.org/markup-compatibility/2006">
              <mc:Choice xmlns:v="urn:schemas-microsoft-com:vml" Requires="v">
                <p:oleObj spid="_x0000_s3098" name="Ecuación" r:id="rId15" imgW="380835" imgH="203112" progId="Equation.3">
                  <p:embed/>
                </p:oleObj>
              </mc:Choice>
              <mc:Fallback>
                <p:oleObj name="Ecuación" r:id="rId15" imgW="380835" imgH="203112"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474075" y="4035425"/>
                        <a:ext cx="668338" cy="355600"/>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41" name="Object 21"/>
          <p:cNvGraphicFramePr>
            <a:graphicFrameLocks noChangeAspect="1"/>
          </p:cNvGraphicFramePr>
          <p:nvPr/>
        </p:nvGraphicFramePr>
        <p:xfrm>
          <a:off x="8474075" y="4970464"/>
          <a:ext cx="668338" cy="357187"/>
        </p:xfrm>
        <a:graphic>
          <a:graphicData uri="http://schemas.openxmlformats.org/presentationml/2006/ole">
            <mc:AlternateContent xmlns:mc="http://schemas.openxmlformats.org/markup-compatibility/2006">
              <mc:Choice xmlns:v="urn:schemas-microsoft-com:vml" Requires="v">
                <p:oleObj spid="_x0000_s3099" name="Ecuación" r:id="rId17" imgW="380835" imgH="203112" progId="Equation.3">
                  <p:embed/>
                </p:oleObj>
              </mc:Choice>
              <mc:Fallback>
                <p:oleObj name="Ecuación" r:id="rId17" imgW="380835" imgH="203112"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474075" y="4970464"/>
                        <a:ext cx="668338" cy="357187"/>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42" name="Object 22"/>
          <p:cNvGraphicFramePr>
            <a:graphicFrameLocks noChangeAspect="1"/>
          </p:cNvGraphicFramePr>
          <p:nvPr/>
        </p:nvGraphicFramePr>
        <p:xfrm>
          <a:off x="8328025" y="5740401"/>
          <a:ext cx="958850" cy="690563"/>
        </p:xfrm>
        <a:graphic>
          <a:graphicData uri="http://schemas.openxmlformats.org/presentationml/2006/ole">
            <mc:AlternateContent xmlns:mc="http://schemas.openxmlformats.org/markup-compatibility/2006">
              <mc:Choice xmlns:v="urn:schemas-microsoft-com:vml" Requires="v">
                <p:oleObj spid="_x0000_s3100" name="Ecuación" r:id="rId19" imgW="545863" imgH="393529" progId="Equation.3">
                  <p:embed/>
                </p:oleObj>
              </mc:Choice>
              <mc:Fallback>
                <p:oleObj name="Ecuación" r:id="rId19" imgW="545863" imgH="393529"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328025" y="5740401"/>
                        <a:ext cx="958850" cy="690563"/>
                      </a:xfrm>
                      <a:prstGeom prst="rect">
                        <a:avLst/>
                      </a:prstGeom>
                      <a:solidFill>
                        <a:srgbClr val="FFCC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160" name="Group 40"/>
          <p:cNvGrpSpPr>
            <a:grpSpLocks/>
          </p:cNvGrpSpPr>
          <p:nvPr/>
        </p:nvGrpSpPr>
        <p:grpSpPr bwMode="auto">
          <a:xfrm>
            <a:off x="2279651" y="2636838"/>
            <a:ext cx="7940675" cy="3960812"/>
            <a:chOff x="476" y="1661"/>
            <a:chExt cx="5002" cy="2495"/>
          </a:xfrm>
        </p:grpSpPr>
        <p:grpSp>
          <p:nvGrpSpPr>
            <p:cNvPr id="7182" name="Group 36"/>
            <p:cNvGrpSpPr>
              <a:grpSpLocks/>
            </p:cNvGrpSpPr>
            <p:nvPr/>
          </p:nvGrpSpPr>
          <p:grpSpPr bwMode="auto">
            <a:xfrm>
              <a:off x="476" y="1661"/>
              <a:ext cx="4989" cy="2495"/>
              <a:chOff x="476" y="1661"/>
              <a:chExt cx="4989" cy="2495"/>
            </a:xfrm>
          </p:grpSpPr>
          <p:sp>
            <p:nvSpPr>
              <p:cNvPr id="7186" name="Rectangle 23"/>
              <p:cNvSpPr>
                <a:spLocks noChangeArrowheads="1"/>
              </p:cNvSpPr>
              <p:nvPr/>
            </p:nvSpPr>
            <p:spPr bwMode="auto">
              <a:xfrm>
                <a:off x="476" y="1661"/>
                <a:ext cx="1633" cy="63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7187" name="Rectangle 24"/>
              <p:cNvSpPr>
                <a:spLocks noChangeArrowheads="1"/>
              </p:cNvSpPr>
              <p:nvPr/>
            </p:nvSpPr>
            <p:spPr bwMode="auto">
              <a:xfrm>
                <a:off x="2109" y="1661"/>
                <a:ext cx="1724" cy="63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7188" name="Rectangle 25"/>
              <p:cNvSpPr>
                <a:spLocks noChangeArrowheads="1"/>
              </p:cNvSpPr>
              <p:nvPr/>
            </p:nvSpPr>
            <p:spPr bwMode="auto">
              <a:xfrm>
                <a:off x="3832" y="1661"/>
                <a:ext cx="1633" cy="635"/>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7189" name="Line 29"/>
              <p:cNvSpPr>
                <a:spLocks noChangeShapeType="1"/>
              </p:cNvSpPr>
              <p:nvPr/>
            </p:nvSpPr>
            <p:spPr bwMode="auto">
              <a:xfrm>
                <a:off x="476" y="2931"/>
                <a:ext cx="498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7190" name="Line 30"/>
              <p:cNvSpPr>
                <a:spLocks noChangeShapeType="1"/>
              </p:cNvSpPr>
              <p:nvPr/>
            </p:nvSpPr>
            <p:spPr bwMode="auto">
              <a:xfrm>
                <a:off x="476" y="3521"/>
                <a:ext cx="498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7191" name="Line 31"/>
              <p:cNvSpPr>
                <a:spLocks noChangeShapeType="1"/>
              </p:cNvSpPr>
              <p:nvPr/>
            </p:nvSpPr>
            <p:spPr bwMode="auto">
              <a:xfrm>
                <a:off x="476" y="4156"/>
                <a:ext cx="498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7192" name="Line 32"/>
              <p:cNvSpPr>
                <a:spLocks noChangeShapeType="1"/>
              </p:cNvSpPr>
              <p:nvPr/>
            </p:nvSpPr>
            <p:spPr bwMode="auto">
              <a:xfrm>
                <a:off x="476" y="2296"/>
                <a:ext cx="0" cy="18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7193" name="Line 33"/>
              <p:cNvSpPr>
                <a:spLocks noChangeShapeType="1"/>
              </p:cNvSpPr>
              <p:nvPr/>
            </p:nvSpPr>
            <p:spPr bwMode="auto">
              <a:xfrm>
                <a:off x="5465" y="2296"/>
                <a:ext cx="0" cy="18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7194" name="Line 34"/>
              <p:cNvSpPr>
                <a:spLocks noChangeShapeType="1"/>
              </p:cNvSpPr>
              <p:nvPr/>
            </p:nvSpPr>
            <p:spPr bwMode="auto">
              <a:xfrm>
                <a:off x="2109" y="2296"/>
                <a:ext cx="0" cy="18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7195" name="Line 35"/>
              <p:cNvSpPr>
                <a:spLocks noChangeShapeType="1"/>
              </p:cNvSpPr>
              <p:nvPr/>
            </p:nvSpPr>
            <p:spPr bwMode="auto">
              <a:xfrm>
                <a:off x="3833" y="2296"/>
                <a:ext cx="0" cy="18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grpSp>
        <p:sp>
          <p:nvSpPr>
            <p:cNvPr id="7183" name="Text Box 37"/>
            <p:cNvSpPr txBox="1">
              <a:spLocks noChangeArrowheads="1"/>
            </p:cNvSpPr>
            <p:nvPr/>
          </p:nvSpPr>
          <p:spPr bwMode="auto">
            <a:xfrm>
              <a:off x="521" y="1673"/>
              <a:ext cx="1543"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s-ES_tradnl" altLang="es-CL" sz="1800">
                  <a:latin typeface="Times New Roman" panose="02020603050405020304" pitchFamily="18" charset="0"/>
                  <a:cs typeface="Times New Roman" panose="02020603050405020304" pitchFamily="18" charset="0"/>
                </a:rPr>
                <a:t>Aplicando la definición de potencia y simplificando</a:t>
              </a:r>
            </a:p>
          </p:txBody>
        </p:sp>
        <p:sp>
          <p:nvSpPr>
            <p:cNvPr id="7184" name="Text Box 38"/>
            <p:cNvSpPr txBox="1">
              <a:spLocks noChangeArrowheads="1"/>
            </p:cNvSpPr>
            <p:nvPr/>
          </p:nvSpPr>
          <p:spPr bwMode="auto">
            <a:xfrm>
              <a:off x="2142" y="1673"/>
              <a:ext cx="1691"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s-ES_tradnl" altLang="es-CL" sz="1800">
                  <a:latin typeface="Times New Roman" panose="02020603050405020304" pitchFamily="18" charset="0"/>
                  <a:cs typeface="Times New Roman" panose="02020603050405020304" pitchFamily="18" charset="0"/>
                </a:rPr>
                <a:t>Aplicando la propiedad del cociente de potencias de igual base</a:t>
              </a:r>
            </a:p>
          </p:txBody>
        </p:sp>
        <p:sp>
          <p:nvSpPr>
            <p:cNvPr id="7185" name="Text Box 39"/>
            <p:cNvSpPr txBox="1">
              <a:spLocks noChangeArrowheads="1"/>
            </p:cNvSpPr>
            <p:nvPr/>
          </p:nvSpPr>
          <p:spPr bwMode="auto">
            <a:xfrm>
              <a:off x="3878" y="1756"/>
              <a:ext cx="160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latin typeface="Times New Roman" panose="02020603050405020304" pitchFamily="18" charset="0"/>
                  <a:cs typeface="Times New Roman" panose="02020603050405020304" pitchFamily="18" charset="0"/>
                </a:rPr>
                <a:t>Si los dos resultados han de ser iguales debe ser:</a:t>
              </a:r>
            </a:p>
          </p:txBody>
        </p:sp>
      </p:grpSp>
    </p:spTree>
    <p:extLst>
      <p:ext uri="{BB962C8B-B14F-4D97-AF65-F5344CB8AC3E}">
        <p14:creationId xmlns:p14="http://schemas.microsoft.com/office/powerpoint/2010/main" val="19233804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animEffect transition="in" filter="wipe(left)">
                                      <p:cBhvr>
                                        <p:cTn id="7" dur="500"/>
                                        <p:tgtEl>
                                          <p:spTgt spid="51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5160"/>
                                        </p:tgtEl>
                                        <p:attrNameLst>
                                          <p:attrName>style.visibility</p:attrName>
                                        </p:attrNameLst>
                                      </p:cBhvr>
                                      <p:to>
                                        <p:strVal val="visible"/>
                                      </p:to>
                                    </p:set>
                                    <p:animEffect transition="in" filter="dissolve">
                                      <p:cBhvr>
                                        <p:cTn id="12" dur="500"/>
                                        <p:tgtEl>
                                          <p:spTgt spid="51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5134"/>
                                        </p:tgtEl>
                                        <p:attrNameLst>
                                          <p:attrName>style.visibility</p:attrName>
                                        </p:attrNameLst>
                                      </p:cBhvr>
                                      <p:to>
                                        <p:strVal val="visible"/>
                                      </p:to>
                                    </p:set>
                                    <p:anim calcmode="lin" valueType="num">
                                      <p:cBhvr additive="base">
                                        <p:cTn id="17" dur="500" fill="hold"/>
                                        <p:tgtEl>
                                          <p:spTgt spid="5134"/>
                                        </p:tgtEl>
                                        <p:attrNameLst>
                                          <p:attrName>ppt_x</p:attrName>
                                        </p:attrNameLst>
                                      </p:cBhvr>
                                      <p:tavLst>
                                        <p:tav tm="0">
                                          <p:val>
                                            <p:strVal val="#ppt_x"/>
                                          </p:val>
                                        </p:tav>
                                        <p:tav tm="100000">
                                          <p:val>
                                            <p:strVal val="#ppt_x"/>
                                          </p:val>
                                        </p:tav>
                                      </p:tavLst>
                                    </p:anim>
                                    <p:anim calcmode="lin" valueType="num">
                                      <p:cBhvr additive="base">
                                        <p:cTn id="18" dur="500" fill="hold"/>
                                        <p:tgtEl>
                                          <p:spTgt spid="513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137"/>
                                        </p:tgtEl>
                                        <p:attrNameLst>
                                          <p:attrName>style.visibility</p:attrName>
                                        </p:attrNameLst>
                                      </p:cBhvr>
                                      <p:to>
                                        <p:strVal val="visible"/>
                                      </p:to>
                                    </p:set>
                                    <p:anim calcmode="lin" valueType="num">
                                      <p:cBhvr additive="base">
                                        <p:cTn id="23" dur="500" fill="hold"/>
                                        <p:tgtEl>
                                          <p:spTgt spid="5137"/>
                                        </p:tgtEl>
                                        <p:attrNameLst>
                                          <p:attrName>ppt_x</p:attrName>
                                        </p:attrNameLst>
                                      </p:cBhvr>
                                      <p:tavLst>
                                        <p:tav tm="0">
                                          <p:val>
                                            <p:strVal val="#ppt_x"/>
                                          </p:val>
                                        </p:tav>
                                        <p:tav tm="100000">
                                          <p:val>
                                            <p:strVal val="#ppt_x"/>
                                          </p:val>
                                        </p:tav>
                                      </p:tavLst>
                                    </p:anim>
                                    <p:anim calcmode="lin" valueType="num">
                                      <p:cBhvr additive="base">
                                        <p:cTn id="24" dur="500" fill="hold"/>
                                        <p:tgtEl>
                                          <p:spTgt spid="5137"/>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140"/>
                                        </p:tgtEl>
                                        <p:attrNameLst>
                                          <p:attrName>style.visibility</p:attrName>
                                        </p:attrNameLst>
                                      </p:cBhvr>
                                      <p:to>
                                        <p:strVal val="visible"/>
                                      </p:to>
                                    </p:set>
                                    <p:anim calcmode="lin" valueType="num">
                                      <p:cBhvr additive="base">
                                        <p:cTn id="29" dur="500" fill="hold"/>
                                        <p:tgtEl>
                                          <p:spTgt spid="5140"/>
                                        </p:tgtEl>
                                        <p:attrNameLst>
                                          <p:attrName>ppt_x</p:attrName>
                                        </p:attrNameLst>
                                      </p:cBhvr>
                                      <p:tavLst>
                                        <p:tav tm="0">
                                          <p:val>
                                            <p:strVal val="#ppt_x"/>
                                          </p:val>
                                        </p:tav>
                                        <p:tav tm="100000">
                                          <p:val>
                                            <p:strVal val="#ppt_x"/>
                                          </p:val>
                                        </p:tav>
                                      </p:tavLst>
                                    </p:anim>
                                    <p:anim calcmode="lin" valueType="num">
                                      <p:cBhvr additive="base">
                                        <p:cTn id="30" dur="500" fill="hold"/>
                                        <p:tgtEl>
                                          <p:spTgt spid="5140"/>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nodeType="clickEffect">
                                  <p:stCondLst>
                                    <p:cond delay="0"/>
                                  </p:stCondLst>
                                  <p:childTnLst>
                                    <p:set>
                                      <p:cBhvr>
                                        <p:cTn id="34" dur="1" fill="hold">
                                          <p:stCondLst>
                                            <p:cond delay="0"/>
                                          </p:stCondLst>
                                        </p:cTn>
                                        <p:tgtEl>
                                          <p:spTgt spid="5135"/>
                                        </p:tgtEl>
                                        <p:attrNameLst>
                                          <p:attrName>style.visibility</p:attrName>
                                        </p:attrNameLst>
                                      </p:cBhvr>
                                      <p:to>
                                        <p:strVal val="visible"/>
                                      </p:to>
                                    </p:set>
                                    <p:anim calcmode="lin" valueType="num">
                                      <p:cBhvr additive="base">
                                        <p:cTn id="35" dur="500" fill="hold"/>
                                        <p:tgtEl>
                                          <p:spTgt spid="5135"/>
                                        </p:tgtEl>
                                        <p:attrNameLst>
                                          <p:attrName>ppt_x</p:attrName>
                                        </p:attrNameLst>
                                      </p:cBhvr>
                                      <p:tavLst>
                                        <p:tav tm="0">
                                          <p:val>
                                            <p:strVal val="#ppt_x"/>
                                          </p:val>
                                        </p:tav>
                                        <p:tav tm="100000">
                                          <p:val>
                                            <p:strVal val="#ppt_x"/>
                                          </p:val>
                                        </p:tav>
                                      </p:tavLst>
                                    </p:anim>
                                    <p:anim calcmode="lin" valueType="num">
                                      <p:cBhvr additive="base">
                                        <p:cTn id="36" dur="500" fill="hold"/>
                                        <p:tgtEl>
                                          <p:spTgt spid="5135"/>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nodeType="clickEffect">
                                  <p:stCondLst>
                                    <p:cond delay="0"/>
                                  </p:stCondLst>
                                  <p:childTnLst>
                                    <p:set>
                                      <p:cBhvr>
                                        <p:cTn id="40" dur="1" fill="hold">
                                          <p:stCondLst>
                                            <p:cond delay="0"/>
                                          </p:stCondLst>
                                        </p:cTn>
                                        <p:tgtEl>
                                          <p:spTgt spid="5138"/>
                                        </p:tgtEl>
                                        <p:attrNameLst>
                                          <p:attrName>style.visibility</p:attrName>
                                        </p:attrNameLst>
                                      </p:cBhvr>
                                      <p:to>
                                        <p:strVal val="visible"/>
                                      </p:to>
                                    </p:set>
                                    <p:anim calcmode="lin" valueType="num">
                                      <p:cBhvr additive="base">
                                        <p:cTn id="41" dur="500" fill="hold"/>
                                        <p:tgtEl>
                                          <p:spTgt spid="5138"/>
                                        </p:tgtEl>
                                        <p:attrNameLst>
                                          <p:attrName>ppt_x</p:attrName>
                                        </p:attrNameLst>
                                      </p:cBhvr>
                                      <p:tavLst>
                                        <p:tav tm="0">
                                          <p:val>
                                            <p:strVal val="#ppt_x"/>
                                          </p:val>
                                        </p:tav>
                                        <p:tav tm="100000">
                                          <p:val>
                                            <p:strVal val="#ppt_x"/>
                                          </p:val>
                                        </p:tav>
                                      </p:tavLst>
                                    </p:anim>
                                    <p:anim calcmode="lin" valueType="num">
                                      <p:cBhvr additive="base">
                                        <p:cTn id="42" dur="500" fill="hold"/>
                                        <p:tgtEl>
                                          <p:spTgt spid="5138"/>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nodeType="clickEffect">
                                  <p:stCondLst>
                                    <p:cond delay="0"/>
                                  </p:stCondLst>
                                  <p:childTnLst>
                                    <p:set>
                                      <p:cBhvr>
                                        <p:cTn id="46" dur="1" fill="hold">
                                          <p:stCondLst>
                                            <p:cond delay="0"/>
                                          </p:stCondLst>
                                        </p:cTn>
                                        <p:tgtEl>
                                          <p:spTgt spid="5141"/>
                                        </p:tgtEl>
                                        <p:attrNameLst>
                                          <p:attrName>style.visibility</p:attrName>
                                        </p:attrNameLst>
                                      </p:cBhvr>
                                      <p:to>
                                        <p:strVal val="visible"/>
                                      </p:to>
                                    </p:set>
                                    <p:anim calcmode="lin" valueType="num">
                                      <p:cBhvr additive="base">
                                        <p:cTn id="47" dur="500" fill="hold"/>
                                        <p:tgtEl>
                                          <p:spTgt spid="5141"/>
                                        </p:tgtEl>
                                        <p:attrNameLst>
                                          <p:attrName>ppt_x</p:attrName>
                                        </p:attrNameLst>
                                      </p:cBhvr>
                                      <p:tavLst>
                                        <p:tav tm="0">
                                          <p:val>
                                            <p:strVal val="#ppt_x"/>
                                          </p:val>
                                        </p:tav>
                                        <p:tav tm="100000">
                                          <p:val>
                                            <p:strVal val="#ppt_x"/>
                                          </p:val>
                                        </p:tav>
                                      </p:tavLst>
                                    </p:anim>
                                    <p:anim calcmode="lin" valueType="num">
                                      <p:cBhvr additive="base">
                                        <p:cTn id="48" dur="500" fill="hold"/>
                                        <p:tgtEl>
                                          <p:spTgt spid="5141"/>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nodeType="clickEffect">
                                  <p:stCondLst>
                                    <p:cond delay="0"/>
                                  </p:stCondLst>
                                  <p:childTnLst>
                                    <p:set>
                                      <p:cBhvr>
                                        <p:cTn id="52" dur="1" fill="hold">
                                          <p:stCondLst>
                                            <p:cond delay="0"/>
                                          </p:stCondLst>
                                        </p:cTn>
                                        <p:tgtEl>
                                          <p:spTgt spid="5136"/>
                                        </p:tgtEl>
                                        <p:attrNameLst>
                                          <p:attrName>style.visibility</p:attrName>
                                        </p:attrNameLst>
                                      </p:cBhvr>
                                      <p:to>
                                        <p:strVal val="visible"/>
                                      </p:to>
                                    </p:set>
                                    <p:anim calcmode="lin" valueType="num">
                                      <p:cBhvr additive="base">
                                        <p:cTn id="53" dur="500" fill="hold"/>
                                        <p:tgtEl>
                                          <p:spTgt spid="5136"/>
                                        </p:tgtEl>
                                        <p:attrNameLst>
                                          <p:attrName>ppt_x</p:attrName>
                                        </p:attrNameLst>
                                      </p:cBhvr>
                                      <p:tavLst>
                                        <p:tav tm="0">
                                          <p:val>
                                            <p:strVal val="#ppt_x"/>
                                          </p:val>
                                        </p:tav>
                                        <p:tav tm="100000">
                                          <p:val>
                                            <p:strVal val="#ppt_x"/>
                                          </p:val>
                                        </p:tav>
                                      </p:tavLst>
                                    </p:anim>
                                    <p:anim calcmode="lin" valueType="num">
                                      <p:cBhvr additive="base">
                                        <p:cTn id="54" dur="500" fill="hold"/>
                                        <p:tgtEl>
                                          <p:spTgt spid="5136"/>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4" fill="hold" nodeType="clickEffect">
                                  <p:stCondLst>
                                    <p:cond delay="0"/>
                                  </p:stCondLst>
                                  <p:childTnLst>
                                    <p:set>
                                      <p:cBhvr>
                                        <p:cTn id="58" dur="1" fill="hold">
                                          <p:stCondLst>
                                            <p:cond delay="0"/>
                                          </p:stCondLst>
                                        </p:cTn>
                                        <p:tgtEl>
                                          <p:spTgt spid="5139"/>
                                        </p:tgtEl>
                                        <p:attrNameLst>
                                          <p:attrName>style.visibility</p:attrName>
                                        </p:attrNameLst>
                                      </p:cBhvr>
                                      <p:to>
                                        <p:strVal val="visible"/>
                                      </p:to>
                                    </p:set>
                                    <p:anim calcmode="lin" valueType="num">
                                      <p:cBhvr additive="base">
                                        <p:cTn id="59" dur="500" fill="hold"/>
                                        <p:tgtEl>
                                          <p:spTgt spid="5139"/>
                                        </p:tgtEl>
                                        <p:attrNameLst>
                                          <p:attrName>ppt_x</p:attrName>
                                        </p:attrNameLst>
                                      </p:cBhvr>
                                      <p:tavLst>
                                        <p:tav tm="0">
                                          <p:val>
                                            <p:strVal val="#ppt_x"/>
                                          </p:val>
                                        </p:tav>
                                        <p:tav tm="100000">
                                          <p:val>
                                            <p:strVal val="#ppt_x"/>
                                          </p:val>
                                        </p:tav>
                                      </p:tavLst>
                                    </p:anim>
                                    <p:anim calcmode="lin" valueType="num">
                                      <p:cBhvr additive="base">
                                        <p:cTn id="60" dur="500" fill="hold"/>
                                        <p:tgtEl>
                                          <p:spTgt spid="5139"/>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nodeType="clickEffect">
                                  <p:stCondLst>
                                    <p:cond delay="0"/>
                                  </p:stCondLst>
                                  <p:childTnLst>
                                    <p:set>
                                      <p:cBhvr>
                                        <p:cTn id="64" dur="1" fill="hold">
                                          <p:stCondLst>
                                            <p:cond delay="0"/>
                                          </p:stCondLst>
                                        </p:cTn>
                                        <p:tgtEl>
                                          <p:spTgt spid="5142"/>
                                        </p:tgtEl>
                                        <p:attrNameLst>
                                          <p:attrName>style.visibility</p:attrName>
                                        </p:attrNameLst>
                                      </p:cBhvr>
                                      <p:to>
                                        <p:strVal val="visible"/>
                                      </p:to>
                                    </p:set>
                                    <p:anim calcmode="lin" valueType="num">
                                      <p:cBhvr additive="base">
                                        <p:cTn id="65" dur="500" fill="hold"/>
                                        <p:tgtEl>
                                          <p:spTgt spid="5142"/>
                                        </p:tgtEl>
                                        <p:attrNameLst>
                                          <p:attrName>ppt_x</p:attrName>
                                        </p:attrNameLst>
                                      </p:cBhvr>
                                      <p:tavLst>
                                        <p:tav tm="0">
                                          <p:val>
                                            <p:strVal val="#ppt_x"/>
                                          </p:val>
                                        </p:tav>
                                        <p:tav tm="100000">
                                          <p:val>
                                            <p:strVal val="#ppt_x"/>
                                          </p:val>
                                        </p:tav>
                                      </p:tavLst>
                                    </p:anim>
                                    <p:anim calcmode="lin" valueType="num">
                                      <p:cBhvr additive="base">
                                        <p:cTn id="66" dur="500" fill="hold"/>
                                        <p:tgtEl>
                                          <p:spTgt spid="51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2403475" y="1000126"/>
            <a:ext cx="80137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t>Los ejemplos anteriores nos permite darnos cuenta de que es necesario definir las potencias de exponente negativo (que ya no consisten en multiplicar un número por sí mismo) de manera que además sigan cumpliendo las propiedades que ya conocemos.</a:t>
            </a:r>
          </a:p>
        </p:txBody>
      </p:sp>
      <p:sp>
        <p:nvSpPr>
          <p:cNvPr id="24592" name="Rectangle 16"/>
          <p:cNvSpPr>
            <a:spLocks noChangeArrowheads="1"/>
          </p:cNvSpPr>
          <p:nvPr/>
        </p:nvSpPr>
        <p:spPr bwMode="auto">
          <a:xfrm>
            <a:off x="2279650" y="2420939"/>
            <a:ext cx="7416800" cy="3240087"/>
          </a:xfrm>
          <a:prstGeom prst="rect">
            <a:avLst/>
          </a:prstGeom>
          <a:solidFill>
            <a:srgbClr val="FFCC66"/>
          </a:solidFill>
          <a:ln w="28575">
            <a:solidFill>
              <a:srgbClr val="FFCC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24593" name="Text Box 17"/>
          <p:cNvSpPr txBox="1">
            <a:spLocks noChangeArrowheads="1"/>
          </p:cNvSpPr>
          <p:nvPr/>
        </p:nvSpPr>
        <p:spPr bwMode="auto">
          <a:xfrm>
            <a:off x="2547938" y="2492376"/>
            <a:ext cx="5302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 altLang="es-CL" sz="1800"/>
              <a:t>Las potencias de exponente entero se definen así:</a:t>
            </a:r>
            <a:endParaRPr lang="es-ES_tradnl" altLang="es-CL" sz="1800"/>
          </a:p>
        </p:txBody>
      </p:sp>
      <p:sp>
        <p:nvSpPr>
          <p:cNvPr id="24594" name="Text Box 18"/>
          <p:cNvSpPr txBox="1">
            <a:spLocks noChangeArrowheads="1"/>
          </p:cNvSpPr>
          <p:nvPr/>
        </p:nvSpPr>
        <p:spPr bwMode="auto">
          <a:xfrm>
            <a:off x="3103563" y="2998788"/>
            <a:ext cx="6115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 altLang="es-CL" sz="2400" i="1">
                <a:solidFill>
                  <a:srgbClr val="5C87A4"/>
                </a:solidFill>
                <a:latin typeface="Times New Roman" panose="02020603050405020304" pitchFamily="18" charset="0"/>
                <a:cs typeface="Times New Roman" panose="02020603050405020304" pitchFamily="18" charset="0"/>
              </a:rPr>
              <a:t>►</a:t>
            </a:r>
            <a:r>
              <a:rPr lang="es-ES" altLang="es-CL" sz="2400" i="1">
                <a:latin typeface="Times New Roman" panose="02020603050405020304" pitchFamily="18" charset="0"/>
                <a:cs typeface="Times New Roman" panose="02020603050405020304" pitchFamily="18" charset="0"/>
              </a:rPr>
              <a:t>  a</a:t>
            </a:r>
            <a:r>
              <a:rPr lang="es-ES" altLang="es-CL" sz="2400" i="1" baseline="30000">
                <a:latin typeface="Times New Roman" panose="02020603050405020304" pitchFamily="18" charset="0"/>
                <a:cs typeface="Times New Roman" panose="02020603050405020304" pitchFamily="18" charset="0"/>
              </a:rPr>
              <a:t>n</a:t>
            </a:r>
            <a:r>
              <a:rPr lang="es-ES" altLang="es-CL" sz="2400" i="1">
                <a:latin typeface="Times New Roman" panose="02020603050405020304" pitchFamily="18" charset="0"/>
                <a:cs typeface="Times New Roman" panose="02020603050405020304" pitchFamily="18" charset="0"/>
              </a:rPr>
              <a:t> = a </a:t>
            </a:r>
            <a:r>
              <a:rPr lang="es-ES" altLang="es-CL" sz="2400" b="1" i="1">
                <a:latin typeface="Times New Roman" panose="02020603050405020304" pitchFamily="18" charset="0"/>
                <a:cs typeface="Times New Roman" panose="02020603050405020304" pitchFamily="18" charset="0"/>
              </a:rPr>
              <a:t>.</a:t>
            </a:r>
            <a:r>
              <a:rPr lang="es-ES" altLang="es-CL" sz="2400" i="1">
                <a:latin typeface="Times New Roman" panose="02020603050405020304" pitchFamily="18" charset="0"/>
                <a:cs typeface="Times New Roman" panose="02020603050405020304" pitchFamily="18" charset="0"/>
              </a:rPr>
              <a:t> a </a:t>
            </a:r>
            <a:r>
              <a:rPr lang="es-ES" altLang="es-CL" sz="2400" b="1" i="1">
                <a:latin typeface="Times New Roman" panose="02020603050405020304" pitchFamily="18" charset="0"/>
                <a:cs typeface="Times New Roman" panose="02020603050405020304" pitchFamily="18" charset="0"/>
              </a:rPr>
              <a:t>.</a:t>
            </a:r>
            <a:r>
              <a:rPr lang="es-ES" altLang="es-CL" sz="2400" i="1">
                <a:latin typeface="Times New Roman" panose="02020603050405020304" pitchFamily="18" charset="0"/>
                <a:cs typeface="Times New Roman" panose="02020603050405020304" pitchFamily="18" charset="0"/>
              </a:rPr>
              <a:t> a </a:t>
            </a:r>
            <a:r>
              <a:rPr lang="es-ES" altLang="es-CL" sz="2400" b="1" i="1">
                <a:latin typeface="Times New Roman" panose="02020603050405020304" pitchFamily="18" charset="0"/>
                <a:cs typeface="Times New Roman" panose="02020603050405020304" pitchFamily="18" charset="0"/>
              </a:rPr>
              <a:t>.</a:t>
            </a:r>
            <a:r>
              <a:rPr lang="es-ES" altLang="es-CL" sz="2400" i="1">
                <a:latin typeface="Times New Roman" panose="02020603050405020304" pitchFamily="18" charset="0"/>
                <a:cs typeface="Times New Roman" panose="02020603050405020304" pitchFamily="18" charset="0"/>
              </a:rPr>
              <a:t> ... </a:t>
            </a:r>
            <a:r>
              <a:rPr lang="es-ES" altLang="es-CL" sz="2400" b="1" i="1">
                <a:latin typeface="Times New Roman" panose="02020603050405020304" pitchFamily="18" charset="0"/>
                <a:cs typeface="Times New Roman" panose="02020603050405020304" pitchFamily="18" charset="0"/>
              </a:rPr>
              <a:t>.</a:t>
            </a:r>
            <a:r>
              <a:rPr lang="es-ES" altLang="es-CL" sz="2400" i="1">
                <a:latin typeface="Times New Roman" panose="02020603050405020304" pitchFamily="18" charset="0"/>
                <a:cs typeface="Times New Roman" panose="02020603050405020304" pitchFamily="18" charset="0"/>
              </a:rPr>
              <a:t> a</a:t>
            </a:r>
            <a:r>
              <a:rPr lang="es-ES_tradnl" altLang="es-CL" sz="1800"/>
              <a:t>,</a:t>
            </a:r>
            <a:r>
              <a:rPr lang="es-ES" altLang="es-CL" sz="1800"/>
              <a:t> para </a:t>
            </a:r>
            <a:r>
              <a:rPr lang="es-ES" altLang="es-CL" sz="2000" i="1">
                <a:latin typeface="Times New Roman" panose="02020603050405020304" pitchFamily="18" charset="0"/>
                <a:cs typeface="Times New Roman" panose="02020603050405020304" pitchFamily="18" charset="0"/>
              </a:rPr>
              <a:t>n</a:t>
            </a:r>
            <a:r>
              <a:rPr lang="es-ES" altLang="es-CL" sz="1800"/>
              <a:t> natural y mayor que 1.</a:t>
            </a:r>
            <a:endParaRPr lang="es-ES_tradnl" altLang="es-CL" sz="1800"/>
          </a:p>
        </p:txBody>
      </p:sp>
      <p:sp>
        <p:nvSpPr>
          <p:cNvPr id="24595" name="Text Box 19"/>
          <p:cNvSpPr txBox="1">
            <a:spLocks noChangeArrowheads="1"/>
          </p:cNvSpPr>
          <p:nvPr/>
        </p:nvSpPr>
        <p:spPr bwMode="auto">
          <a:xfrm>
            <a:off x="3103563" y="3544888"/>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 altLang="es-CL" sz="2400" i="1">
                <a:solidFill>
                  <a:srgbClr val="5C87A4"/>
                </a:solidFill>
                <a:latin typeface="Times New Roman" panose="02020603050405020304" pitchFamily="18" charset="0"/>
                <a:cs typeface="Times New Roman" panose="02020603050405020304" pitchFamily="18" charset="0"/>
              </a:rPr>
              <a:t>►</a:t>
            </a:r>
            <a:r>
              <a:rPr lang="es-ES" altLang="es-CL" sz="2400" i="1">
                <a:latin typeface="Times New Roman" panose="02020603050405020304" pitchFamily="18" charset="0"/>
                <a:cs typeface="Times New Roman" panose="02020603050405020304" pitchFamily="18" charset="0"/>
              </a:rPr>
              <a:t>  a</a:t>
            </a:r>
            <a:r>
              <a:rPr lang="es-ES" altLang="es-CL" sz="2400" i="1" baseline="30000">
                <a:latin typeface="Times New Roman" panose="02020603050405020304" pitchFamily="18" charset="0"/>
                <a:cs typeface="Times New Roman" panose="02020603050405020304" pitchFamily="18" charset="0"/>
              </a:rPr>
              <a:t>1</a:t>
            </a:r>
            <a:r>
              <a:rPr lang="es-ES" altLang="es-CL" sz="2400" i="1">
                <a:latin typeface="Times New Roman" panose="02020603050405020304" pitchFamily="18" charset="0"/>
                <a:cs typeface="Times New Roman" panose="02020603050405020304" pitchFamily="18" charset="0"/>
              </a:rPr>
              <a:t> = 1</a:t>
            </a:r>
            <a:endParaRPr lang="es-ES_tradnl" altLang="es-CL" sz="2400" i="1">
              <a:latin typeface="Times New Roman" panose="02020603050405020304" pitchFamily="18" charset="0"/>
              <a:cs typeface="Times New Roman" panose="02020603050405020304" pitchFamily="18" charset="0"/>
            </a:endParaRPr>
          </a:p>
        </p:txBody>
      </p:sp>
      <p:sp>
        <p:nvSpPr>
          <p:cNvPr id="24596" name="Text Box 20"/>
          <p:cNvSpPr txBox="1">
            <a:spLocks noChangeArrowheads="1"/>
          </p:cNvSpPr>
          <p:nvPr/>
        </p:nvSpPr>
        <p:spPr bwMode="auto">
          <a:xfrm>
            <a:off x="3103563" y="4121150"/>
            <a:ext cx="1403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 altLang="es-CL" sz="2400" i="1">
                <a:solidFill>
                  <a:srgbClr val="5C87A4"/>
                </a:solidFill>
                <a:latin typeface="Times New Roman" panose="02020603050405020304" pitchFamily="18" charset="0"/>
                <a:cs typeface="Times New Roman" panose="02020603050405020304" pitchFamily="18" charset="0"/>
              </a:rPr>
              <a:t>►</a:t>
            </a:r>
            <a:r>
              <a:rPr lang="es-ES" altLang="es-CL" sz="2400" i="1">
                <a:latin typeface="Times New Roman" panose="02020603050405020304" pitchFamily="18" charset="0"/>
                <a:cs typeface="Times New Roman" panose="02020603050405020304" pitchFamily="18" charset="0"/>
              </a:rPr>
              <a:t>  a</a:t>
            </a:r>
            <a:r>
              <a:rPr lang="es-ES" altLang="es-CL" sz="2400" i="1" baseline="30000">
                <a:latin typeface="Times New Roman" panose="02020603050405020304" pitchFamily="18" charset="0"/>
                <a:cs typeface="Times New Roman" panose="02020603050405020304" pitchFamily="18" charset="0"/>
              </a:rPr>
              <a:t>0</a:t>
            </a:r>
            <a:r>
              <a:rPr lang="es-ES" altLang="es-CL" sz="2400" i="1">
                <a:latin typeface="Times New Roman" panose="02020603050405020304" pitchFamily="18" charset="0"/>
                <a:cs typeface="Times New Roman" panose="02020603050405020304" pitchFamily="18" charset="0"/>
              </a:rPr>
              <a:t> = a</a:t>
            </a:r>
            <a:endParaRPr lang="es-ES_tradnl" altLang="es-CL" sz="2400" i="1">
              <a:latin typeface="Times New Roman" panose="02020603050405020304" pitchFamily="18" charset="0"/>
              <a:cs typeface="Times New Roman" panose="02020603050405020304" pitchFamily="18" charset="0"/>
            </a:endParaRPr>
          </a:p>
        </p:txBody>
      </p:sp>
      <p:grpSp>
        <p:nvGrpSpPr>
          <p:cNvPr id="24601" name="Group 25"/>
          <p:cNvGrpSpPr>
            <a:grpSpLocks/>
          </p:cNvGrpSpPr>
          <p:nvPr/>
        </p:nvGrpSpPr>
        <p:grpSpPr bwMode="auto">
          <a:xfrm>
            <a:off x="3071813" y="4622804"/>
            <a:ext cx="4394200" cy="830263"/>
            <a:chOff x="975" y="2912"/>
            <a:chExt cx="2768" cy="523"/>
          </a:xfrm>
        </p:grpSpPr>
        <p:sp>
          <p:nvSpPr>
            <p:cNvPr id="8201" name="Text Box 21"/>
            <p:cNvSpPr txBox="1">
              <a:spLocks noChangeArrowheads="1"/>
            </p:cNvSpPr>
            <p:nvPr/>
          </p:nvSpPr>
          <p:spPr bwMode="auto">
            <a:xfrm>
              <a:off x="975" y="3016"/>
              <a:ext cx="27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400" i="1">
                  <a:solidFill>
                    <a:srgbClr val="5C87A4"/>
                  </a:solidFill>
                  <a:latin typeface="Times New Roman" panose="02020603050405020304" pitchFamily="18" charset="0"/>
                  <a:cs typeface="Times New Roman" panose="02020603050405020304" pitchFamily="18" charset="0"/>
                </a:rPr>
                <a:t>►</a:t>
              </a:r>
              <a:r>
                <a:rPr lang="es-ES_tradnl" altLang="es-CL" sz="2400" i="1">
                  <a:latin typeface="Times New Roman" panose="02020603050405020304" pitchFamily="18" charset="0"/>
                  <a:cs typeface="Times New Roman" panose="02020603050405020304" pitchFamily="18" charset="0"/>
                </a:rPr>
                <a:t>  a</a:t>
              </a:r>
              <a:r>
                <a:rPr lang="es-ES_tradnl" altLang="es-CL" sz="2400" i="1" baseline="30000">
                  <a:latin typeface="Times New Roman" panose="02020603050405020304" pitchFamily="18" charset="0"/>
                  <a:cs typeface="Times New Roman" panose="02020603050405020304" pitchFamily="18" charset="0"/>
                </a:rPr>
                <a:t>–n</a:t>
              </a:r>
              <a:r>
                <a:rPr lang="es-ES_tradnl" altLang="es-CL" sz="2400" i="1">
                  <a:latin typeface="Times New Roman" panose="02020603050405020304" pitchFamily="18" charset="0"/>
                  <a:cs typeface="Times New Roman" panose="02020603050405020304" pitchFamily="18" charset="0"/>
                </a:rPr>
                <a:t> =</a:t>
              </a:r>
              <a:r>
                <a:rPr lang="es-ES_tradnl" altLang="es-CL" sz="1800"/>
                <a:t>               para </a:t>
              </a:r>
              <a:r>
                <a:rPr lang="es-ES_tradnl" altLang="es-CL" sz="2000" i="1">
                  <a:latin typeface="Times New Roman" panose="02020603050405020304" pitchFamily="18" charset="0"/>
                  <a:cs typeface="Times New Roman" panose="02020603050405020304" pitchFamily="18" charset="0"/>
                </a:rPr>
                <a:t>n</a:t>
              </a:r>
              <a:r>
                <a:rPr lang="es-ES_tradnl" altLang="es-CL" sz="1800"/>
                <a:t> natural y </a:t>
              </a:r>
              <a:r>
                <a:rPr lang="es-ES_tradnl" altLang="es-CL" sz="2000" i="1">
                  <a:latin typeface="Times New Roman" panose="02020603050405020304" pitchFamily="18" charset="0"/>
                  <a:cs typeface="Times New Roman" panose="02020603050405020304" pitchFamily="18" charset="0"/>
                </a:rPr>
                <a:t>n</a:t>
              </a:r>
              <a:r>
                <a:rPr lang="es-ES_tradnl" altLang="es-CL" sz="1800"/>
                <a:t> &gt; 0</a:t>
              </a:r>
            </a:p>
          </p:txBody>
        </p:sp>
        <p:grpSp>
          <p:nvGrpSpPr>
            <p:cNvPr id="8202" name="Group 22"/>
            <p:cNvGrpSpPr>
              <a:grpSpLocks/>
            </p:cNvGrpSpPr>
            <p:nvPr/>
          </p:nvGrpSpPr>
          <p:grpSpPr bwMode="auto">
            <a:xfrm>
              <a:off x="1774" y="2912"/>
              <a:ext cx="278" cy="523"/>
              <a:chOff x="1909" y="3521"/>
              <a:chExt cx="278" cy="523"/>
            </a:xfrm>
          </p:grpSpPr>
          <p:sp>
            <p:nvSpPr>
              <p:cNvPr id="8203" name="Text Box 23"/>
              <p:cNvSpPr txBox="1">
                <a:spLocks noChangeArrowheads="1"/>
              </p:cNvSpPr>
              <p:nvPr/>
            </p:nvSpPr>
            <p:spPr bwMode="auto">
              <a:xfrm>
                <a:off x="1909" y="3521"/>
                <a:ext cx="278"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s-ES_tradnl" altLang="es-CL" sz="2400">
                    <a:latin typeface="Times New Roman" panose="02020603050405020304" pitchFamily="18" charset="0"/>
                    <a:cs typeface="Times New Roman" panose="02020603050405020304" pitchFamily="18" charset="0"/>
                  </a:rPr>
                  <a:t>1</a:t>
                </a:r>
              </a:p>
              <a:p>
                <a:pPr algn="ctr" eaLnBrk="1" hangingPunct="1">
                  <a:spcBef>
                    <a:spcPct val="0"/>
                  </a:spcBef>
                  <a:buFontTx/>
                  <a:buNone/>
                </a:pPr>
                <a:r>
                  <a:rPr lang="es-ES_tradnl" altLang="es-CL" sz="2400" i="1">
                    <a:latin typeface="Times New Roman" panose="02020603050405020304" pitchFamily="18" charset="0"/>
                    <a:cs typeface="Times New Roman" panose="02020603050405020304" pitchFamily="18" charset="0"/>
                  </a:rPr>
                  <a:t>a</a:t>
                </a:r>
                <a:r>
                  <a:rPr lang="es-ES_tradnl" altLang="es-CL" sz="2400" i="1" baseline="30000">
                    <a:latin typeface="Times New Roman" panose="02020603050405020304" pitchFamily="18" charset="0"/>
                    <a:cs typeface="Times New Roman" panose="02020603050405020304" pitchFamily="18" charset="0"/>
                  </a:rPr>
                  <a:t>n</a:t>
                </a:r>
              </a:p>
            </p:txBody>
          </p:sp>
          <p:sp>
            <p:nvSpPr>
              <p:cNvPr id="8204" name="Line 24"/>
              <p:cNvSpPr>
                <a:spLocks noChangeShapeType="1"/>
              </p:cNvSpPr>
              <p:nvPr/>
            </p:nvSpPr>
            <p:spPr bwMode="auto">
              <a:xfrm>
                <a:off x="1927" y="3793"/>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grpSp>
      </p:grpSp>
    </p:spTree>
    <p:extLst>
      <p:ext uri="{BB962C8B-B14F-4D97-AF65-F5344CB8AC3E}">
        <p14:creationId xmlns:p14="http://schemas.microsoft.com/office/powerpoint/2010/main" val="31343210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592"/>
                                        </p:tgtEl>
                                        <p:attrNameLst>
                                          <p:attrName>style.visibility</p:attrName>
                                        </p:attrNameLst>
                                      </p:cBhvr>
                                      <p:to>
                                        <p:strVal val="visible"/>
                                      </p:to>
                                    </p:set>
                                    <p:animEffect transition="in" filter="box(in)">
                                      <p:cBhvr>
                                        <p:cTn id="7" dur="500"/>
                                        <p:tgtEl>
                                          <p:spTgt spid="245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93"/>
                                        </p:tgtEl>
                                        <p:attrNameLst>
                                          <p:attrName>style.visibility</p:attrName>
                                        </p:attrNameLst>
                                      </p:cBhvr>
                                      <p:to>
                                        <p:strVal val="visible"/>
                                      </p:to>
                                    </p:set>
                                    <p:animEffect transition="in" filter="wipe(left)">
                                      <p:cBhvr>
                                        <p:cTn id="12" dur="500"/>
                                        <p:tgtEl>
                                          <p:spTgt spid="2459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94"/>
                                        </p:tgtEl>
                                        <p:attrNameLst>
                                          <p:attrName>style.visibility</p:attrName>
                                        </p:attrNameLst>
                                      </p:cBhvr>
                                      <p:to>
                                        <p:strVal val="visible"/>
                                      </p:to>
                                    </p:set>
                                    <p:animEffect transition="in" filter="wipe(left)">
                                      <p:cBhvr>
                                        <p:cTn id="17" dur="500"/>
                                        <p:tgtEl>
                                          <p:spTgt spid="2459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95"/>
                                        </p:tgtEl>
                                        <p:attrNameLst>
                                          <p:attrName>style.visibility</p:attrName>
                                        </p:attrNameLst>
                                      </p:cBhvr>
                                      <p:to>
                                        <p:strVal val="visible"/>
                                      </p:to>
                                    </p:set>
                                    <p:animEffect transition="in" filter="wipe(left)">
                                      <p:cBhvr>
                                        <p:cTn id="22" dur="500"/>
                                        <p:tgtEl>
                                          <p:spTgt spid="2459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96"/>
                                        </p:tgtEl>
                                        <p:attrNameLst>
                                          <p:attrName>style.visibility</p:attrName>
                                        </p:attrNameLst>
                                      </p:cBhvr>
                                      <p:to>
                                        <p:strVal val="visible"/>
                                      </p:to>
                                    </p:set>
                                    <p:animEffect transition="in" filter="wipe(left)">
                                      <p:cBhvr>
                                        <p:cTn id="27" dur="500"/>
                                        <p:tgtEl>
                                          <p:spTgt spid="2459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4601"/>
                                        </p:tgtEl>
                                        <p:attrNameLst>
                                          <p:attrName>style.visibility</p:attrName>
                                        </p:attrNameLst>
                                      </p:cBhvr>
                                      <p:to>
                                        <p:strVal val="visible"/>
                                      </p:to>
                                    </p:set>
                                    <p:animEffect transition="in" filter="wipe(left)">
                                      <p:cBhvr>
                                        <p:cTn id="32" dur="500"/>
                                        <p:tgtEl>
                                          <p:spTgt spid="24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2" grpId="0" animBg="1"/>
      <p:bldP spid="24593" grpId="0"/>
      <p:bldP spid="24594" grpId="0"/>
      <p:bldP spid="24595" grpId="0"/>
      <p:bldP spid="2459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6726" y="4005264"/>
            <a:ext cx="2187575" cy="209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19" name="Text Box 8"/>
          <p:cNvSpPr txBox="1">
            <a:spLocks noChangeArrowheads="1"/>
          </p:cNvSpPr>
          <p:nvPr/>
        </p:nvSpPr>
        <p:spPr bwMode="auto">
          <a:xfrm>
            <a:off x="2495551" y="901700"/>
            <a:ext cx="7750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2400" b="1"/>
              <a:t>Potencias de exponente negativo con la calculadora</a:t>
            </a:r>
          </a:p>
        </p:txBody>
      </p:sp>
      <p:sp>
        <p:nvSpPr>
          <p:cNvPr id="6158" name="Text Box 14"/>
          <p:cNvSpPr txBox="1">
            <a:spLocks noChangeArrowheads="1"/>
          </p:cNvSpPr>
          <p:nvPr/>
        </p:nvSpPr>
        <p:spPr bwMode="auto">
          <a:xfrm>
            <a:off x="2690814" y="1693863"/>
            <a:ext cx="39973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t>Cálculo de (3,4) </a:t>
            </a:r>
            <a:r>
              <a:rPr lang="es-ES_tradnl" altLang="es-CL" sz="1800" baseline="30000"/>
              <a:t>–2</a:t>
            </a:r>
            <a:r>
              <a:rPr lang="es-ES_tradnl" altLang="es-CL" sz="1800"/>
              <a:t>  con la calculadora</a:t>
            </a:r>
          </a:p>
        </p:txBody>
      </p:sp>
      <p:grpSp>
        <p:nvGrpSpPr>
          <p:cNvPr id="6161" name="Group 17"/>
          <p:cNvGrpSpPr>
            <a:grpSpLocks/>
          </p:cNvGrpSpPr>
          <p:nvPr/>
        </p:nvGrpSpPr>
        <p:grpSpPr bwMode="auto">
          <a:xfrm>
            <a:off x="4656139" y="2393950"/>
            <a:ext cx="3024187" cy="369888"/>
            <a:chOff x="2109" y="1655"/>
            <a:chExt cx="1905" cy="233"/>
          </a:xfrm>
        </p:grpSpPr>
        <p:sp>
          <p:nvSpPr>
            <p:cNvPr id="9224" name="AutoShape 10"/>
            <p:cNvSpPr>
              <a:spLocks noChangeArrowheads="1"/>
            </p:cNvSpPr>
            <p:nvPr/>
          </p:nvSpPr>
          <p:spPr bwMode="auto">
            <a:xfrm>
              <a:off x="2299" y="1661"/>
              <a:ext cx="182" cy="227"/>
            </a:xfrm>
            <a:prstGeom prst="roundRect">
              <a:avLst>
                <a:gd name="adj" fmla="val 16667"/>
              </a:avLst>
            </a:prstGeom>
            <a:gradFill rotWithShape="1">
              <a:gsLst>
                <a:gs pos="0">
                  <a:schemeClr val="bg1"/>
                </a:gs>
                <a:gs pos="100000">
                  <a:srgbClr val="6699FF"/>
                </a:gs>
              </a:gsLst>
              <a:lin ang="5400000" scaled="1"/>
            </a:gradFill>
            <a:ln w="28575">
              <a:solidFill>
                <a:schemeClr val="accent2"/>
              </a:solidFill>
              <a:round/>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9225" name="AutoShape 11"/>
            <p:cNvSpPr>
              <a:spLocks noChangeArrowheads="1"/>
            </p:cNvSpPr>
            <p:nvPr/>
          </p:nvSpPr>
          <p:spPr bwMode="auto">
            <a:xfrm>
              <a:off x="2707" y="1662"/>
              <a:ext cx="363" cy="226"/>
            </a:xfrm>
            <a:prstGeom prst="roundRect">
              <a:avLst>
                <a:gd name="adj" fmla="val 16667"/>
              </a:avLst>
            </a:prstGeom>
            <a:gradFill rotWithShape="1">
              <a:gsLst>
                <a:gs pos="0">
                  <a:schemeClr val="bg1"/>
                </a:gs>
                <a:gs pos="100000">
                  <a:srgbClr val="6699FF"/>
                </a:gs>
              </a:gsLst>
              <a:lin ang="5400000" scaled="1"/>
            </a:gradFill>
            <a:ln w="28575">
              <a:solidFill>
                <a:schemeClr val="accent2"/>
              </a:solidFill>
              <a:round/>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9226" name="AutoShape 12"/>
            <p:cNvSpPr>
              <a:spLocks noChangeArrowheads="1"/>
            </p:cNvSpPr>
            <p:nvPr/>
          </p:nvSpPr>
          <p:spPr bwMode="auto">
            <a:xfrm>
              <a:off x="3742" y="1662"/>
              <a:ext cx="272" cy="226"/>
            </a:xfrm>
            <a:prstGeom prst="roundRect">
              <a:avLst>
                <a:gd name="adj" fmla="val 16667"/>
              </a:avLst>
            </a:prstGeom>
            <a:gradFill rotWithShape="1">
              <a:gsLst>
                <a:gs pos="0">
                  <a:schemeClr val="bg1"/>
                </a:gs>
                <a:gs pos="100000">
                  <a:srgbClr val="6699FF"/>
                </a:gs>
              </a:gsLst>
              <a:lin ang="5400000" scaled="1"/>
            </a:gradFill>
            <a:ln w="28575">
              <a:solidFill>
                <a:schemeClr val="accent2"/>
              </a:solidFill>
              <a:round/>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9227" name="AutoShape 15"/>
            <p:cNvSpPr>
              <a:spLocks noChangeArrowheads="1"/>
            </p:cNvSpPr>
            <p:nvPr/>
          </p:nvSpPr>
          <p:spPr bwMode="auto">
            <a:xfrm>
              <a:off x="3334" y="1661"/>
              <a:ext cx="272" cy="226"/>
            </a:xfrm>
            <a:prstGeom prst="roundRect">
              <a:avLst>
                <a:gd name="adj" fmla="val 16667"/>
              </a:avLst>
            </a:prstGeom>
            <a:gradFill rotWithShape="1">
              <a:gsLst>
                <a:gs pos="0">
                  <a:schemeClr val="bg1"/>
                </a:gs>
                <a:gs pos="100000">
                  <a:srgbClr val="6699FF"/>
                </a:gs>
              </a:gsLst>
              <a:lin ang="5400000" scaled="1"/>
            </a:gradFill>
            <a:ln w="28575">
              <a:solidFill>
                <a:schemeClr val="accent2"/>
              </a:solidFill>
              <a:round/>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s-CL" altLang="es-CL" sz="1800"/>
            </a:p>
          </p:txBody>
        </p:sp>
        <p:sp>
          <p:nvSpPr>
            <p:cNvPr id="9228" name="Text Box 16"/>
            <p:cNvSpPr txBox="1">
              <a:spLocks noChangeArrowheads="1"/>
            </p:cNvSpPr>
            <p:nvPr/>
          </p:nvSpPr>
          <p:spPr bwMode="auto">
            <a:xfrm>
              <a:off x="2109" y="1655"/>
              <a:ext cx="184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a:solidFill>
                    <a:schemeClr val="accent2"/>
                  </a:solidFill>
                </a:rPr>
                <a:t>3   ,    4</a:t>
              </a:r>
              <a:r>
                <a:rPr lang="es-ES_tradnl" altLang="es-CL" sz="1800" b="1"/>
                <a:t>   </a:t>
              </a:r>
              <a:r>
                <a:rPr lang="es-ES_tradnl" altLang="es-CL" sz="1800" b="1">
                  <a:solidFill>
                    <a:srgbClr val="FF0000"/>
                  </a:solidFill>
                </a:rPr>
                <a:t>x^y</a:t>
              </a:r>
              <a:r>
                <a:rPr lang="es-ES_tradnl" altLang="es-CL" sz="1800" b="1"/>
                <a:t>    </a:t>
              </a:r>
              <a:r>
                <a:rPr lang="es-ES_tradnl" altLang="es-CL" sz="1800" b="1">
                  <a:solidFill>
                    <a:schemeClr val="accent2"/>
                  </a:solidFill>
                </a:rPr>
                <a:t>2    </a:t>
              </a:r>
              <a:r>
                <a:rPr lang="es-ES_tradnl" altLang="es-CL" sz="1800" b="1">
                  <a:solidFill>
                    <a:schemeClr val="accent2"/>
                  </a:solidFill>
                  <a:sym typeface="Symbol" panose="05050102010706020507" pitchFamily="18" charset="2"/>
                </a:rPr>
                <a:t>      </a:t>
              </a:r>
              <a:r>
                <a:rPr lang="es-ES_tradnl" altLang="es-CL" sz="1800" b="1">
                  <a:solidFill>
                    <a:schemeClr val="accent2"/>
                  </a:solidFill>
                </a:rPr>
                <a:t>  =</a:t>
              </a:r>
            </a:p>
          </p:txBody>
        </p:sp>
      </p:grpSp>
      <p:sp>
        <p:nvSpPr>
          <p:cNvPr id="6162" name="Text Box 18"/>
          <p:cNvSpPr txBox="1">
            <a:spLocks noChangeArrowheads="1"/>
          </p:cNvSpPr>
          <p:nvPr/>
        </p:nvSpPr>
        <p:spPr bwMode="auto">
          <a:xfrm>
            <a:off x="3411538" y="3062288"/>
            <a:ext cx="2457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a:t>En la pantalla aparece</a:t>
            </a:r>
          </a:p>
        </p:txBody>
      </p:sp>
      <p:pic>
        <p:nvPicPr>
          <p:cNvPr id="6163"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0100" y="3114675"/>
            <a:ext cx="1574800"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88553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58"/>
                                        </p:tgtEl>
                                        <p:attrNameLst>
                                          <p:attrName>style.visibility</p:attrName>
                                        </p:attrNameLst>
                                      </p:cBhvr>
                                      <p:to>
                                        <p:strVal val="visible"/>
                                      </p:to>
                                    </p:set>
                                    <p:animEffect transition="in" filter="wipe(left)">
                                      <p:cBhvr>
                                        <p:cTn id="7" dur="500"/>
                                        <p:tgtEl>
                                          <p:spTgt spid="61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6161"/>
                                        </p:tgtEl>
                                        <p:attrNameLst>
                                          <p:attrName>style.visibility</p:attrName>
                                        </p:attrNameLst>
                                      </p:cBhvr>
                                      <p:to>
                                        <p:strVal val="visible"/>
                                      </p:to>
                                    </p:set>
                                    <p:anim calcmode="lin" valueType="num">
                                      <p:cBhvr additive="base">
                                        <p:cTn id="12" dur="500" fill="hold"/>
                                        <p:tgtEl>
                                          <p:spTgt spid="6161"/>
                                        </p:tgtEl>
                                        <p:attrNameLst>
                                          <p:attrName>ppt_x</p:attrName>
                                        </p:attrNameLst>
                                      </p:cBhvr>
                                      <p:tavLst>
                                        <p:tav tm="0">
                                          <p:val>
                                            <p:strVal val="#ppt_x"/>
                                          </p:val>
                                        </p:tav>
                                        <p:tav tm="100000">
                                          <p:val>
                                            <p:strVal val="#ppt_x"/>
                                          </p:val>
                                        </p:tav>
                                      </p:tavLst>
                                    </p:anim>
                                    <p:anim calcmode="lin" valueType="num">
                                      <p:cBhvr additive="base">
                                        <p:cTn id="13" dur="500" fill="hold"/>
                                        <p:tgtEl>
                                          <p:spTgt spid="616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162"/>
                                        </p:tgtEl>
                                        <p:attrNameLst>
                                          <p:attrName>style.visibility</p:attrName>
                                        </p:attrNameLst>
                                      </p:cBhvr>
                                      <p:to>
                                        <p:strVal val="visible"/>
                                      </p:to>
                                    </p:set>
                                    <p:animEffect transition="in" filter="wipe(down)">
                                      <p:cBhvr>
                                        <p:cTn id="18" dur="500"/>
                                        <p:tgtEl>
                                          <p:spTgt spid="616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8" presetClass="entr" presetSubtype="16" fill="hold" nodeType="clickEffect">
                                  <p:stCondLst>
                                    <p:cond delay="0"/>
                                  </p:stCondLst>
                                  <p:childTnLst>
                                    <p:set>
                                      <p:cBhvr>
                                        <p:cTn id="22" dur="1" fill="hold">
                                          <p:stCondLst>
                                            <p:cond delay="0"/>
                                          </p:stCondLst>
                                        </p:cTn>
                                        <p:tgtEl>
                                          <p:spTgt spid="6163"/>
                                        </p:tgtEl>
                                        <p:attrNameLst>
                                          <p:attrName>style.visibility</p:attrName>
                                        </p:attrNameLst>
                                      </p:cBhvr>
                                      <p:to>
                                        <p:strVal val="visible"/>
                                      </p:to>
                                    </p:set>
                                    <p:animEffect transition="in" filter="diamond(in)">
                                      <p:cBhvr>
                                        <p:cTn id="23" dur="2000"/>
                                        <p:tgtEl>
                                          <p:spTgt spid="616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nodeType="clickEffect">
                                  <p:stCondLst>
                                    <p:cond delay="0"/>
                                  </p:stCondLst>
                                  <p:childTnLst>
                                    <p:set>
                                      <p:cBhvr>
                                        <p:cTn id="27" dur="1" fill="hold">
                                          <p:stCondLst>
                                            <p:cond delay="0"/>
                                          </p:stCondLst>
                                        </p:cTn>
                                        <p:tgtEl>
                                          <p:spTgt spid="6150"/>
                                        </p:tgtEl>
                                        <p:attrNameLst>
                                          <p:attrName>style.visibility</p:attrName>
                                        </p:attrNameLst>
                                      </p:cBhvr>
                                      <p:to>
                                        <p:strVal val="visible"/>
                                      </p:to>
                                    </p:set>
                                    <p:animEffect transition="in" filter="dissolve">
                                      <p:cBhvr>
                                        <p:cTn id="28" dur="5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8" grpId="0"/>
      <p:bldP spid="61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8250" y="1484313"/>
            <a:ext cx="4635500"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3" name="Text Box 8"/>
          <p:cNvSpPr txBox="1">
            <a:spLocks noChangeArrowheads="1"/>
          </p:cNvSpPr>
          <p:nvPr/>
        </p:nvSpPr>
        <p:spPr bwMode="auto">
          <a:xfrm>
            <a:off x="5232401" y="981075"/>
            <a:ext cx="2212975" cy="376238"/>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s-ES_tradnl" altLang="es-CL" sz="1800" b="1">
                <a:solidFill>
                  <a:srgbClr val="FF0000"/>
                </a:solidFill>
              </a:rPr>
              <a:t>Página 43 del libro</a:t>
            </a:r>
          </a:p>
        </p:txBody>
      </p:sp>
    </p:spTree>
    <p:extLst>
      <p:ext uri="{BB962C8B-B14F-4D97-AF65-F5344CB8AC3E}">
        <p14:creationId xmlns:p14="http://schemas.microsoft.com/office/powerpoint/2010/main" val="1446982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481</Words>
  <Application>Microsoft Office PowerPoint</Application>
  <PresentationFormat>Panorámica</PresentationFormat>
  <Paragraphs>54</Paragraphs>
  <Slides>9</Slides>
  <Notes>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3</vt:i4>
      </vt:variant>
      <vt:variant>
        <vt:lpstr>Títulos de diapositiva</vt:lpstr>
      </vt:variant>
      <vt:variant>
        <vt:i4>9</vt:i4>
      </vt:variant>
    </vt:vector>
  </HeadingPairs>
  <TitlesOfParts>
    <vt:vector size="19" baseType="lpstr">
      <vt:lpstr>宋体</vt:lpstr>
      <vt:lpstr>Arial</vt:lpstr>
      <vt:lpstr>Calibri</vt:lpstr>
      <vt:lpstr>Calibri Light</vt:lpstr>
      <vt:lpstr>Symbol</vt:lpstr>
      <vt:lpstr>Times New Roman</vt:lpstr>
      <vt:lpstr>Tema de Office</vt:lpstr>
      <vt:lpstr>Fotografía de Microsoft Photo Editor 3.0</vt:lpstr>
      <vt:lpstr>MathType 4.0 Equation</vt:lpstr>
      <vt:lpstr>Microsoft Editor de ecuaciones 3.0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Casa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Héctor Medina Pérez de Arce</dc:creator>
  <cp:lastModifiedBy>Héctor Medina Pérez de Arce</cp:lastModifiedBy>
  <cp:revision>1</cp:revision>
  <dcterms:created xsi:type="dcterms:W3CDTF">2020-06-01T02:28:55Z</dcterms:created>
  <dcterms:modified xsi:type="dcterms:W3CDTF">2020-06-01T02:30:15Z</dcterms:modified>
</cp:coreProperties>
</file>