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258" r:id="rId3"/>
    <p:sldId id="260" r:id="rId4"/>
    <p:sldId id="257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82" r:id="rId14"/>
    <p:sldId id="264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65" r:id="rId2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107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724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1803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370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3195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5400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262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6747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44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647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838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977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522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613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42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683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288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6E577-9F36-4B84-BFAE-5BAC93378244}" type="datetimeFigureOut">
              <a:rPr lang="es-CL" smtClean="0"/>
              <a:t>28-05-2020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B246A-E0B3-44BF-A16E-B789010FBE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9623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Mundos </a:t>
            </a:r>
            <a:r>
              <a:rPr lang="es-CL" dirty="0" err="1"/>
              <a:t>distópicos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Unidad 1</a:t>
            </a:r>
          </a:p>
        </p:txBody>
      </p:sp>
    </p:spTree>
    <p:extLst>
      <p:ext uri="{BB962C8B-B14F-4D97-AF65-F5344CB8AC3E}">
        <p14:creationId xmlns:p14="http://schemas.microsoft.com/office/powerpoint/2010/main" val="4267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creen.com.mx/site3/images/Imagenes/Eloith/2015/Julio/terminato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9" y="0"/>
            <a:ext cx="10466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0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planosinfin.com/wp-content/uploads/2015/08/Matr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50" y="353359"/>
            <a:ext cx="7689100" cy="615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48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hayunalesbianaenmisopa.com/wp-content/uploads/2016/03/the-walking-dead-season-5-trail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05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54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F6E7D-6BB7-46CC-9880-0D813E674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Veamos la siguiente novela gráfica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E66C82-7884-4C15-B0EC-885393FA5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Sin City</a:t>
            </a:r>
          </a:p>
        </p:txBody>
      </p:sp>
    </p:spTree>
    <p:extLst>
      <p:ext uri="{BB962C8B-B14F-4D97-AF65-F5344CB8AC3E}">
        <p14:creationId xmlns:p14="http://schemas.microsoft.com/office/powerpoint/2010/main" val="26340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Análisis de sin </a:t>
            </a:r>
            <a:r>
              <a:rPr lang="es-CL" dirty="0" err="1"/>
              <a:t>city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403" t="8036" r="12016" b="8482"/>
          <a:stretch/>
        </p:blipFill>
        <p:spPr>
          <a:xfrm>
            <a:off x="0" y="0"/>
            <a:ext cx="12212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7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251" t="9375" r="36363" b="8482"/>
          <a:stretch/>
        </p:blipFill>
        <p:spPr>
          <a:xfrm>
            <a:off x="751114" y="0"/>
            <a:ext cx="510622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9502" t="8929" r="36614" b="8035"/>
          <a:stretch/>
        </p:blipFill>
        <p:spPr>
          <a:xfrm>
            <a:off x="6321790" y="0"/>
            <a:ext cx="4977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49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251" t="8929" r="36865" b="33929"/>
          <a:stretch/>
        </p:blipFill>
        <p:spPr>
          <a:xfrm>
            <a:off x="2514598" y="0"/>
            <a:ext cx="723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47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678" t="5357" r="19546" b="5803"/>
          <a:stretch/>
        </p:blipFill>
        <p:spPr>
          <a:xfrm>
            <a:off x="1306285" y="0"/>
            <a:ext cx="958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25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924" t="5804" r="19045" b="4911"/>
          <a:stretch/>
        </p:blipFill>
        <p:spPr>
          <a:xfrm>
            <a:off x="1338941" y="0"/>
            <a:ext cx="9704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62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426" t="5356" r="19546" b="6697"/>
          <a:stretch/>
        </p:blipFill>
        <p:spPr>
          <a:xfrm>
            <a:off x="1273628" y="0"/>
            <a:ext cx="9712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0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>
                <a:solidFill>
                  <a:schemeClr val="accent6"/>
                </a:solidFill>
              </a:rPr>
              <a:t>Oa</a:t>
            </a:r>
            <a:r>
              <a:rPr lang="es-CL" b="1" dirty="0">
                <a:solidFill>
                  <a:schemeClr val="accent6"/>
                </a:solidFill>
              </a:rPr>
              <a:t> </a:t>
            </a:r>
            <a:r>
              <a:rPr lang="es-CL" dirty="0">
                <a:solidFill>
                  <a:schemeClr val="accent6"/>
                </a:solidFill>
              </a:rPr>
              <a:t>03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sz="2400" dirty="0"/>
              <a:t>Analizar, interpretar y comparar novelas de anticipación social </a:t>
            </a:r>
            <a:r>
              <a:rPr lang="es-CL" sz="2400" dirty="0" err="1"/>
              <a:t>distópica</a:t>
            </a:r>
            <a:r>
              <a:rPr lang="es-CL" sz="2400" dirty="0"/>
              <a:t>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L" sz="2400" dirty="0"/>
              <a:t> Características del mundo </a:t>
            </a:r>
            <a:r>
              <a:rPr lang="es-CL" sz="2400" dirty="0" err="1"/>
              <a:t>distópico</a:t>
            </a:r>
            <a:r>
              <a:rPr lang="es-CL" sz="2400" dirty="0"/>
              <a:t>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L" sz="2400" dirty="0"/>
              <a:t> Temas y personajes principales.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CL" sz="2400" dirty="0"/>
              <a:t> Función política e ideológica.</a:t>
            </a:r>
          </a:p>
        </p:txBody>
      </p:sp>
    </p:spTree>
    <p:extLst>
      <p:ext uri="{BB962C8B-B14F-4D97-AF65-F5344CB8AC3E}">
        <p14:creationId xmlns:p14="http://schemas.microsoft.com/office/powerpoint/2010/main" val="3954770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689" t="5805" r="16534" b="5357"/>
          <a:stretch/>
        </p:blipFill>
        <p:spPr>
          <a:xfrm>
            <a:off x="1306285" y="0"/>
            <a:ext cx="9580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8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933" t="7143" r="19546" b="4911"/>
          <a:stretch/>
        </p:blipFill>
        <p:spPr>
          <a:xfrm>
            <a:off x="1290869" y="0"/>
            <a:ext cx="9503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69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532" t="5976" r="19545" b="5647"/>
          <a:stretch/>
        </p:blipFill>
        <p:spPr>
          <a:xfrm>
            <a:off x="1379101" y="0"/>
            <a:ext cx="9529527" cy="687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4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532" t="5977" r="18313" b="5427"/>
          <a:stretch/>
        </p:blipFill>
        <p:spPr>
          <a:xfrm>
            <a:off x="1219199" y="0"/>
            <a:ext cx="9658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902" t="5318" r="18190" b="5647"/>
          <a:stretch/>
        </p:blipFill>
        <p:spPr>
          <a:xfrm>
            <a:off x="1299411" y="0"/>
            <a:ext cx="957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27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6"/>
                </a:solidFill>
              </a:rPr>
              <a:t>Actividad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just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s-CL" sz="2400" dirty="0"/>
              <a:t>¿Qué características del mundo </a:t>
            </a:r>
            <a:r>
              <a:rPr lang="es-CL" sz="2400" dirty="0" err="1"/>
              <a:t>distópico</a:t>
            </a:r>
            <a:r>
              <a:rPr lang="es-CL" sz="2400" dirty="0"/>
              <a:t> se pueden reconocer en Sin City?</a:t>
            </a:r>
          </a:p>
          <a:p>
            <a:pPr marL="457200" indent="-457200" algn="just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s-CL" sz="2400" dirty="0"/>
              <a:t>¿De qué manera los colores del cómic enfatizan la idea de </a:t>
            </a:r>
            <a:r>
              <a:rPr lang="es-CL" sz="2400" dirty="0" err="1"/>
              <a:t>distopía</a:t>
            </a:r>
            <a:r>
              <a:rPr lang="es-CL" sz="2400" dirty="0"/>
              <a:t>?</a:t>
            </a:r>
          </a:p>
          <a:p>
            <a:pPr marL="457200" indent="-457200" algn="just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s-CL" sz="2400" dirty="0"/>
              <a:t>¿Qué nos dice este cómic sobre nuestra sociedad actual?</a:t>
            </a:r>
          </a:p>
        </p:txBody>
      </p:sp>
    </p:spTree>
    <p:extLst>
      <p:ext uri="{BB962C8B-B14F-4D97-AF65-F5344CB8AC3E}">
        <p14:creationId xmlns:p14="http://schemas.microsoft.com/office/powerpoint/2010/main" val="4087649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¡No olvidar!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L" sz="2400" dirty="0"/>
              <a:t>La </a:t>
            </a:r>
            <a:r>
              <a:rPr lang="es-CL" sz="2400" dirty="0" err="1"/>
              <a:t>distopía</a:t>
            </a:r>
            <a:r>
              <a:rPr lang="es-CL" sz="2400" dirty="0"/>
              <a:t> siempre </a:t>
            </a:r>
            <a:r>
              <a:rPr lang="es-CL" sz="2400" b="1" dirty="0">
                <a:solidFill>
                  <a:schemeClr val="accent6"/>
                </a:solidFill>
              </a:rPr>
              <a:t>critica los defectos de la sociedad actual </a:t>
            </a:r>
            <a:r>
              <a:rPr lang="es-CL" sz="2400" dirty="0"/>
              <a:t>a través de un futuro posible en que estos defectos nos destruyen.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CL" sz="2400" dirty="0"/>
              <a:t>Por lo tanto, su función no es simplemente imaginar el futuro, sino realizar una </a:t>
            </a:r>
            <a:r>
              <a:rPr lang="es-CL" sz="2400" b="1" dirty="0">
                <a:solidFill>
                  <a:schemeClr val="accent2"/>
                </a:solidFill>
              </a:rPr>
              <a:t>denuncia de los excesos del capitalismo </a:t>
            </a:r>
            <a:r>
              <a:rPr lang="es-CL" sz="2400" dirty="0"/>
              <a:t>que están destruyendo nuestra sociedad y nuestro mundo.</a:t>
            </a:r>
          </a:p>
        </p:txBody>
      </p:sp>
    </p:spTree>
    <p:extLst>
      <p:ext uri="{BB962C8B-B14F-4D97-AF65-F5344CB8AC3E}">
        <p14:creationId xmlns:p14="http://schemas.microsoft.com/office/powerpoint/2010/main" val="463433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hoy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s-CL" sz="3200" dirty="0"/>
              <a:t>Comprender el concepto de </a:t>
            </a:r>
            <a:r>
              <a:rPr lang="es-CL" sz="3200" dirty="0" err="1"/>
              <a:t>distopía</a:t>
            </a:r>
            <a:r>
              <a:rPr lang="es-CL" sz="3200" dirty="0"/>
              <a:t> e identificar relatos </a:t>
            </a:r>
            <a:r>
              <a:rPr lang="es-CL" sz="3200" dirty="0" err="1"/>
              <a:t>distópicos</a:t>
            </a:r>
            <a:r>
              <a:rPr lang="es-CL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821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01785" y="1604253"/>
            <a:ext cx="5079991" cy="823912"/>
          </a:xfrm>
        </p:spPr>
        <p:txBody>
          <a:bodyPr>
            <a:normAutofit/>
          </a:bodyPr>
          <a:lstStyle/>
          <a:p>
            <a:pPr algn="ctr"/>
            <a:r>
              <a:rPr lang="es-CL" sz="3600" dirty="0"/>
              <a:t>UTOPÍA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286500" y="1604253"/>
            <a:ext cx="5105400" cy="823912"/>
          </a:xfrm>
        </p:spPr>
        <p:txBody>
          <a:bodyPr>
            <a:normAutofit/>
          </a:bodyPr>
          <a:lstStyle/>
          <a:p>
            <a:pPr algn="ctr"/>
            <a:r>
              <a:rPr lang="es-CL" sz="3600" dirty="0"/>
              <a:t>DISTOPÍA</a:t>
            </a:r>
          </a:p>
        </p:txBody>
      </p:sp>
      <p:pic>
        <p:nvPicPr>
          <p:cNvPr id="2050" name="Picture 2" descr="http://img03.deviantart.net/70ba/i/2012/288/a/3/shark_utopia_by_6doug9-d5bbyj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r="18829"/>
          <a:stretch/>
        </p:blipFill>
        <p:spPr bwMode="auto">
          <a:xfrm>
            <a:off x="1371600" y="2704892"/>
            <a:ext cx="4138863" cy="36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hesiechan.files.wordpress.com/2013/10/distopia-123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6221"/>
          <a:stretch/>
        </p:blipFill>
        <p:spPr bwMode="auto">
          <a:xfrm>
            <a:off x="6569743" y="2702560"/>
            <a:ext cx="4538913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89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1001393" y="1604253"/>
            <a:ext cx="5079991" cy="823912"/>
          </a:xfrm>
        </p:spPr>
        <p:txBody>
          <a:bodyPr>
            <a:normAutofit/>
          </a:bodyPr>
          <a:lstStyle/>
          <a:p>
            <a:pPr algn="ctr"/>
            <a:r>
              <a:rPr lang="es-CL" sz="3600" dirty="0"/>
              <a:t>UTOPÍA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286500" y="1604253"/>
            <a:ext cx="5105400" cy="823912"/>
          </a:xfrm>
        </p:spPr>
        <p:txBody>
          <a:bodyPr>
            <a:normAutofit/>
          </a:bodyPr>
          <a:lstStyle/>
          <a:p>
            <a:pPr algn="ctr"/>
            <a:r>
              <a:rPr lang="es-CL" sz="3600" dirty="0"/>
              <a:t>DISTOPÍA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201003" y="2634018"/>
            <a:ext cx="46807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err="1">
                <a:solidFill>
                  <a:schemeClr val="accent6"/>
                </a:solidFill>
              </a:rPr>
              <a:t>eu</a:t>
            </a:r>
            <a:r>
              <a:rPr lang="es-CL" sz="2400" i="1" dirty="0">
                <a:solidFill>
                  <a:schemeClr val="accent6"/>
                </a:solidFill>
              </a:rPr>
              <a:t> + topos</a:t>
            </a:r>
          </a:p>
          <a:p>
            <a:pPr algn="ctr"/>
            <a:r>
              <a:rPr lang="es-CL" sz="2400" dirty="0">
                <a:solidFill>
                  <a:schemeClr val="accent6"/>
                </a:solidFill>
              </a:rPr>
              <a:t>Lugar favorable</a:t>
            </a:r>
          </a:p>
          <a:p>
            <a:pPr algn="ctr"/>
            <a:endParaRPr lang="es-CL" sz="2400" dirty="0"/>
          </a:p>
          <a:p>
            <a:r>
              <a:rPr lang="es-CL" sz="2400" dirty="0"/>
              <a:t>- Sociedad ideal, pero que nunca se logrará por completo.</a:t>
            </a:r>
          </a:p>
          <a:p>
            <a:r>
              <a:rPr lang="es-CL" sz="2400" dirty="0"/>
              <a:t>- Inspiración para crear un mundo mejor.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498813" y="2634018"/>
            <a:ext cx="46807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err="1">
                <a:solidFill>
                  <a:schemeClr val="accent2"/>
                </a:solidFill>
              </a:rPr>
              <a:t>dis</a:t>
            </a:r>
            <a:r>
              <a:rPr lang="es-CL" sz="2400" i="1" dirty="0">
                <a:solidFill>
                  <a:schemeClr val="accent2"/>
                </a:solidFill>
              </a:rPr>
              <a:t> + topos</a:t>
            </a:r>
          </a:p>
          <a:p>
            <a:pPr algn="ctr"/>
            <a:r>
              <a:rPr lang="es-CL" sz="2400" dirty="0">
                <a:solidFill>
                  <a:schemeClr val="accent2"/>
                </a:solidFill>
              </a:rPr>
              <a:t>Lugar negativo</a:t>
            </a:r>
          </a:p>
          <a:p>
            <a:endParaRPr lang="es-CL" sz="2400" dirty="0"/>
          </a:p>
          <a:p>
            <a:r>
              <a:rPr lang="es-CL" sz="2400" dirty="0"/>
              <a:t>- Sociedad decadente, que podría advenir en el futuro.</a:t>
            </a:r>
          </a:p>
          <a:p>
            <a:endParaRPr lang="es-CL" sz="2400" dirty="0"/>
          </a:p>
          <a:p>
            <a:r>
              <a:rPr lang="es-CL" sz="2400" dirty="0"/>
              <a:t>- Advertencia para dejar de destruir nuestro mundo.</a:t>
            </a:r>
          </a:p>
        </p:txBody>
      </p:sp>
    </p:spTree>
    <p:extLst>
      <p:ext uri="{BB962C8B-B14F-4D97-AF65-F5344CB8AC3E}">
        <p14:creationId xmlns:p14="http://schemas.microsoft.com/office/powerpoint/2010/main" val="273364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chemeClr val="accent6"/>
                </a:solidFill>
              </a:rPr>
              <a:t>Características del mundo </a:t>
            </a:r>
            <a:r>
              <a:rPr lang="es-CL" dirty="0" err="1">
                <a:solidFill>
                  <a:schemeClr val="accent6"/>
                </a:solidFill>
              </a:rPr>
              <a:t>distópico</a:t>
            </a:r>
            <a:endParaRPr lang="es-CL" dirty="0">
              <a:solidFill>
                <a:schemeClr val="accent6"/>
              </a:solidFill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401053" y="2651634"/>
            <a:ext cx="11790947" cy="4438252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</a:pPr>
            <a:r>
              <a:rPr lang="es-CL" sz="2400" dirty="0"/>
              <a:t>Se ambienta en un futuro posible.</a:t>
            </a:r>
          </a:p>
          <a:p>
            <a:pPr>
              <a:lnSpc>
                <a:spcPct val="150000"/>
              </a:lnSpc>
            </a:pPr>
            <a:r>
              <a:rPr lang="es-CL" sz="2400" dirty="0"/>
              <a:t>Destrucción del planeta.</a:t>
            </a:r>
          </a:p>
          <a:p>
            <a:pPr>
              <a:lnSpc>
                <a:spcPct val="150000"/>
              </a:lnSpc>
            </a:pPr>
            <a:r>
              <a:rPr lang="es-CL" sz="2400" dirty="0"/>
              <a:t>Ruptura de los lazos sociales.</a:t>
            </a:r>
          </a:p>
          <a:p>
            <a:pPr>
              <a:lnSpc>
                <a:spcPct val="150000"/>
              </a:lnSpc>
            </a:pPr>
            <a:r>
              <a:rPr lang="es-CL" sz="2400" dirty="0"/>
              <a:t>Caída de los ideales.</a:t>
            </a:r>
          </a:p>
          <a:p>
            <a:pPr>
              <a:lnSpc>
                <a:spcPct val="150000"/>
              </a:lnSpc>
            </a:pPr>
            <a:r>
              <a:rPr lang="es-CL" sz="2400" dirty="0"/>
              <a:t>Tecnología como algo negativo.</a:t>
            </a:r>
          </a:p>
          <a:p>
            <a:pPr>
              <a:lnSpc>
                <a:spcPct val="150000"/>
              </a:lnSpc>
            </a:pPr>
            <a:endParaRPr lang="es-CL" sz="2400" dirty="0"/>
          </a:p>
          <a:p>
            <a:pPr>
              <a:lnSpc>
                <a:spcPct val="150000"/>
              </a:lnSpc>
            </a:pPr>
            <a:r>
              <a:rPr lang="es-CL" sz="2400" dirty="0"/>
              <a:t>Vicios del ser humano.</a:t>
            </a:r>
          </a:p>
          <a:p>
            <a:pPr>
              <a:lnSpc>
                <a:spcPct val="150000"/>
              </a:lnSpc>
            </a:pPr>
            <a:r>
              <a:rPr lang="es-CL" sz="2400" dirty="0"/>
              <a:t>Búsqueda del placer individual.</a:t>
            </a:r>
          </a:p>
          <a:p>
            <a:pPr>
              <a:lnSpc>
                <a:spcPct val="150000"/>
              </a:lnSpc>
            </a:pPr>
            <a:r>
              <a:rPr lang="es-CL" sz="2400" dirty="0"/>
              <a:t>Violencia omnipresente.</a:t>
            </a:r>
          </a:p>
          <a:p>
            <a:pPr>
              <a:lnSpc>
                <a:spcPct val="150000"/>
              </a:lnSpc>
            </a:pPr>
            <a:r>
              <a:rPr lang="es-CL" sz="2400" dirty="0"/>
              <a:t>Atmósfera apocalíptica.</a:t>
            </a:r>
          </a:p>
        </p:txBody>
      </p:sp>
    </p:spTree>
    <p:extLst>
      <p:ext uri="{BB962C8B-B14F-4D97-AF65-F5344CB8AC3E}">
        <p14:creationId xmlns:p14="http://schemas.microsoft.com/office/powerpoint/2010/main" val="257692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rabalibros.com/rs/2736/e9c4455d-a317-4f4c-9f70-108d736bae98/7cb/filename/pelicula-los-juegos-del-hambre-trabalib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0"/>
            <a:ext cx="4809053" cy="68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9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s.web.img3.acsta.net/pictures/210/581/21058113_20131115104650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25" y="0"/>
            <a:ext cx="4798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47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.lum.dolimg.com/v1/images/open-uri20150422-12561-ju7v2w_040d400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45095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104</TotalTime>
  <Words>257</Words>
  <Application>Microsoft Office PowerPoint</Application>
  <PresentationFormat>Panorámica</PresentationFormat>
  <Paragraphs>45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</vt:lpstr>
      <vt:lpstr>Estela de condensación</vt:lpstr>
      <vt:lpstr>Mundos distópicos</vt:lpstr>
      <vt:lpstr>Oa 03</vt:lpstr>
      <vt:lpstr>Objetivo de hoy</vt:lpstr>
      <vt:lpstr>Presentación de PowerPoint</vt:lpstr>
      <vt:lpstr>Presentación de PowerPoint</vt:lpstr>
      <vt:lpstr>Características del mundo distópico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Veamos la siguiente novela gráfica</vt:lpstr>
      <vt:lpstr>Análisis de sin city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</vt:lpstr>
      <vt:lpstr>¡No olvidar!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</dc:creator>
  <cp:lastModifiedBy>Constanza</cp:lastModifiedBy>
  <cp:revision>13</cp:revision>
  <dcterms:created xsi:type="dcterms:W3CDTF">2016-03-13T19:17:37Z</dcterms:created>
  <dcterms:modified xsi:type="dcterms:W3CDTF">2020-05-29T03:39:31Z</dcterms:modified>
</cp:coreProperties>
</file>