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758" r:id="rId2"/>
    <p:sldId id="760" r:id="rId3"/>
    <p:sldId id="759" r:id="rId4"/>
    <p:sldId id="628" r:id="rId5"/>
    <p:sldId id="877" r:id="rId6"/>
    <p:sldId id="884" r:id="rId7"/>
    <p:sldId id="878" r:id="rId8"/>
    <p:sldId id="879" r:id="rId9"/>
    <p:sldId id="762" r:id="rId10"/>
    <p:sldId id="886" r:id="rId11"/>
    <p:sldId id="887" r:id="rId12"/>
    <p:sldId id="888" r:id="rId13"/>
    <p:sldId id="889" r:id="rId14"/>
    <p:sldId id="890" r:id="rId15"/>
    <p:sldId id="891" r:id="rId16"/>
    <p:sldId id="892" r:id="rId17"/>
    <p:sldId id="893" r:id="rId18"/>
    <p:sldId id="897" r:id="rId19"/>
    <p:sldId id="903" r:id="rId20"/>
    <p:sldId id="904" r:id="rId2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72E74-8F42-4F62-ABF2-8B33DB1E1BAC}" type="datetimeFigureOut">
              <a:rPr lang="es-CL" smtClean="0"/>
              <a:t>07-07-2020</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72729A-6738-41AF-95DF-97417D49606E}" type="slidenum">
              <a:rPr lang="es-CL" smtClean="0"/>
              <a:t>‹Nº›</a:t>
            </a:fld>
            <a:endParaRPr lang="es-CL"/>
          </a:p>
        </p:txBody>
      </p:sp>
    </p:spTree>
    <p:extLst>
      <p:ext uri="{BB962C8B-B14F-4D97-AF65-F5344CB8AC3E}">
        <p14:creationId xmlns:p14="http://schemas.microsoft.com/office/powerpoint/2010/main" val="165217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Tx/>
              <a:buNone/>
            </a:pPr>
            <a:r>
              <a:rPr lang="x-none" b="0"/>
              <a:t>Cisco Networking Academy Program</a:t>
            </a:r>
          </a:p>
          <a:p>
            <a:pPr rtl="0">
              <a:buFontTx/>
              <a:buNone/>
            </a:pPr>
            <a:r>
              <a:rPr lang="x-none" b="0" baseline="0"/>
              <a:t>IT Essentials v7.0</a:t>
            </a:r>
          </a:p>
          <a:p>
            <a:pPr rtl="0">
              <a:buFontTx/>
              <a:buNone/>
            </a:pPr>
            <a:r>
              <a:rPr lang="x-none" sz="1200" b="0"/>
              <a:t>Capítulo 4: </a:t>
            </a:r>
            <a:r>
              <a:rPr lang="x-none" sz="1200"/>
              <a:t>Mantenimiento preventivo y</a:t>
            </a:r>
            <a:r>
              <a:rPr lang="x-none" sz="1200" baseline="0"/>
              <a:t> </a:t>
            </a:r>
            <a:r>
              <a:rPr lang="x-none" sz="1200"/>
              <a:t>resolución de problemas</a:t>
            </a:r>
          </a:p>
        </p:txBody>
      </p:sp>
      <p:sp>
        <p:nvSpPr>
          <p:cNvPr id="4" name="Slide Number Placeholder 3"/>
          <p:cNvSpPr>
            <a:spLocks noGrp="1"/>
          </p:cNvSpPr>
          <p:nvPr>
            <p:ph type="sldNum" sz="quarter" idx="10"/>
          </p:nvPr>
        </p:nvSpPr>
        <p:spPr/>
        <p:txBody>
          <a:bodyPr/>
          <a:lstStyle/>
          <a:p>
            <a:pPr rtl="0"/>
            <a:fld id="{5641018C-6CAF-B84E-B92C-ECB119457FBA}" type="slidenum">
              <a:rPr/>
              <a:t>1</a:t>
            </a:fld>
            <a:endParaRPr/>
          </a:p>
        </p:txBody>
      </p:sp>
    </p:spTree>
    <p:extLst>
      <p:ext uri="{BB962C8B-B14F-4D97-AF65-F5344CB8AC3E}">
        <p14:creationId xmlns:p14="http://schemas.microsoft.com/office/powerpoint/2010/main" val="149680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10</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4.2 – Proceso de solución de problemas</a:t>
            </a:r>
          </a:p>
          <a:p>
            <a:pPr rtl="0">
              <a:buFontTx/>
              <a:buNone/>
            </a:pPr>
            <a:r>
              <a:rPr lang="x-none" sz="1200" b="0"/>
              <a:t>4.2.1 Pasos del proceso de solución de problemas</a:t>
            </a:r>
          </a:p>
          <a:p>
            <a:pPr rtl="0">
              <a:buFontTx/>
              <a:buNone/>
            </a:pPr>
            <a:r>
              <a:rPr lang="x-none" sz="1200" b="0"/>
              <a:t>4.2.1.1. Introducción a la resolución de problemas</a:t>
            </a:r>
          </a:p>
          <a:p>
            <a:endParaRPr lang="en-US" dirty="0"/>
          </a:p>
        </p:txBody>
      </p:sp>
    </p:spTree>
    <p:extLst>
      <p:ext uri="{BB962C8B-B14F-4D97-AF65-F5344CB8AC3E}">
        <p14:creationId xmlns:p14="http://schemas.microsoft.com/office/powerpoint/2010/main" val="2755729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11</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4.2 – Proceso de solución de problemas</a:t>
            </a:r>
          </a:p>
          <a:p>
            <a:pPr rtl="0">
              <a:buFontTx/>
              <a:buNone/>
            </a:pPr>
            <a:r>
              <a:rPr lang="x-none" sz="1200" b="0"/>
              <a:t>4.2.1 Pasos del proceso de solución de problemas</a:t>
            </a:r>
          </a:p>
          <a:p>
            <a:pPr rtl="0">
              <a:buFontTx/>
              <a:buNone/>
            </a:pPr>
            <a:r>
              <a:rPr lang="x-none" sz="1200" b="0"/>
              <a:t>4.2.1.2 Pasos del proceso de solución de problemas</a:t>
            </a:r>
          </a:p>
          <a:p>
            <a:endParaRPr lang="en-US" dirty="0"/>
          </a:p>
        </p:txBody>
      </p:sp>
    </p:spTree>
    <p:extLst>
      <p:ext uri="{BB962C8B-B14F-4D97-AF65-F5344CB8AC3E}">
        <p14:creationId xmlns:p14="http://schemas.microsoft.com/office/powerpoint/2010/main" val="2708532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12</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4.2 – Proceso de solución de problemas</a:t>
            </a:r>
          </a:p>
          <a:p>
            <a:pPr rtl="0">
              <a:buFontTx/>
              <a:buNone/>
            </a:pPr>
            <a:r>
              <a:rPr lang="x-none" sz="1200" b="0"/>
              <a:t>4.2.1 Pasos del proceso de solución de problemas</a:t>
            </a:r>
          </a:p>
          <a:p>
            <a:pPr rtl="0">
              <a:buFontTx/>
              <a:buNone/>
            </a:pPr>
            <a:r>
              <a:rPr lang="x-none" sz="1200" b="0"/>
              <a:t>4.2.1.3 Identificación del problema</a:t>
            </a:r>
          </a:p>
          <a:p>
            <a:pPr rtl="0">
              <a:buFontTx/>
              <a:buNone/>
            </a:pPr>
            <a:r>
              <a:rPr lang="x-none" sz="1200" b="0"/>
              <a:t>4.2.1.4 – Verifique su comprensión: Identificación del problema</a:t>
            </a:r>
          </a:p>
          <a:p>
            <a:endParaRPr lang="en-US" dirty="0"/>
          </a:p>
        </p:txBody>
      </p:sp>
    </p:spTree>
    <p:extLst>
      <p:ext uri="{BB962C8B-B14F-4D97-AF65-F5344CB8AC3E}">
        <p14:creationId xmlns:p14="http://schemas.microsoft.com/office/powerpoint/2010/main" val="2727374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13</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4.2 – Proceso de solución de problemas</a:t>
            </a:r>
          </a:p>
          <a:p>
            <a:pPr rtl="0">
              <a:buFontTx/>
              <a:buNone/>
            </a:pPr>
            <a:r>
              <a:rPr lang="x-none" sz="1200" b="0"/>
              <a:t>4.2.1 Pasos del proceso de solución de problemas</a:t>
            </a:r>
          </a:p>
          <a:p>
            <a:pPr rtl="0">
              <a:buFontTx/>
              <a:buNone/>
            </a:pPr>
            <a:r>
              <a:rPr lang="x-none" sz="1200" b="0"/>
              <a:t>4.2.1.5. Establecimiento de una teoría de causas probables</a:t>
            </a:r>
          </a:p>
          <a:p>
            <a:endParaRPr lang="en-US" dirty="0"/>
          </a:p>
        </p:txBody>
      </p:sp>
    </p:spTree>
    <p:extLst>
      <p:ext uri="{BB962C8B-B14F-4D97-AF65-F5344CB8AC3E}">
        <p14:creationId xmlns:p14="http://schemas.microsoft.com/office/powerpoint/2010/main" val="258044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14</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4.2 – Proceso de solución de problemas</a:t>
            </a:r>
          </a:p>
          <a:p>
            <a:pPr rtl="0">
              <a:buFontTx/>
              <a:buNone/>
            </a:pPr>
            <a:r>
              <a:rPr lang="x-none" sz="1200" b="0"/>
              <a:t>4.2.1 Pasos del proceso de solución de problemas</a:t>
            </a:r>
          </a:p>
          <a:p>
            <a:pPr rtl="0">
              <a:buFontTx/>
              <a:buNone/>
            </a:pPr>
            <a:r>
              <a:rPr lang="x-none" sz="1200" b="0"/>
              <a:t>4.2.1.6 Puesta a prueba de la teoría para determinar la causa</a:t>
            </a:r>
          </a:p>
          <a:p>
            <a:endParaRPr lang="en-US" dirty="0"/>
          </a:p>
        </p:txBody>
      </p:sp>
    </p:spTree>
    <p:extLst>
      <p:ext uri="{BB962C8B-B14F-4D97-AF65-F5344CB8AC3E}">
        <p14:creationId xmlns:p14="http://schemas.microsoft.com/office/powerpoint/2010/main" val="1488380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15</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4.2 – Proceso de solución de problemas</a:t>
            </a:r>
          </a:p>
          <a:p>
            <a:pPr rtl="0">
              <a:buFontTx/>
              <a:buNone/>
            </a:pPr>
            <a:r>
              <a:rPr lang="x-none" sz="1200" b="0"/>
              <a:t>4.2.1 Pasos del proceso de solución de problemas</a:t>
            </a:r>
          </a:p>
          <a:p>
            <a:pPr rtl="0">
              <a:buFontTx/>
              <a:buNone/>
            </a:pPr>
            <a:r>
              <a:rPr lang="x-none" sz="1200" b="0"/>
              <a:t>4.2.1.7 </a:t>
            </a:r>
            <a:r>
              <a:rPr lang="x-none" sz="1200" b="0" i="0" kern="1200">
                <a:solidFill>
                  <a:schemeClr val="tx1"/>
                </a:solidFill>
                <a:effectLst/>
                <a:latin typeface="+mn-lt"/>
                <a:ea typeface="+mn-ea"/>
                <a:cs typeface="+mn-cs"/>
              </a:rPr>
              <a:t>Establecimiento de un plan de acción para resolver el problema e implementar la solución</a:t>
            </a:r>
          </a:p>
        </p:txBody>
      </p:sp>
    </p:spTree>
    <p:extLst>
      <p:ext uri="{BB962C8B-B14F-4D97-AF65-F5344CB8AC3E}">
        <p14:creationId xmlns:p14="http://schemas.microsoft.com/office/powerpoint/2010/main" val="1563610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16</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4.2 – Proceso de solución de problemas</a:t>
            </a:r>
          </a:p>
          <a:p>
            <a:pPr rtl="0">
              <a:buFontTx/>
              <a:buNone/>
            </a:pPr>
            <a:r>
              <a:rPr lang="x-none" sz="1200" b="0"/>
              <a:t>4.2.1 Pasos del proceso de solución de problemas</a:t>
            </a:r>
          </a:p>
          <a:p>
            <a:pPr rtl="0">
              <a:buFontTx/>
              <a:buNone/>
            </a:pPr>
            <a:r>
              <a:rPr lang="x-none" sz="1200" b="0"/>
              <a:t>4.2.1.8 </a:t>
            </a:r>
            <a:r>
              <a:rPr lang="x-none" sz="1200"/>
              <a:t>Verificación de la funcionalidad total del sistema y, si corresponde, implementación de medidas preventivas</a:t>
            </a:r>
          </a:p>
        </p:txBody>
      </p:sp>
    </p:spTree>
    <p:extLst>
      <p:ext uri="{BB962C8B-B14F-4D97-AF65-F5344CB8AC3E}">
        <p14:creationId xmlns:p14="http://schemas.microsoft.com/office/powerpoint/2010/main" val="2485790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17</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4.2 – Proceso de solución de problemas</a:t>
            </a:r>
          </a:p>
          <a:p>
            <a:pPr rtl="0">
              <a:buFontTx/>
              <a:buNone/>
            </a:pPr>
            <a:r>
              <a:rPr lang="x-none" sz="1200" b="0"/>
              <a:t>4.2.1 Pasos del proceso de solución de problemas</a:t>
            </a:r>
          </a:p>
          <a:p>
            <a:pPr rtl="0">
              <a:buFontTx/>
              <a:buNone/>
            </a:pPr>
            <a:r>
              <a:rPr lang="x-none" sz="1200" b="0"/>
              <a:t>4.2.1.9 </a:t>
            </a:r>
            <a:r>
              <a:rPr lang="x-none" sz="1200"/>
              <a:t>Registro de hallazgos, acciones y resultados</a:t>
            </a:r>
          </a:p>
          <a:p>
            <a:pPr rtl="0">
              <a:buFontTx/>
              <a:buNone/>
            </a:pPr>
            <a:r>
              <a:rPr lang="x-none" sz="1200"/>
              <a:t>4.2.1.10 – Verifique su comprensión: numeración de los pasos</a:t>
            </a:r>
          </a:p>
        </p:txBody>
      </p:sp>
    </p:spTree>
    <p:extLst>
      <p:ext uri="{BB962C8B-B14F-4D97-AF65-F5344CB8AC3E}">
        <p14:creationId xmlns:p14="http://schemas.microsoft.com/office/powerpoint/2010/main" val="3436954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18</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dirty="0"/>
              <a:t>4.2 – Proceso de solución de problemas</a:t>
            </a:r>
          </a:p>
          <a:p>
            <a:pPr rtl="0">
              <a:buFontTx/>
              <a:buNone/>
            </a:pPr>
            <a:r>
              <a:rPr lang="x-none" sz="1200" b="0" dirty="0"/>
              <a:t>4.2.2 – Problemas y soluciones comunes de las PC</a:t>
            </a:r>
          </a:p>
          <a:p>
            <a:pPr marL="0" marR="0" indent="0" algn="l" defTabSz="457200" rtl="0" eaLnBrk="1" fontAlgn="auto" latinLnBrk="0" hangingPunct="1">
              <a:lnSpc>
                <a:spcPct val="100000"/>
              </a:lnSpc>
              <a:spcBef>
                <a:spcPts val="0"/>
              </a:spcBef>
              <a:spcAft>
                <a:spcPts val="0"/>
              </a:spcAft>
              <a:buClrTx/>
              <a:buSzTx/>
              <a:buFontTx/>
              <a:buNone/>
              <a:tabLst/>
              <a:defRPr/>
            </a:pPr>
            <a:r>
              <a:rPr lang="x-none" sz="1200" b="0" dirty="0"/>
              <a:t>4.2.2.1 – </a:t>
            </a:r>
            <a:r>
              <a:rPr lang="x-none" b="0" dirty="0"/>
              <a:t>Problemas y soluciones comunes de las PC</a:t>
            </a:r>
          </a:p>
          <a:p>
            <a:pPr>
              <a:buFontTx/>
              <a:buNone/>
            </a:pPr>
            <a:endParaRPr lang="en-US" sz="1200" b="0" dirty="0"/>
          </a:p>
        </p:txBody>
      </p:sp>
    </p:spTree>
    <p:extLst>
      <p:ext uri="{BB962C8B-B14F-4D97-AF65-F5344CB8AC3E}">
        <p14:creationId xmlns:p14="http://schemas.microsoft.com/office/powerpoint/2010/main" val="2644534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19</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4.2 – Proceso de solución de problemas</a:t>
            </a:r>
          </a:p>
          <a:p>
            <a:pPr marL="0" marR="0" indent="0" algn="l" defTabSz="457200" rtl="0" eaLnBrk="1" fontAlgn="auto" latinLnBrk="0" hangingPunct="1">
              <a:lnSpc>
                <a:spcPct val="100000"/>
              </a:lnSpc>
              <a:spcBef>
                <a:spcPts val="0"/>
              </a:spcBef>
              <a:spcAft>
                <a:spcPts val="0"/>
              </a:spcAft>
              <a:buClrTx/>
              <a:buSzTx/>
              <a:buFontTx/>
              <a:buNone/>
              <a:tabLst/>
              <a:defRPr/>
            </a:pPr>
            <a:r>
              <a:rPr lang="x-none" sz="1200" b="0"/>
              <a:t>4.2.3 – Aplicación del proceso de solución de problemas a los componentes y los periféricos de la computadora</a:t>
            </a:r>
          </a:p>
          <a:p>
            <a:pPr marL="0" marR="0" indent="0" algn="l" defTabSz="457200" rtl="0" eaLnBrk="1" fontAlgn="auto" latinLnBrk="0" hangingPunct="1">
              <a:lnSpc>
                <a:spcPct val="100000"/>
              </a:lnSpc>
              <a:spcBef>
                <a:spcPts val="0"/>
              </a:spcBef>
              <a:spcAft>
                <a:spcPts val="0"/>
              </a:spcAft>
              <a:buClrTx/>
              <a:buSzTx/>
              <a:buFontTx/>
              <a:buNone/>
              <a:tabLst/>
              <a:defRPr/>
            </a:pPr>
            <a:r>
              <a:rPr lang="x-none" sz="1200" b="0"/>
              <a:t>4.2.3.1 – </a:t>
            </a:r>
            <a:r>
              <a:rPr lang="x-none" b="0"/>
              <a:t>Herramientas de referencia personal</a:t>
            </a:r>
          </a:p>
        </p:txBody>
      </p:sp>
    </p:spTree>
    <p:extLst>
      <p:ext uri="{BB962C8B-B14F-4D97-AF65-F5344CB8AC3E}">
        <p14:creationId xmlns:p14="http://schemas.microsoft.com/office/powerpoint/2010/main" val="297937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rtl="0"/>
            <a:fld id="{7C839C26-801B-42B6-A101-60F37FE2B0A8}" type="slidenum">
              <a:rPr sz="800" b="0"/>
              <a:pPr algn="r" rtl="0"/>
              <a:t>2</a:t>
            </a:fld>
            <a:endParaRPr sz="800" b="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b="0"/>
              <a:t>Cisco Networking Academy Program</a:t>
            </a:r>
          </a:p>
          <a:p>
            <a:pPr rtl="0">
              <a:buFontTx/>
              <a:buNone/>
            </a:pPr>
            <a:r>
              <a:rPr lang="x-none" b="0" baseline="0"/>
              <a:t>IT Essentials v7.0</a:t>
            </a:r>
          </a:p>
          <a:p>
            <a:pPr rtl="0">
              <a:buFontTx/>
              <a:buNone/>
            </a:pPr>
            <a:r>
              <a:rPr lang="x-none" sz="1200" b="0"/>
              <a:t>Capítulo 4: </a:t>
            </a:r>
            <a:r>
              <a:rPr lang="x-none" sz="1200"/>
              <a:t>Mantenimiento preventivo y</a:t>
            </a:r>
            <a:r>
              <a:rPr lang="x-none" sz="1200" baseline="0"/>
              <a:t> </a:t>
            </a:r>
            <a:r>
              <a:rPr lang="x-none" sz="1200"/>
              <a:t>resolución de problemas</a:t>
            </a:r>
          </a:p>
          <a:p>
            <a:endParaRPr lang="en-GB" dirty="0"/>
          </a:p>
        </p:txBody>
      </p:sp>
    </p:spTree>
    <p:extLst>
      <p:ext uri="{BB962C8B-B14F-4D97-AF65-F5344CB8AC3E}">
        <p14:creationId xmlns:p14="http://schemas.microsoft.com/office/powerpoint/2010/main" val="1024752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20</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4.2 – Proceso de solución de problemas</a:t>
            </a:r>
          </a:p>
          <a:p>
            <a:pPr marL="0" marR="0" indent="0" algn="l" defTabSz="457200" rtl="0" eaLnBrk="1" fontAlgn="auto" latinLnBrk="0" hangingPunct="1">
              <a:lnSpc>
                <a:spcPct val="100000"/>
              </a:lnSpc>
              <a:spcBef>
                <a:spcPts val="0"/>
              </a:spcBef>
              <a:spcAft>
                <a:spcPts val="0"/>
              </a:spcAft>
              <a:buClrTx/>
              <a:buSzTx/>
              <a:buFontTx/>
              <a:buNone/>
              <a:tabLst/>
              <a:defRPr/>
            </a:pPr>
            <a:r>
              <a:rPr lang="x-none" sz="1200" b="0"/>
              <a:t>4.2.3 – Aplicación del proceso de solución de problemas a los componentes y los periféricos de la computadora</a:t>
            </a:r>
          </a:p>
          <a:p>
            <a:pPr marL="0" marR="0" indent="0" algn="l" defTabSz="457200" rtl="0" eaLnBrk="1" fontAlgn="auto" latinLnBrk="0" hangingPunct="1">
              <a:lnSpc>
                <a:spcPct val="100000"/>
              </a:lnSpc>
              <a:spcBef>
                <a:spcPts val="0"/>
              </a:spcBef>
              <a:spcAft>
                <a:spcPts val="0"/>
              </a:spcAft>
              <a:buClrTx/>
              <a:buSzTx/>
              <a:buFontTx/>
              <a:buNone/>
              <a:tabLst/>
              <a:defRPr/>
            </a:pPr>
            <a:r>
              <a:rPr lang="x-none" sz="1200" b="0"/>
              <a:t>4.2.3.2 – </a:t>
            </a:r>
            <a:r>
              <a:rPr lang="x-none" b="0"/>
              <a:t>Herramientas de referencia de Internet</a:t>
            </a:r>
          </a:p>
          <a:p>
            <a:pPr marL="0" marR="0" indent="0" algn="l" defTabSz="457200" rtl="0" eaLnBrk="1" fontAlgn="auto" latinLnBrk="0" hangingPunct="1">
              <a:lnSpc>
                <a:spcPct val="100000"/>
              </a:lnSpc>
              <a:spcBef>
                <a:spcPts val="0"/>
              </a:spcBef>
              <a:spcAft>
                <a:spcPts val="0"/>
              </a:spcAft>
              <a:buClrTx/>
              <a:buSzTx/>
              <a:buFontTx/>
              <a:buNone/>
              <a:tabLst/>
              <a:defRPr/>
            </a:pPr>
            <a:r>
              <a:rPr lang="x-none" b="0"/>
              <a:t>4.2.3.3 – Verifique su comprensión: herramientas de referencia</a:t>
            </a:r>
          </a:p>
        </p:txBody>
      </p:sp>
    </p:spTree>
    <p:extLst>
      <p:ext uri="{BB962C8B-B14F-4D97-AF65-F5344CB8AC3E}">
        <p14:creationId xmlns:p14="http://schemas.microsoft.com/office/powerpoint/2010/main" val="3806976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Tx/>
              <a:buNone/>
            </a:pPr>
            <a:r>
              <a:rPr lang="x-none" sz="1200" b="0"/>
              <a:t>4 – </a:t>
            </a:r>
            <a:r>
              <a:rPr lang="x-none" sz="1200"/>
              <a:t>Mantenimiento preventivo y</a:t>
            </a:r>
            <a:r>
              <a:rPr lang="x-none" sz="1200" baseline="0"/>
              <a:t> </a:t>
            </a:r>
            <a:r>
              <a:rPr lang="x-none" sz="1200"/>
              <a:t>resolución de problemas</a:t>
            </a:r>
          </a:p>
          <a:p>
            <a:pPr rtl="0">
              <a:buFontTx/>
              <a:buNone/>
            </a:pPr>
            <a:r>
              <a:rPr lang="x-none" sz="1200" b="0"/>
              <a:t>4.1 – </a:t>
            </a:r>
            <a:r>
              <a:rPr lang="x-none" sz="1200"/>
              <a:t>Mantenimiento preventivo</a:t>
            </a:r>
          </a:p>
          <a:p>
            <a:endParaRPr lang="en-US" dirty="0"/>
          </a:p>
        </p:txBody>
      </p:sp>
      <p:sp>
        <p:nvSpPr>
          <p:cNvPr id="4" name="Slide Number Placeholder 3"/>
          <p:cNvSpPr>
            <a:spLocks noGrp="1"/>
          </p:cNvSpPr>
          <p:nvPr>
            <p:ph type="sldNum" sz="quarter" idx="10"/>
          </p:nvPr>
        </p:nvSpPr>
        <p:spPr/>
        <p:txBody>
          <a:bodyPr/>
          <a:lstStyle/>
          <a:p>
            <a:pPr rtl="0"/>
            <a:fld id="{5641018C-6CAF-B84E-B92C-ECB119457FBA}" type="slidenum">
              <a:rPr/>
              <a:t>3</a:t>
            </a:fld>
            <a:endParaRPr/>
          </a:p>
        </p:txBody>
      </p:sp>
    </p:spTree>
    <p:extLst>
      <p:ext uri="{BB962C8B-B14F-4D97-AF65-F5344CB8AC3E}">
        <p14:creationId xmlns:p14="http://schemas.microsoft.com/office/powerpoint/2010/main" val="625529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4</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4.1 – Mantenimiento preventivo</a:t>
            </a:r>
          </a:p>
          <a:p>
            <a:pPr rtl="0">
              <a:buFontTx/>
              <a:buNone/>
            </a:pPr>
            <a:r>
              <a:rPr lang="x-none" sz="1200" b="0"/>
              <a:t>4.1.1 – Descripción general del mantenimiento preventivo de la computadora</a:t>
            </a:r>
          </a:p>
          <a:p>
            <a:pPr rtl="0">
              <a:buFontTx/>
              <a:buNone/>
            </a:pPr>
            <a:r>
              <a:rPr lang="x-none" sz="1200" b="0"/>
              <a:t>4.1.1.1 – Beneficios del mantenimiento preventivo</a:t>
            </a:r>
          </a:p>
        </p:txBody>
      </p:sp>
    </p:spTree>
    <p:extLst>
      <p:ext uri="{BB962C8B-B14F-4D97-AF65-F5344CB8AC3E}">
        <p14:creationId xmlns:p14="http://schemas.microsoft.com/office/powerpoint/2010/main" val="3525190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5</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4.1 – Mantenimiento preventivo</a:t>
            </a:r>
          </a:p>
          <a:p>
            <a:pPr rtl="0">
              <a:buFontTx/>
              <a:buNone/>
            </a:pPr>
            <a:r>
              <a:rPr lang="x-none" sz="1200" b="0"/>
              <a:t>4.1.1 – Descripción general del mantenimiento preventivo de la computadora</a:t>
            </a:r>
          </a:p>
          <a:p>
            <a:pPr rtl="0">
              <a:buFontTx/>
              <a:buNone/>
            </a:pPr>
            <a:r>
              <a:rPr lang="x-none" sz="1200" b="0"/>
              <a:t>4.1.1.2 – Mantenimiento preventivo: polvo</a:t>
            </a:r>
          </a:p>
        </p:txBody>
      </p:sp>
    </p:spTree>
    <p:extLst>
      <p:ext uri="{BB962C8B-B14F-4D97-AF65-F5344CB8AC3E}">
        <p14:creationId xmlns:p14="http://schemas.microsoft.com/office/powerpoint/2010/main" val="3117707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6</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4.1 – Mantenimiento preventivo</a:t>
            </a:r>
          </a:p>
          <a:p>
            <a:pPr rtl="0">
              <a:buFontTx/>
              <a:buNone/>
            </a:pPr>
            <a:r>
              <a:rPr lang="x-none" sz="1200" b="0"/>
              <a:t>4.1.1 – Descripción general del mantenimiento preventivo de la computadora</a:t>
            </a:r>
          </a:p>
          <a:p>
            <a:pPr rtl="0">
              <a:buFontTx/>
              <a:buNone/>
            </a:pPr>
            <a:r>
              <a:rPr lang="x-none" sz="1200" b="0"/>
              <a:t>4.1.1.3 – Mantenimiento preventivo: componentes internos</a:t>
            </a:r>
          </a:p>
          <a:p>
            <a:pPr>
              <a:buFontTx/>
              <a:buNone/>
            </a:pPr>
            <a:endParaRPr lang="en-GB" b="0" dirty="0"/>
          </a:p>
        </p:txBody>
      </p:sp>
    </p:spTree>
    <p:extLst>
      <p:ext uri="{BB962C8B-B14F-4D97-AF65-F5344CB8AC3E}">
        <p14:creationId xmlns:p14="http://schemas.microsoft.com/office/powerpoint/2010/main" val="3071951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7</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4.1 – Mantenimiento preventivo</a:t>
            </a:r>
          </a:p>
          <a:p>
            <a:pPr rtl="0">
              <a:buFontTx/>
              <a:buNone/>
            </a:pPr>
            <a:r>
              <a:rPr lang="x-none" sz="1200" b="0"/>
              <a:t>4.1.1: Descripción general del mantenimiento preventivo de la computadora</a:t>
            </a:r>
          </a:p>
          <a:p>
            <a:pPr rtl="0">
              <a:buFontTx/>
              <a:buNone/>
            </a:pPr>
            <a:r>
              <a:rPr lang="x-none" sz="1200" b="0"/>
              <a:t>4.1.1.4 – Mantenimiento preventivo: cuestiones ambientales</a:t>
            </a:r>
          </a:p>
          <a:p>
            <a:pPr>
              <a:buFontTx/>
              <a:buNone/>
            </a:pPr>
            <a:endParaRPr lang="en-GB" b="0" dirty="0"/>
          </a:p>
          <a:p>
            <a:pPr>
              <a:buFontTx/>
              <a:buNone/>
            </a:pPr>
            <a:endParaRPr lang="en-GB" b="0" dirty="0"/>
          </a:p>
        </p:txBody>
      </p:sp>
    </p:spTree>
    <p:extLst>
      <p:ext uri="{BB962C8B-B14F-4D97-AF65-F5344CB8AC3E}">
        <p14:creationId xmlns:p14="http://schemas.microsoft.com/office/powerpoint/2010/main" val="3514303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pPr rtl="0"/>
            <a:fld id="{04267211-205D-47E8-9F29-7E4C01D43DC3}" type="slidenum">
              <a:rPr sz="800"/>
              <a:pPr rtl="0"/>
              <a:t>8</a:t>
            </a:fld>
            <a:endParaRPr sz="80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a:buFontTx/>
              <a:buNone/>
            </a:pPr>
            <a:r>
              <a:rPr lang="x-none" sz="1200" b="0"/>
              <a:t>4.1 – Mantenimiento preventivo</a:t>
            </a:r>
          </a:p>
          <a:p>
            <a:pPr rtl="0">
              <a:buFontTx/>
              <a:buNone/>
            </a:pPr>
            <a:r>
              <a:rPr lang="x-none" sz="1200" b="0"/>
              <a:t>4.1.1: Descripción general del mantenimiento preventivo de la computadora</a:t>
            </a:r>
          </a:p>
          <a:p>
            <a:pPr rtl="0">
              <a:buFontTx/>
              <a:buNone/>
            </a:pPr>
            <a:r>
              <a:rPr lang="x-none" sz="1200" b="0"/>
              <a:t>4.1.1.5 – Mantenimiento</a:t>
            </a:r>
            <a:r>
              <a:rPr lang="x-none" sz="1200" b="0" baseline="0"/>
              <a:t> preventivo: software</a:t>
            </a:r>
          </a:p>
          <a:p>
            <a:pPr rtl="0">
              <a:buFontTx/>
              <a:buNone/>
            </a:pPr>
            <a:r>
              <a:rPr lang="x-none" sz="1200" b="0" baseline="0"/>
              <a:t>4.1.1.6 – Verifique su comprensión: mantenimiento preventivo</a:t>
            </a:r>
          </a:p>
        </p:txBody>
      </p:sp>
    </p:spTree>
    <p:extLst>
      <p:ext uri="{BB962C8B-B14F-4D97-AF65-F5344CB8AC3E}">
        <p14:creationId xmlns:p14="http://schemas.microsoft.com/office/powerpoint/2010/main" val="375657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buFontTx/>
              <a:buNone/>
            </a:pPr>
            <a:r>
              <a:rPr lang="x-none" sz="1200" b="0"/>
              <a:t>4 – Mantenimiento preventivo y resolución de problemas</a:t>
            </a:r>
          </a:p>
          <a:p>
            <a:pPr rtl="0">
              <a:buFontTx/>
              <a:buNone/>
            </a:pPr>
            <a:r>
              <a:rPr lang="x-none" sz="1200" b="0"/>
              <a:t>4.2 – Proceso de solución de problemas</a:t>
            </a:r>
          </a:p>
          <a:p>
            <a:pPr rtl="0">
              <a:buFontTx/>
              <a:buNone/>
            </a:pPr>
            <a:r>
              <a:rPr lang="x-none" sz="1200" b="0"/>
              <a:t>4.2.1 Pasos del proceso de solución de problemas</a:t>
            </a:r>
          </a:p>
          <a:p>
            <a:endParaRPr lang="en-US" dirty="0"/>
          </a:p>
        </p:txBody>
      </p:sp>
      <p:sp>
        <p:nvSpPr>
          <p:cNvPr id="4" name="Slide Number Placeholder 3"/>
          <p:cNvSpPr>
            <a:spLocks noGrp="1"/>
          </p:cNvSpPr>
          <p:nvPr>
            <p:ph type="sldNum" sz="quarter" idx="10"/>
          </p:nvPr>
        </p:nvSpPr>
        <p:spPr/>
        <p:txBody>
          <a:bodyPr/>
          <a:lstStyle/>
          <a:p>
            <a:pPr rtl="0"/>
            <a:fld id="{5641018C-6CAF-B84E-B92C-ECB119457FBA}" type="slidenum">
              <a:rPr/>
              <a:t>9</a:t>
            </a:fld>
            <a:endParaRPr/>
          </a:p>
        </p:txBody>
      </p:sp>
    </p:spTree>
    <p:extLst>
      <p:ext uri="{BB962C8B-B14F-4D97-AF65-F5344CB8AC3E}">
        <p14:creationId xmlns:p14="http://schemas.microsoft.com/office/powerpoint/2010/main" val="1297932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A67095-AC0B-4158-9FF7-46F98DF4D56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D42B6B9C-14B7-4AD1-AEFC-186735F889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49362B8B-DC16-489F-8D88-07072329486E}"/>
              </a:ext>
            </a:extLst>
          </p:cNvPr>
          <p:cNvSpPr>
            <a:spLocks noGrp="1"/>
          </p:cNvSpPr>
          <p:nvPr>
            <p:ph type="dt" sz="half" idx="10"/>
          </p:nvPr>
        </p:nvSpPr>
        <p:spPr/>
        <p:txBody>
          <a:bodyPr/>
          <a:lstStyle/>
          <a:p>
            <a:fld id="{B5C693D0-40BD-4030-994F-56995E5FA4F3}" type="datetimeFigureOut">
              <a:rPr lang="es-CL" smtClean="0"/>
              <a:t>07-07-2020</a:t>
            </a:fld>
            <a:endParaRPr lang="es-CL"/>
          </a:p>
        </p:txBody>
      </p:sp>
      <p:sp>
        <p:nvSpPr>
          <p:cNvPr id="5" name="Marcador de pie de página 4">
            <a:extLst>
              <a:ext uri="{FF2B5EF4-FFF2-40B4-BE49-F238E27FC236}">
                <a16:creationId xmlns:a16="http://schemas.microsoft.com/office/drawing/2014/main" id="{182597B3-05D3-48FC-9E66-52020B73407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A155C74-7817-49E7-A008-0EB6720B5FC3}"/>
              </a:ext>
            </a:extLst>
          </p:cNvPr>
          <p:cNvSpPr>
            <a:spLocks noGrp="1"/>
          </p:cNvSpPr>
          <p:nvPr>
            <p:ph type="sldNum" sz="quarter" idx="12"/>
          </p:nvPr>
        </p:nvSpPr>
        <p:spPr/>
        <p:txBody>
          <a:bodyPr/>
          <a:lstStyle/>
          <a:p>
            <a:fld id="{3F5AC221-4C4F-4427-A622-44D11F1ABEF9}" type="slidenum">
              <a:rPr lang="es-CL" smtClean="0"/>
              <a:t>‹Nº›</a:t>
            </a:fld>
            <a:endParaRPr lang="es-CL"/>
          </a:p>
        </p:txBody>
      </p:sp>
    </p:spTree>
    <p:extLst>
      <p:ext uri="{BB962C8B-B14F-4D97-AF65-F5344CB8AC3E}">
        <p14:creationId xmlns:p14="http://schemas.microsoft.com/office/powerpoint/2010/main" val="1306183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649A1B-57A5-401B-9FE3-A488E8A3413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5F9472AA-CED5-488D-9D96-D22A6814EB17}"/>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F72AAD3-D033-4ACF-84F9-5D220E8527AD}"/>
              </a:ext>
            </a:extLst>
          </p:cNvPr>
          <p:cNvSpPr>
            <a:spLocks noGrp="1"/>
          </p:cNvSpPr>
          <p:nvPr>
            <p:ph type="dt" sz="half" idx="10"/>
          </p:nvPr>
        </p:nvSpPr>
        <p:spPr/>
        <p:txBody>
          <a:bodyPr/>
          <a:lstStyle/>
          <a:p>
            <a:fld id="{B5C693D0-40BD-4030-994F-56995E5FA4F3}" type="datetimeFigureOut">
              <a:rPr lang="es-CL" smtClean="0"/>
              <a:t>07-07-2020</a:t>
            </a:fld>
            <a:endParaRPr lang="es-CL"/>
          </a:p>
        </p:txBody>
      </p:sp>
      <p:sp>
        <p:nvSpPr>
          <p:cNvPr id="5" name="Marcador de pie de página 4">
            <a:extLst>
              <a:ext uri="{FF2B5EF4-FFF2-40B4-BE49-F238E27FC236}">
                <a16:creationId xmlns:a16="http://schemas.microsoft.com/office/drawing/2014/main" id="{74DE2CA3-45A4-4B75-A243-EBBFA0ED9C8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B212F42-FC8C-4118-8434-3833F08BF5E4}"/>
              </a:ext>
            </a:extLst>
          </p:cNvPr>
          <p:cNvSpPr>
            <a:spLocks noGrp="1"/>
          </p:cNvSpPr>
          <p:nvPr>
            <p:ph type="sldNum" sz="quarter" idx="12"/>
          </p:nvPr>
        </p:nvSpPr>
        <p:spPr/>
        <p:txBody>
          <a:bodyPr/>
          <a:lstStyle/>
          <a:p>
            <a:fld id="{3F5AC221-4C4F-4427-A622-44D11F1ABEF9}" type="slidenum">
              <a:rPr lang="es-CL" smtClean="0"/>
              <a:t>‹Nº›</a:t>
            </a:fld>
            <a:endParaRPr lang="es-CL"/>
          </a:p>
        </p:txBody>
      </p:sp>
    </p:spTree>
    <p:extLst>
      <p:ext uri="{BB962C8B-B14F-4D97-AF65-F5344CB8AC3E}">
        <p14:creationId xmlns:p14="http://schemas.microsoft.com/office/powerpoint/2010/main" val="2967904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B2B2798-EDD7-43EE-8E70-442E57E936D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DA8681BD-6635-491B-93A2-5A9F4B71FF85}"/>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E0034B9-FFB3-4F77-8A53-A490C7FA2CA4}"/>
              </a:ext>
            </a:extLst>
          </p:cNvPr>
          <p:cNvSpPr>
            <a:spLocks noGrp="1"/>
          </p:cNvSpPr>
          <p:nvPr>
            <p:ph type="dt" sz="half" idx="10"/>
          </p:nvPr>
        </p:nvSpPr>
        <p:spPr/>
        <p:txBody>
          <a:bodyPr/>
          <a:lstStyle/>
          <a:p>
            <a:fld id="{B5C693D0-40BD-4030-994F-56995E5FA4F3}" type="datetimeFigureOut">
              <a:rPr lang="es-CL" smtClean="0"/>
              <a:t>07-07-2020</a:t>
            </a:fld>
            <a:endParaRPr lang="es-CL"/>
          </a:p>
        </p:txBody>
      </p:sp>
      <p:sp>
        <p:nvSpPr>
          <p:cNvPr id="5" name="Marcador de pie de página 4">
            <a:extLst>
              <a:ext uri="{FF2B5EF4-FFF2-40B4-BE49-F238E27FC236}">
                <a16:creationId xmlns:a16="http://schemas.microsoft.com/office/drawing/2014/main" id="{954A2FA6-D820-4AF1-9581-E34FC61FB5A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5C2A3EA-FA2F-4749-A687-A810CCCD3E85}"/>
              </a:ext>
            </a:extLst>
          </p:cNvPr>
          <p:cNvSpPr>
            <a:spLocks noGrp="1"/>
          </p:cNvSpPr>
          <p:nvPr>
            <p:ph type="sldNum" sz="quarter" idx="12"/>
          </p:nvPr>
        </p:nvSpPr>
        <p:spPr/>
        <p:txBody>
          <a:bodyPr/>
          <a:lstStyle/>
          <a:p>
            <a:fld id="{3F5AC221-4C4F-4427-A622-44D11F1ABEF9}" type="slidenum">
              <a:rPr lang="es-CL" smtClean="0"/>
              <a:t>‹Nº›</a:t>
            </a:fld>
            <a:endParaRPr lang="es-CL"/>
          </a:p>
        </p:txBody>
      </p:sp>
    </p:spTree>
    <p:extLst>
      <p:ext uri="{BB962C8B-B14F-4D97-AF65-F5344CB8AC3E}">
        <p14:creationId xmlns:p14="http://schemas.microsoft.com/office/powerpoint/2010/main" val="1103474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6" name="Subtitle 2"/>
          <p:cNvSpPr>
            <a:spLocks noGrp="1"/>
          </p:cNvSpPr>
          <p:nvPr>
            <p:ph type="subTitle" idx="1"/>
          </p:nvPr>
        </p:nvSpPr>
        <p:spPr>
          <a:xfrm>
            <a:off x="625995" y="5079369"/>
            <a:ext cx="5758807" cy="384175"/>
          </a:xfrm>
          <a:prstGeom prst="rect">
            <a:avLst/>
          </a:prstGeom>
        </p:spPr>
        <p:txBody>
          <a:bodyPr lIns="91420" tIns="45710" rIns="91420" bIns="45710" anchor="b" anchorCtr="0">
            <a:noAutofit/>
          </a:bodyPr>
          <a:lstStyle>
            <a:lvl1pPr marL="0" indent="0" algn="l">
              <a:buNone/>
              <a:defRPr sz="1600" b="0" i="0">
                <a:solidFill>
                  <a:schemeClr val="accent5"/>
                </a:solidFill>
                <a:latin typeface="+mn-lt"/>
                <a:cs typeface="CiscoSans"/>
              </a:defRPr>
            </a:lvl1pPr>
            <a:lvl2pPr marL="457130" indent="0" algn="ctr">
              <a:buNone/>
              <a:defRPr>
                <a:solidFill>
                  <a:schemeClr val="tx1">
                    <a:tint val="75000"/>
                  </a:schemeClr>
                </a:solidFill>
              </a:defRPr>
            </a:lvl2pPr>
            <a:lvl3pPr marL="914270" indent="0" algn="ctr">
              <a:buNone/>
              <a:defRPr>
                <a:solidFill>
                  <a:schemeClr val="tx1">
                    <a:tint val="75000"/>
                  </a:schemeClr>
                </a:solidFill>
              </a:defRPr>
            </a:lvl3pPr>
            <a:lvl4pPr marL="1371404" indent="0" algn="ctr">
              <a:buNone/>
              <a:defRPr>
                <a:solidFill>
                  <a:schemeClr val="tx1">
                    <a:tint val="75000"/>
                  </a:schemeClr>
                </a:solidFill>
              </a:defRPr>
            </a:lvl4pPr>
            <a:lvl5pPr marL="1828542" indent="0" algn="ctr">
              <a:buNone/>
              <a:defRPr>
                <a:solidFill>
                  <a:schemeClr val="tx1">
                    <a:tint val="75000"/>
                  </a:schemeClr>
                </a:solidFill>
              </a:defRPr>
            </a:lvl5pPr>
            <a:lvl6pPr marL="2285672" indent="0" algn="ctr">
              <a:buNone/>
              <a:defRPr>
                <a:solidFill>
                  <a:schemeClr val="tx1">
                    <a:tint val="75000"/>
                  </a:schemeClr>
                </a:solidFill>
              </a:defRPr>
            </a:lvl6pPr>
            <a:lvl7pPr marL="2742813" indent="0" algn="ctr">
              <a:buNone/>
              <a:defRPr>
                <a:solidFill>
                  <a:schemeClr val="tx1">
                    <a:tint val="75000"/>
                  </a:schemeClr>
                </a:solidFill>
              </a:defRPr>
            </a:lvl7pPr>
            <a:lvl8pPr marL="3199947" indent="0" algn="ctr">
              <a:buNone/>
              <a:defRPr>
                <a:solidFill>
                  <a:schemeClr val="tx1">
                    <a:tint val="75000"/>
                  </a:schemeClr>
                </a:solidFill>
              </a:defRPr>
            </a:lvl8pPr>
            <a:lvl9pPr marL="3657085" indent="0" algn="ctr">
              <a:buNone/>
              <a:defRPr>
                <a:solidFill>
                  <a:schemeClr val="tx1">
                    <a:tint val="75000"/>
                  </a:schemeClr>
                </a:solidFill>
              </a:defRPr>
            </a:lvl9pPr>
          </a:lstStyle>
          <a:p>
            <a:r>
              <a:rPr lang="en-US" dirty="0"/>
              <a:t>Click to edit Master subtitle style</a:t>
            </a:r>
          </a:p>
        </p:txBody>
      </p:sp>
      <p:sp>
        <p:nvSpPr>
          <p:cNvPr id="17" name="Text Placeholder 38"/>
          <p:cNvSpPr>
            <a:spLocks noGrp="1"/>
          </p:cNvSpPr>
          <p:nvPr>
            <p:ph type="body" sz="quarter" idx="11"/>
          </p:nvPr>
        </p:nvSpPr>
        <p:spPr>
          <a:xfrm>
            <a:off x="625995" y="5399365"/>
            <a:ext cx="5758807" cy="384175"/>
          </a:xfrm>
          <a:prstGeom prst="rect">
            <a:avLst/>
          </a:prstGeom>
        </p:spPr>
        <p:txBody>
          <a:bodyPr lIns="91420" tIns="45710" rIns="91420" bIns="45710"/>
          <a:lstStyle>
            <a:lvl1pPr marL="0" indent="0" algn="l">
              <a:buFontTx/>
              <a:buNone/>
              <a:defRPr lang="en-US" sz="1600" b="0" i="0" kern="1200" dirty="0" smtClean="0">
                <a:solidFill>
                  <a:schemeClr val="accent5"/>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625995" y="5719361"/>
            <a:ext cx="5758807" cy="384175"/>
          </a:xfrm>
          <a:prstGeom prst="rect">
            <a:avLst/>
          </a:prstGeom>
        </p:spPr>
        <p:txBody>
          <a:bodyPr lIns="91420" tIns="45710" rIns="91420" bIns="45710"/>
          <a:lstStyle>
            <a:lvl1pPr marL="0" indent="0" algn="l">
              <a:buFontTx/>
              <a:buNone/>
              <a:defRPr lang="en-US" sz="1600" b="0" i="0" kern="1200" dirty="0" smtClean="0">
                <a:solidFill>
                  <a:schemeClr val="accent5"/>
                </a:solidFill>
                <a:latin typeface="+mn-lt"/>
                <a:ea typeface="+mn-ea"/>
                <a:cs typeface="CiscoSans ExtraLight" pitchFamily="34" charset="0"/>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617723" y="3829649"/>
            <a:ext cx="7900328" cy="398668"/>
          </a:xfrm>
          <a:prstGeom prst="rect">
            <a:avLst/>
          </a:prstGeom>
        </p:spPr>
        <p:txBody>
          <a:bodyPr lIns="91420" tIns="45710" rIns="91420" bIns="45710"/>
          <a:lstStyle>
            <a:lvl1pPr marL="0" indent="0">
              <a:buFont typeface="Arial" panose="020B0604020202020204" pitchFamily="34" charset="0"/>
              <a:buNone/>
              <a:defRPr sz="2667" baseline="0">
                <a:solidFill>
                  <a:schemeClr val="bg2"/>
                </a:solidFill>
                <a:latin typeface="+mj-lt"/>
              </a:defRPr>
            </a:lvl1pPr>
            <a:lvl2pPr marL="406365" indent="0">
              <a:buNone/>
              <a:defRPr/>
            </a:lvl2pPr>
            <a:lvl3pPr marL="569854" indent="0">
              <a:buNone/>
              <a:defRPr/>
            </a:lvl3pPr>
            <a:lvl4pPr marL="688908" indent="0">
              <a:buNone/>
              <a:defRPr/>
            </a:lvl4pPr>
            <a:lvl5pPr marL="801608" indent="0">
              <a:buNone/>
              <a:defRPr/>
            </a:lvl5pPr>
          </a:lstStyle>
          <a:p>
            <a:pPr lvl="0"/>
            <a:r>
              <a:rPr lang="en-US" dirty="0"/>
              <a:t>Click to edit Master text styles</a:t>
            </a:r>
          </a:p>
        </p:txBody>
      </p:sp>
      <p:sp>
        <p:nvSpPr>
          <p:cNvPr id="20" name="Title 1"/>
          <p:cNvSpPr>
            <a:spLocks noGrp="1"/>
          </p:cNvSpPr>
          <p:nvPr>
            <p:ph type="ctrTitle"/>
          </p:nvPr>
        </p:nvSpPr>
        <p:spPr>
          <a:xfrm>
            <a:off x="567687" y="3067667"/>
            <a:ext cx="7940684" cy="859640"/>
          </a:xfrm>
          <a:prstGeom prst="rect">
            <a:avLst/>
          </a:prstGeom>
        </p:spPr>
        <p:txBody>
          <a:bodyPr anchor="b"/>
          <a:lstStyle>
            <a:lvl1pPr marL="0" indent="0" algn="l">
              <a:lnSpc>
                <a:spcPct val="90000"/>
              </a:lnSpc>
              <a:buFont typeface="Arial" panose="020B0604020202020204" pitchFamily="34" charset="0"/>
              <a:buNone/>
              <a:defRPr sz="4800" b="0" i="0" spc="0" baseline="0">
                <a:solidFill>
                  <a:srgbClr val="38C6F4"/>
                </a:solidFill>
                <a:latin typeface="+mj-lt"/>
                <a:cs typeface="CiscoSans Thin"/>
              </a:defRPr>
            </a:lvl1pPr>
          </a:lstStyle>
          <a:p>
            <a:r>
              <a:rPr lang="en-US" dirty="0"/>
              <a:t>Click to edit Master title style</a:t>
            </a:r>
          </a:p>
        </p:txBody>
      </p:sp>
      <p:grpSp>
        <p:nvGrpSpPr>
          <p:cNvPr id="6" name="Group 4"/>
          <p:cNvGrpSpPr>
            <a:grpSpLocks noChangeAspect="1"/>
          </p:cNvGrpSpPr>
          <p:nvPr userDrawn="1"/>
        </p:nvGrpSpPr>
        <p:grpSpPr bwMode="auto">
          <a:xfrm>
            <a:off x="656167" y="527051"/>
            <a:ext cx="1062565" cy="565151"/>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Tree>
    <p:extLst>
      <p:ext uri="{BB962C8B-B14F-4D97-AF65-F5344CB8AC3E}">
        <p14:creationId xmlns:p14="http://schemas.microsoft.com/office/powerpoint/2010/main" val="1662478177"/>
      </p:ext>
    </p:extLst>
  </p:cSld>
  <p:clrMapOvr>
    <a:masterClrMapping/>
  </p:clrMapOvr>
  <p:transition spd="slow">
    <p:wipe/>
  </p:transition>
  <p:extLst mod="1">
    <p:ext uri="{DCECCB84-F9BA-43D5-87BE-67443E8EF086}">
      <p15:sldGuideLst xmlns:p15="http://schemas.microsoft.com/office/powerpoint/2012/main">
        <p15:guide id="1" orient="horz" pos="228">
          <p15:clr>
            <a:srgbClr val="FBAE40"/>
          </p15:clr>
        </p15:guide>
        <p15:guide id="2" pos="360">
          <p15:clr>
            <a:srgbClr val="FBAE40"/>
          </p15:clr>
        </p15:guide>
        <p15:guide id="3" orient="horz" pos="518">
          <p15:clr>
            <a:srgbClr val="FBAE40"/>
          </p15:clr>
        </p15:guide>
        <p15:guide id="4" pos="812">
          <p15:clr>
            <a:srgbClr val="FBAE40"/>
          </p15:clr>
        </p15:guide>
        <p15:guide id="5" pos="31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11297921" y="6605684"/>
            <a:ext cx="902547" cy="252317"/>
          </a:xfrm>
          <a:prstGeom prst="rect">
            <a:avLst/>
          </a:prstGeom>
        </p:spPr>
        <p:txBody>
          <a:bodyPr vert="horz" lIns="91440" tIns="45720" rIns="91440" bIns="45720" rtlCol="0" anchor="ctr"/>
          <a:lstStyle>
            <a:lvl1pPr algn="r">
              <a:defRPr sz="700">
                <a:solidFill>
                  <a:schemeClr val="tx2"/>
                </a:solidFill>
              </a:defRPr>
            </a:lvl1pPr>
          </a:lstStyle>
          <a:p>
            <a:pPr defTabSz="514338">
              <a:defRPr/>
            </a:pPr>
            <a:fld id="{2F5CCB13-0A32-4557-88E9-079F0C330695}" type="slidenum">
              <a:rPr lang="en-US" kern="0" smtClean="0">
                <a:solidFill>
                  <a:srgbClr val="595959"/>
                </a:solidFill>
              </a:rPr>
              <a:pPr defTabSz="514338">
                <a:defRPr/>
              </a:pPr>
              <a:t>‹Nº›</a:t>
            </a:fld>
            <a:endParaRPr lang="en-US" kern="0" dirty="0">
              <a:solidFill>
                <a:srgbClr val="595959"/>
              </a:solidFill>
            </a:endParaRPr>
          </a:p>
        </p:txBody>
      </p:sp>
      <p:sp>
        <p:nvSpPr>
          <p:cNvPr id="5" name="Rectangle 3"/>
          <p:cNvSpPr>
            <a:spLocks noGrp="1" noChangeArrowheads="1"/>
          </p:cNvSpPr>
          <p:nvPr>
            <p:ph idx="1"/>
          </p:nvPr>
        </p:nvSpPr>
        <p:spPr bwMode="auto">
          <a:xfrm>
            <a:off x="192087" y="1065260"/>
            <a:ext cx="11804381" cy="55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226478" indent="-226478">
              <a:lnSpc>
                <a:spcPct val="100000"/>
              </a:lnSpc>
              <a:spcBef>
                <a:spcPts val="800"/>
              </a:spcBef>
              <a:spcAft>
                <a:spcPts val="800"/>
              </a:spcAft>
              <a:buFont typeface="Wingdings" panose="05000000000000000000" pitchFamily="2" charset="2"/>
              <a:buChar char="§"/>
              <a:defRPr>
                <a:solidFill>
                  <a:srgbClr val="000000"/>
                </a:solidFill>
              </a:defRPr>
            </a:lvl1pPr>
            <a:lvl2pPr>
              <a:lnSpc>
                <a:spcPct val="100000"/>
              </a:lnSpc>
              <a:spcBef>
                <a:spcPts val="400"/>
              </a:spcBef>
              <a:spcAft>
                <a:spcPts val="400"/>
              </a:spcAft>
              <a:defRPr>
                <a:solidFill>
                  <a:srgbClr val="000000"/>
                </a:solidFill>
              </a:defRPr>
            </a:lvl2pPr>
            <a:lvl3pPr>
              <a:lnSpc>
                <a:spcPct val="100000"/>
              </a:lnSpc>
              <a:spcBef>
                <a:spcPts val="400"/>
              </a:spcBef>
              <a:spcAft>
                <a:spcPts val="400"/>
              </a:spcAft>
              <a:defRPr>
                <a:solidFill>
                  <a:srgbClr val="000000"/>
                </a:solidFill>
              </a:defRPr>
            </a:lvl3pPr>
            <a:lvl4pPr>
              <a:lnSpc>
                <a:spcPct val="100000"/>
              </a:lnSpc>
              <a:spcBef>
                <a:spcPts val="400"/>
              </a:spcBef>
              <a:spcAft>
                <a:spcPts val="400"/>
              </a:spcAft>
              <a:defRPr>
                <a:solidFill>
                  <a:srgbClr val="000000"/>
                </a:solidFill>
              </a:defRPr>
            </a:lvl4pPr>
          </a:lstStyle>
          <a:p>
            <a:pPr lvl="0"/>
            <a:r>
              <a:rPr lang="en-US" dirty="0">
                <a:sym typeface="Arial" pitchFamily="34" charset="0"/>
              </a:rPr>
              <a:t>Click to edit Master text styles</a:t>
            </a:r>
          </a:p>
          <a:p>
            <a:pPr lvl="1"/>
            <a:r>
              <a:rPr lang="en-US" dirty="0">
                <a:sym typeface="Arial" pitchFamily="34" charset="0"/>
              </a:rPr>
              <a:t>Second level</a:t>
            </a:r>
          </a:p>
          <a:p>
            <a:pPr lvl="2"/>
            <a:r>
              <a:rPr lang="en-US" dirty="0">
                <a:sym typeface="Arial" pitchFamily="34" charset="0"/>
              </a:rPr>
              <a:t>Third level</a:t>
            </a:r>
          </a:p>
          <a:p>
            <a:pPr lvl="3"/>
            <a:r>
              <a:rPr lang="en-US" dirty="0">
                <a:sym typeface="Arial" pitchFamily="34" charset="0"/>
              </a:rPr>
              <a:t>Fourth level</a:t>
            </a:r>
          </a:p>
        </p:txBody>
      </p:sp>
      <p:sp>
        <p:nvSpPr>
          <p:cNvPr id="6" name="Rectangle 2"/>
          <p:cNvSpPr>
            <a:spLocks noGrp="1" noChangeArrowheads="1"/>
          </p:cNvSpPr>
          <p:nvPr>
            <p:ph type="title"/>
          </p:nvPr>
        </p:nvSpPr>
        <p:spPr bwMode="auto">
          <a:xfrm>
            <a:off x="1" y="55191"/>
            <a:ext cx="12192000" cy="1010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3200"/>
            </a:lvl1pPr>
          </a:lstStyle>
          <a:p>
            <a:pPr lvl="0"/>
            <a:r>
              <a:rPr lang="en-US" dirty="0">
                <a:sym typeface="Arial" pitchFamily="34" charset="0"/>
              </a:rPr>
              <a:t>Click to edit Master title style</a:t>
            </a:r>
          </a:p>
        </p:txBody>
      </p:sp>
    </p:spTree>
    <p:extLst>
      <p:ext uri="{BB962C8B-B14F-4D97-AF65-F5344CB8AC3E}">
        <p14:creationId xmlns:p14="http://schemas.microsoft.com/office/powerpoint/2010/main" val="179546678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1"/>
            <a:ext cx="12192000" cy="68579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1"/>
          <p:cNvSpPr>
            <a:spLocks noGrp="1"/>
          </p:cNvSpPr>
          <p:nvPr>
            <p:ph type="ctrTitle"/>
          </p:nvPr>
        </p:nvSpPr>
        <p:spPr>
          <a:xfrm>
            <a:off x="555233" y="1220545"/>
            <a:ext cx="10130723" cy="3426595"/>
          </a:xfrm>
          <a:prstGeom prst="rect">
            <a:avLst/>
          </a:prstGeom>
        </p:spPr>
        <p:txBody>
          <a:bodyPr anchor="b">
            <a:noAutofit/>
          </a:bodyPr>
          <a:lstStyle>
            <a:lvl1pPr marL="0" indent="0" algn="l">
              <a:lnSpc>
                <a:spcPct val="90000"/>
              </a:lnSpc>
              <a:buFont typeface="Arial" panose="020B0604020202020204" pitchFamily="34" charset="0"/>
              <a:buNone/>
              <a:defRPr sz="6133" b="0" i="0" spc="0" baseline="0">
                <a:solidFill>
                  <a:schemeClr val="accent5"/>
                </a:solidFill>
                <a:latin typeface="+mj-lt"/>
                <a:cs typeface="CiscoSans Thin"/>
              </a:defRPr>
            </a:lvl1pPr>
          </a:lstStyle>
          <a:p>
            <a:r>
              <a:rPr lang="en-US" dirty="0"/>
              <a:t>Click to edit Master title style</a:t>
            </a:r>
          </a:p>
        </p:txBody>
      </p:sp>
      <p:sp>
        <p:nvSpPr>
          <p:cNvPr id="8" name="Rectangle 7"/>
          <p:cNvSpPr>
            <a:spLocks noChangeArrowheads="1"/>
          </p:cNvSpPr>
          <p:nvPr userDrawn="1"/>
        </p:nvSpPr>
        <p:spPr bwMode="ltGray">
          <a:xfrm>
            <a:off x="11300125" y="6323876"/>
            <a:ext cx="345370" cy="206025"/>
          </a:xfrm>
          <a:prstGeom prst="rect">
            <a:avLst/>
          </a:prstGeom>
          <a:noFill/>
          <a:ln w="9525" algn="ctr">
            <a:noFill/>
            <a:miter lim="800000"/>
            <a:headEnd/>
            <a:tailEnd/>
          </a:ln>
          <a:effectLst/>
        </p:spPr>
        <p:txBody>
          <a:bodyPr wrap="none" lIns="82115" tIns="41056" rIns="82115" bIns="41056" anchor="b">
            <a:spAutoFit/>
          </a:bodyPr>
          <a:lstStyle/>
          <a:p>
            <a:pPr algn="r" defTabSz="814305" rtl="0" fontAlgn="auto">
              <a:spcBef>
                <a:spcPts val="0"/>
              </a:spcBef>
              <a:spcAft>
                <a:spcPts val="0"/>
              </a:spcAft>
              <a:defRPr/>
            </a:pPr>
            <a:fld id="{6A1E46DC-7EF6-4EA2-B285-14272867D133}" type="slidenum">
              <a:rPr sz="800">
                <a:solidFill>
                  <a:schemeClr val="accent5">
                    <a:lumMod val="50000"/>
                  </a:schemeClr>
                </a:solidFill>
                <a:latin typeface="+mn-lt"/>
                <a:ea typeface="+mn-ea"/>
                <a:cs typeface="CiscoSans Thin"/>
              </a:rPr>
              <a:pPr algn="r" defTabSz="814305" rtl="0" fontAlgn="auto">
                <a:spcBef>
                  <a:spcPts val="0"/>
                </a:spcBef>
                <a:spcAft>
                  <a:spcPts val="0"/>
                </a:spcAft>
                <a:defRPr/>
              </a:pPr>
              <a:t>‹Nº›</a:t>
            </a:fld>
            <a:endParaRPr sz="800">
              <a:solidFill>
                <a:schemeClr val="accent5">
                  <a:lumMod val="50000"/>
                </a:schemeClr>
              </a:solidFill>
              <a:latin typeface="+mn-lt"/>
              <a:ea typeface="+mn-ea"/>
              <a:cs typeface="CiscoSans Thin"/>
            </a:endParaRPr>
          </a:p>
        </p:txBody>
      </p:sp>
      <p:grpSp>
        <p:nvGrpSpPr>
          <p:cNvPr id="11" name="Group 4"/>
          <p:cNvGrpSpPr>
            <a:grpSpLocks noChangeAspect="1"/>
          </p:cNvGrpSpPr>
          <p:nvPr userDrawn="1"/>
        </p:nvGrpSpPr>
        <p:grpSpPr bwMode="auto">
          <a:xfrm>
            <a:off x="677386" y="6286929"/>
            <a:ext cx="453676" cy="241299"/>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p>
          </p:txBody>
        </p:sp>
      </p:grpSp>
      <p:sp>
        <p:nvSpPr>
          <p:cNvPr id="26" name="Rectangle 4"/>
          <p:cNvSpPr>
            <a:spLocks noChangeArrowheads="1"/>
          </p:cNvSpPr>
          <p:nvPr userDrawn="1"/>
        </p:nvSpPr>
        <p:spPr bwMode="ltGray">
          <a:xfrm>
            <a:off x="6778626" y="6322205"/>
            <a:ext cx="4588743" cy="206025"/>
          </a:xfrm>
          <a:prstGeom prst="rect">
            <a:avLst/>
          </a:prstGeom>
          <a:noFill/>
          <a:ln w="9525">
            <a:noFill/>
            <a:miter lim="800000"/>
            <a:headEnd/>
            <a:tailEnd/>
          </a:ln>
          <a:effectLst/>
        </p:spPr>
        <p:txBody>
          <a:bodyPr wrap="square" lIns="82115" tIns="41056" rIns="82115" bIns="41056" anchor="b">
            <a:spAutoFit/>
          </a:bodyPr>
          <a:lstStyle/>
          <a:p>
            <a:pPr defTabSz="814305" rtl="0" fontAlgn="auto">
              <a:spcBef>
                <a:spcPts val="0"/>
              </a:spcBef>
              <a:spcAft>
                <a:spcPts val="0"/>
              </a:spcAft>
              <a:defRPr/>
            </a:pPr>
            <a:r>
              <a:rPr lang="x-none" sz="800" kern="1200" dirty="0">
                <a:solidFill>
                  <a:schemeClr val="accent5">
                    <a:lumMod val="50000"/>
                  </a:schemeClr>
                </a:solidFill>
                <a:latin typeface="+mn-lt"/>
                <a:ea typeface="+mn-ea"/>
                <a:cs typeface="CiscoSans Thin"/>
              </a:rPr>
              <a:t>© 2016 Cisco y/o sus filiales. Todos los derechos reservados.</a:t>
            </a:r>
            <a:r>
              <a:rPr lang="en-US" sz="800" kern="1200" dirty="0">
                <a:solidFill>
                  <a:schemeClr val="accent5">
                    <a:lumMod val="50000"/>
                  </a:schemeClr>
                </a:solidFill>
                <a:latin typeface="+mn-lt"/>
                <a:ea typeface="+mn-ea"/>
                <a:cs typeface="CiscoSans Thin"/>
              </a:rPr>
              <a:t> </a:t>
            </a:r>
            <a:r>
              <a:rPr lang="x-none" sz="800" kern="1200" dirty="0">
                <a:solidFill>
                  <a:schemeClr val="accent5">
                    <a:lumMod val="50000"/>
                  </a:schemeClr>
                </a:solidFill>
                <a:latin typeface="+mn-lt"/>
                <a:ea typeface="+mn-ea"/>
                <a:cs typeface="CiscoSans Thin"/>
              </a:rPr>
              <a:t>Información confidencial de Cisco.</a:t>
            </a:r>
          </a:p>
        </p:txBody>
      </p:sp>
    </p:spTree>
    <p:extLst>
      <p:ext uri="{BB962C8B-B14F-4D97-AF65-F5344CB8AC3E}">
        <p14:creationId xmlns:p14="http://schemas.microsoft.com/office/powerpoint/2010/main" val="35705367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64F7BD-C094-4C09-9A02-1524BA312E4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1EF0617-56F4-4C9A-9677-82E410C575AC}"/>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60F5FCD-8287-4688-B4F4-0780B808CB02}"/>
              </a:ext>
            </a:extLst>
          </p:cNvPr>
          <p:cNvSpPr>
            <a:spLocks noGrp="1"/>
          </p:cNvSpPr>
          <p:nvPr>
            <p:ph type="dt" sz="half" idx="10"/>
          </p:nvPr>
        </p:nvSpPr>
        <p:spPr/>
        <p:txBody>
          <a:bodyPr/>
          <a:lstStyle/>
          <a:p>
            <a:fld id="{B5C693D0-40BD-4030-994F-56995E5FA4F3}" type="datetimeFigureOut">
              <a:rPr lang="es-CL" smtClean="0"/>
              <a:t>07-07-2020</a:t>
            </a:fld>
            <a:endParaRPr lang="es-CL"/>
          </a:p>
        </p:txBody>
      </p:sp>
      <p:sp>
        <p:nvSpPr>
          <p:cNvPr id="5" name="Marcador de pie de página 4">
            <a:extLst>
              <a:ext uri="{FF2B5EF4-FFF2-40B4-BE49-F238E27FC236}">
                <a16:creationId xmlns:a16="http://schemas.microsoft.com/office/drawing/2014/main" id="{7D82E66E-12F3-41E7-B31C-FACF21FF7D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2199CF25-5FDE-42C1-8146-2A3E95A17836}"/>
              </a:ext>
            </a:extLst>
          </p:cNvPr>
          <p:cNvSpPr>
            <a:spLocks noGrp="1"/>
          </p:cNvSpPr>
          <p:nvPr>
            <p:ph type="sldNum" sz="quarter" idx="12"/>
          </p:nvPr>
        </p:nvSpPr>
        <p:spPr/>
        <p:txBody>
          <a:bodyPr/>
          <a:lstStyle/>
          <a:p>
            <a:fld id="{3F5AC221-4C4F-4427-A622-44D11F1ABEF9}" type="slidenum">
              <a:rPr lang="es-CL" smtClean="0"/>
              <a:t>‹Nº›</a:t>
            </a:fld>
            <a:endParaRPr lang="es-CL"/>
          </a:p>
        </p:txBody>
      </p:sp>
    </p:spTree>
    <p:extLst>
      <p:ext uri="{BB962C8B-B14F-4D97-AF65-F5344CB8AC3E}">
        <p14:creationId xmlns:p14="http://schemas.microsoft.com/office/powerpoint/2010/main" val="3438979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94950C-5271-44D3-AEF7-DA0A481F46B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CC03693-9C37-4A61-9AA0-6A5475D981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A1C47635-2F89-4C50-875A-CB18D3F32EAC}"/>
              </a:ext>
            </a:extLst>
          </p:cNvPr>
          <p:cNvSpPr>
            <a:spLocks noGrp="1"/>
          </p:cNvSpPr>
          <p:nvPr>
            <p:ph type="dt" sz="half" idx="10"/>
          </p:nvPr>
        </p:nvSpPr>
        <p:spPr/>
        <p:txBody>
          <a:bodyPr/>
          <a:lstStyle/>
          <a:p>
            <a:fld id="{B5C693D0-40BD-4030-994F-56995E5FA4F3}" type="datetimeFigureOut">
              <a:rPr lang="es-CL" smtClean="0"/>
              <a:t>07-07-2020</a:t>
            </a:fld>
            <a:endParaRPr lang="es-CL"/>
          </a:p>
        </p:txBody>
      </p:sp>
      <p:sp>
        <p:nvSpPr>
          <p:cNvPr id="5" name="Marcador de pie de página 4">
            <a:extLst>
              <a:ext uri="{FF2B5EF4-FFF2-40B4-BE49-F238E27FC236}">
                <a16:creationId xmlns:a16="http://schemas.microsoft.com/office/drawing/2014/main" id="{C1093A79-CE1E-4683-9D15-4A2B5C0075D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747A5BEF-FEFF-407F-A3FC-A176C000B60A}"/>
              </a:ext>
            </a:extLst>
          </p:cNvPr>
          <p:cNvSpPr>
            <a:spLocks noGrp="1"/>
          </p:cNvSpPr>
          <p:nvPr>
            <p:ph type="sldNum" sz="quarter" idx="12"/>
          </p:nvPr>
        </p:nvSpPr>
        <p:spPr/>
        <p:txBody>
          <a:bodyPr/>
          <a:lstStyle/>
          <a:p>
            <a:fld id="{3F5AC221-4C4F-4427-A622-44D11F1ABEF9}" type="slidenum">
              <a:rPr lang="es-CL" smtClean="0"/>
              <a:t>‹Nº›</a:t>
            </a:fld>
            <a:endParaRPr lang="es-CL"/>
          </a:p>
        </p:txBody>
      </p:sp>
    </p:spTree>
    <p:extLst>
      <p:ext uri="{BB962C8B-B14F-4D97-AF65-F5344CB8AC3E}">
        <p14:creationId xmlns:p14="http://schemas.microsoft.com/office/powerpoint/2010/main" val="273323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E1A20F-26A1-4D70-9BE8-E615FB749B3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D31F7437-3B05-4465-B1BA-8AD4140C79A6}"/>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94BB477E-5622-4971-BFAB-01925F10B537}"/>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B7070FF9-F78D-4BF7-A302-18C2727B1A84}"/>
              </a:ext>
            </a:extLst>
          </p:cNvPr>
          <p:cNvSpPr>
            <a:spLocks noGrp="1"/>
          </p:cNvSpPr>
          <p:nvPr>
            <p:ph type="dt" sz="half" idx="10"/>
          </p:nvPr>
        </p:nvSpPr>
        <p:spPr/>
        <p:txBody>
          <a:bodyPr/>
          <a:lstStyle/>
          <a:p>
            <a:fld id="{B5C693D0-40BD-4030-994F-56995E5FA4F3}" type="datetimeFigureOut">
              <a:rPr lang="es-CL" smtClean="0"/>
              <a:t>07-07-2020</a:t>
            </a:fld>
            <a:endParaRPr lang="es-CL"/>
          </a:p>
        </p:txBody>
      </p:sp>
      <p:sp>
        <p:nvSpPr>
          <p:cNvPr id="6" name="Marcador de pie de página 5">
            <a:extLst>
              <a:ext uri="{FF2B5EF4-FFF2-40B4-BE49-F238E27FC236}">
                <a16:creationId xmlns:a16="http://schemas.microsoft.com/office/drawing/2014/main" id="{6288083E-1BBE-4CD7-B924-3BF9776FD4B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C983E58-890C-479B-A1A9-7900C344C302}"/>
              </a:ext>
            </a:extLst>
          </p:cNvPr>
          <p:cNvSpPr>
            <a:spLocks noGrp="1"/>
          </p:cNvSpPr>
          <p:nvPr>
            <p:ph type="sldNum" sz="quarter" idx="12"/>
          </p:nvPr>
        </p:nvSpPr>
        <p:spPr/>
        <p:txBody>
          <a:bodyPr/>
          <a:lstStyle/>
          <a:p>
            <a:fld id="{3F5AC221-4C4F-4427-A622-44D11F1ABEF9}" type="slidenum">
              <a:rPr lang="es-CL" smtClean="0"/>
              <a:t>‹Nº›</a:t>
            </a:fld>
            <a:endParaRPr lang="es-CL"/>
          </a:p>
        </p:txBody>
      </p:sp>
    </p:spTree>
    <p:extLst>
      <p:ext uri="{BB962C8B-B14F-4D97-AF65-F5344CB8AC3E}">
        <p14:creationId xmlns:p14="http://schemas.microsoft.com/office/powerpoint/2010/main" val="2996198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A50A0E-46DA-4854-81EB-32FCEBA9465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5FEA16F-6E4B-40EB-8E2F-300587B95F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B0D3E25D-58A9-46D0-9926-D0D142C2F5ED}"/>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513D249C-0F86-40FD-9500-FE54E7940C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40A56E65-CF0B-48CE-88D4-3BA5629E6B6D}"/>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176FEC97-EF15-48C4-A358-C66EDB2F326B}"/>
              </a:ext>
            </a:extLst>
          </p:cNvPr>
          <p:cNvSpPr>
            <a:spLocks noGrp="1"/>
          </p:cNvSpPr>
          <p:nvPr>
            <p:ph type="dt" sz="half" idx="10"/>
          </p:nvPr>
        </p:nvSpPr>
        <p:spPr/>
        <p:txBody>
          <a:bodyPr/>
          <a:lstStyle/>
          <a:p>
            <a:fld id="{B5C693D0-40BD-4030-994F-56995E5FA4F3}" type="datetimeFigureOut">
              <a:rPr lang="es-CL" smtClean="0"/>
              <a:t>07-07-2020</a:t>
            </a:fld>
            <a:endParaRPr lang="es-CL"/>
          </a:p>
        </p:txBody>
      </p:sp>
      <p:sp>
        <p:nvSpPr>
          <p:cNvPr id="8" name="Marcador de pie de página 7">
            <a:extLst>
              <a:ext uri="{FF2B5EF4-FFF2-40B4-BE49-F238E27FC236}">
                <a16:creationId xmlns:a16="http://schemas.microsoft.com/office/drawing/2014/main" id="{36C1510E-8791-4F01-855A-736CB8A6885A}"/>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79ED4B49-43A7-47E2-BEB9-0AD9EC2AF625}"/>
              </a:ext>
            </a:extLst>
          </p:cNvPr>
          <p:cNvSpPr>
            <a:spLocks noGrp="1"/>
          </p:cNvSpPr>
          <p:nvPr>
            <p:ph type="sldNum" sz="quarter" idx="12"/>
          </p:nvPr>
        </p:nvSpPr>
        <p:spPr/>
        <p:txBody>
          <a:bodyPr/>
          <a:lstStyle/>
          <a:p>
            <a:fld id="{3F5AC221-4C4F-4427-A622-44D11F1ABEF9}" type="slidenum">
              <a:rPr lang="es-CL" smtClean="0"/>
              <a:t>‹Nº›</a:t>
            </a:fld>
            <a:endParaRPr lang="es-CL"/>
          </a:p>
        </p:txBody>
      </p:sp>
    </p:spTree>
    <p:extLst>
      <p:ext uri="{BB962C8B-B14F-4D97-AF65-F5344CB8AC3E}">
        <p14:creationId xmlns:p14="http://schemas.microsoft.com/office/powerpoint/2010/main" val="1976935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176F49-8844-418E-9150-BF99D8579ED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A88203A9-FBBE-49DD-BFE6-051A70AA3354}"/>
              </a:ext>
            </a:extLst>
          </p:cNvPr>
          <p:cNvSpPr>
            <a:spLocks noGrp="1"/>
          </p:cNvSpPr>
          <p:nvPr>
            <p:ph type="dt" sz="half" idx="10"/>
          </p:nvPr>
        </p:nvSpPr>
        <p:spPr/>
        <p:txBody>
          <a:bodyPr/>
          <a:lstStyle/>
          <a:p>
            <a:fld id="{B5C693D0-40BD-4030-994F-56995E5FA4F3}" type="datetimeFigureOut">
              <a:rPr lang="es-CL" smtClean="0"/>
              <a:t>07-07-2020</a:t>
            </a:fld>
            <a:endParaRPr lang="es-CL"/>
          </a:p>
        </p:txBody>
      </p:sp>
      <p:sp>
        <p:nvSpPr>
          <p:cNvPr id="4" name="Marcador de pie de página 3">
            <a:extLst>
              <a:ext uri="{FF2B5EF4-FFF2-40B4-BE49-F238E27FC236}">
                <a16:creationId xmlns:a16="http://schemas.microsoft.com/office/drawing/2014/main" id="{CBCFEB3F-056C-44DD-8E61-BA486E99D0DC}"/>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256D92EA-1A7D-4598-B50E-2E12A7D23239}"/>
              </a:ext>
            </a:extLst>
          </p:cNvPr>
          <p:cNvSpPr>
            <a:spLocks noGrp="1"/>
          </p:cNvSpPr>
          <p:nvPr>
            <p:ph type="sldNum" sz="quarter" idx="12"/>
          </p:nvPr>
        </p:nvSpPr>
        <p:spPr/>
        <p:txBody>
          <a:bodyPr/>
          <a:lstStyle/>
          <a:p>
            <a:fld id="{3F5AC221-4C4F-4427-A622-44D11F1ABEF9}" type="slidenum">
              <a:rPr lang="es-CL" smtClean="0"/>
              <a:t>‹Nº›</a:t>
            </a:fld>
            <a:endParaRPr lang="es-CL"/>
          </a:p>
        </p:txBody>
      </p:sp>
    </p:spTree>
    <p:extLst>
      <p:ext uri="{BB962C8B-B14F-4D97-AF65-F5344CB8AC3E}">
        <p14:creationId xmlns:p14="http://schemas.microsoft.com/office/powerpoint/2010/main" val="3654828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6AEEE65-5D8E-472C-9F51-EB4E51B032FC}"/>
              </a:ext>
            </a:extLst>
          </p:cNvPr>
          <p:cNvSpPr>
            <a:spLocks noGrp="1"/>
          </p:cNvSpPr>
          <p:nvPr>
            <p:ph type="dt" sz="half" idx="10"/>
          </p:nvPr>
        </p:nvSpPr>
        <p:spPr/>
        <p:txBody>
          <a:bodyPr/>
          <a:lstStyle/>
          <a:p>
            <a:fld id="{B5C693D0-40BD-4030-994F-56995E5FA4F3}" type="datetimeFigureOut">
              <a:rPr lang="es-CL" smtClean="0"/>
              <a:t>07-07-2020</a:t>
            </a:fld>
            <a:endParaRPr lang="es-CL"/>
          </a:p>
        </p:txBody>
      </p:sp>
      <p:sp>
        <p:nvSpPr>
          <p:cNvPr id="3" name="Marcador de pie de página 2">
            <a:extLst>
              <a:ext uri="{FF2B5EF4-FFF2-40B4-BE49-F238E27FC236}">
                <a16:creationId xmlns:a16="http://schemas.microsoft.com/office/drawing/2014/main" id="{164E3BB3-D780-463C-9680-25D1117EC1E2}"/>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CF90D7A5-A484-427E-A01B-1180456BED03}"/>
              </a:ext>
            </a:extLst>
          </p:cNvPr>
          <p:cNvSpPr>
            <a:spLocks noGrp="1"/>
          </p:cNvSpPr>
          <p:nvPr>
            <p:ph type="sldNum" sz="quarter" idx="12"/>
          </p:nvPr>
        </p:nvSpPr>
        <p:spPr/>
        <p:txBody>
          <a:bodyPr/>
          <a:lstStyle/>
          <a:p>
            <a:fld id="{3F5AC221-4C4F-4427-A622-44D11F1ABEF9}" type="slidenum">
              <a:rPr lang="es-CL" smtClean="0"/>
              <a:t>‹Nº›</a:t>
            </a:fld>
            <a:endParaRPr lang="es-CL"/>
          </a:p>
        </p:txBody>
      </p:sp>
    </p:spTree>
    <p:extLst>
      <p:ext uri="{BB962C8B-B14F-4D97-AF65-F5344CB8AC3E}">
        <p14:creationId xmlns:p14="http://schemas.microsoft.com/office/powerpoint/2010/main" val="2534004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DCB1B8-CE0D-4036-8937-5408D0F4B7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94F2DC3-CB37-491F-A1BA-44709E6F04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3559410D-B81F-4132-A4C0-E8B57AA13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626977D8-3C7E-40E8-A75C-E23F783F201F}"/>
              </a:ext>
            </a:extLst>
          </p:cNvPr>
          <p:cNvSpPr>
            <a:spLocks noGrp="1"/>
          </p:cNvSpPr>
          <p:nvPr>
            <p:ph type="dt" sz="half" idx="10"/>
          </p:nvPr>
        </p:nvSpPr>
        <p:spPr/>
        <p:txBody>
          <a:bodyPr/>
          <a:lstStyle/>
          <a:p>
            <a:fld id="{B5C693D0-40BD-4030-994F-56995E5FA4F3}" type="datetimeFigureOut">
              <a:rPr lang="es-CL" smtClean="0"/>
              <a:t>07-07-2020</a:t>
            </a:fld>
            <a:endParaRPr lang="es-CL"/>
          </a:p>
        </p:txBody>
      </p:sp>
      <p:sp>
        <p:nvSpPr>
          <p:cNvPr id="6" name="Marcador de pie de página 5">
            <a:extLst>
              <a:ext uri="{FF2B5EF4-FFF2-40B4-BE49-F238E27FC236}">
                <a16:creationId xmlns:a16="http://schemas.microsoft.com/office/drawing/2014/main" id="{3009E24D-D7D0-41F1-B1BA-F8F038EEC55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B06B616-634B-4482-A51D-E887624F2C0D}"/>
              </a:ext>
            </a:extLst>
          </p:cNvPr>
          <p:cNvSpPr>
            <a:spLocks noGrp="1"/>
          </p:cNvSpPr>
          <p:nvPr>
            <p:ph type="sldNum" sz="quarter" idx="12"/>
          </p:nvPr>
        </p:nvSpPr>
        <p:spPr/>
        <p:txBody>
          <a:bodyPr/>
          <a:lstStyle/>
          <a:p>
            <a:fld id="{3F5AC221-4C4F-4427-A622-44D11F1ABEF9}" type="slidenum">
              <a:rPr lang="es-CL" smtClean="0"/>
              <a:t>‹Nº›</a:t>
            </a:fld>
            <a:endParaRPr lang="es-CL"/>
          </a:p>
        </p:txBody>
      </p:sp>
    </p:spTree>
    <p:extLst>
      <p:ext uri="{BB962C8B-B14F-4D97-AF65-F5344CB8AC3E}">
        <p14:creationId xmlns:p14="http://schemas.microsoft.com/office/powerpoint/2010/main" val="285898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20A106-6B57-40E2-AA51-7683C3CF4C2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D1B99628-0DDC-434E-9303-05FBA09604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B8DB768F-C9CC-4FF4-8031-9410AA197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DC6DD736-AAC4-4CA8-A44D-BA5E4266A929}"/>
              </a:ext>
            </a:extLst>
          </p:cNvPr>
          <p:cNvSpPr>
            <a:spLocks noGrp="1"/>
          </p:cNvSpPr>
          <p:nvPr>
            <p:ph type="dt" sz="half" idx="10"/>
          </p:nvPr>
        </p:nvSpPr>
        <p:spPr/>
        <p:txBody>
          <a:bodyPr/>
          <a:lstStyle/>
          <a:p>
            <a:fld id="{B5C693D0-40BD-4030-994F-56995E5FA4F3}" type="datetimeFigureOut">
              <a:rPr lang="es-CL" smtClean="0"/>
              <a:t>07-07-2020</a:t>
            </a:fld>
            <a:endParaRPr lang="es-CL"/>
          </a:p>
        </p:txBody>
      </p:sp>
      <p:sp>
        <p:nvSpPr>
          <p:cNvPr id="6" name="Marcador de pie de página 5">
            <a:extLst>
              <a:ext uri="{FF2B5EF4-FFF2-40B4-BE49-F238E27FC236}">
                <a16:creationId xmlns:a16="http://schemas.microsoft.com/office/drawing/2014/main" id="{36CD3DB1-8FFA-4878-A58A-1277FCD6300E}"/>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CAE05C0-66C5-470B-A792-CE6C4AD81566}"/>
              </a:ext>
            </a:extLst>
          </p:cNvPr>
          <p:cNvSpPr>
            <a:spLocks noGrp="1"/>
          </p:cNvSpPr>
          <p:nvPr>
            <p:ph type="sldNum" sz="quarter" idx="12"/>
          </p:nvPr>
        </p:nvSpPr>
        <p:spPr/>
        <p:txBody>
          <a:bodyPr/>
          <a:lstStyle/>
          <a:p>
            <a:fld id="{3F5AC221-4C4F-4427-A622-44D11F1ABEF9}" type="slidenum">
              <a:rPr lang="es-CL" smtClean="0"/>
              <a:t>‹Nº›</a:t>
            </a:fld>
            <a:endParaRPr lang="es-CL"/>
          </a:p>
        </p:txBody>
      </p:sp>
    </p:spTree>
    <p:extLst>
      <p:ext uri="{BB962C8B-B14F-4D97-AF65-F5344CB8AC3E}">
        <p14:creationId xmlns:p14="http://schemas.microsoft.com/office/powerpoint/2010/main" val="607591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71F3D0F-CAAE-48AF-B0E7-4EE3F20401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6405D34-A935-413F-A469-E350343A42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B59400F-EFC6-4404-B05F-3A0414BCFF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C693D0-40BD-4030-994F-56995E5FA4F3}" type="datetimeFigureOut">
              <a:rPr lang="es-CL" smtClean="0"/>
              <a:t>07-07-2020</a:t>
            </a:fld>
            <a:endParaRPr lang="es-CL"/>
          </a:p>
        </p:txBody>
      </p:sp>
      <p:sp>
        <p:nvSpPr>
          <p:cNvPr id="5" name="Marcador de pie de página 4">
            <a:extLst>
              <a:ext uri="{FF2B5EF4-FFF2-40B4-BE49-F238E27FC236}">
                <a16:creationId xmlns:a16="http://schemas.microsoft.com/office/drawing/2014/main" id="{FF9358C8-1BEF-4D3C-9DE9-7F995A8442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93803A07-716C-419E-97E4-D6E69FAD8A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5AC221-4C4F-4427-A622-44D11F1ABEF9}" type="slidenum">
              <a:rPr lang="es-CL" smtClean="0"/>
              <a:t>‹Nº›</a:t>
            </a:fld>
            <a:endParaRPr lang="es-CL"/>
          </a:p>
        </p:txBody>
      </p:sp>
    </p:spTree>
    <p:extLst>
      <p:ext uri="{BB962C8B-B14F-4D97-AF65-F5344CB8AC3E}">
        <p14:creationId xmlns:p14="http://schemas.microsoft.com/office/powerpoint/2010/main" val="8356427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67687" y="1700981"/>
            <a:ext cx="7940684" cy="2226327"/>
          </a:xfrm>
        </p:spPr>
        <p:txBody>
          <a:bodyPr/>
          <a:lstStyle/>
          <a:p>
            <a:pPr rtl="0"/>
            <a:r>
              <a:rPr lang="x-none">
                <a:solidFill>
                  <a:schemeClr val="accent5">
                    <a:lumMod val="40000"/>
                    <a:lumOff val="60000"/>
                  </a:schemeClr>
                </a:solidFill>
              </a:rPr>
              <a:t>Capítulo 4: Mantenimiento preventivo y resolución de problemas</a:t>
            </a:r>
          </a:p>
        </p:txBody>
      </p:sp>
      <p:sp>
        <p:nvSpPr>
          <p:cNvPr id="2" name="Subtitle 1"/>
          <p:cNvSpPr>
            <a:spLocks noGrp="1"/>
          </p:cNvSpPr>
          <p:nvPr>
            <p:ph type="subTitle" idx="1"/>
          </p:nvPr>
        </p:nvSpPr>
        <p:spPr/>
        <p:txBody>
          <a:bodyPr/>
          <a:lstStyle/>
          <a:p>
            <a:pPr rtl="0"/>
            <a:r>
              <a:rPr lang="x-none">
                <a:solidFill>
                  <a:schemeClr val="accent5">
                    <a:lumMod val="40000"/>
                    <a:lumOff val="60000"/>
                  </a:schemeClr>
                </a:solidFill>
              </a:rPr>
              <a:t>IT Essentials v7.0</a:t>
            </a:r>
          </a:p>
        </p:txBody>
      </p:sp>
    </p:spTree>
    <p:custDataLst>
      <p:tags r:id="rId1"/>
    </p:custDataLst>
    <p:extLst>
      <p:ext uri="{BB962C8B-B14F-4D97-AF65-F5344CB8AC3E}">
        <p14:creationId xmlns:p14="http://schemas.microsoft.com/office/powerpoint/2010/main" val="1782938014"/>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1"/>
            <a:ext cx="12192000" cy="1010068"/>
          </a:xfrm>
        </p:spPr>
        <p:txBody>
          <a:bodyPr>
            <a:normAutofit fontScale="90000"/>
          </a:bodyPr>
          <a:lstStyle/>
          <a:p>
            <a:pPr rtl="0"/>
            <a:br>
              <a:rPr lang="en-US" altLang="en-US" sz="2133" dirty="0"/>
            </a:br>
            <a:r>
              <a:rPr lang="x-none" sz="2133"/>
              <a:t>Pasos del proceso de solución de problemas</a:t>
            </a:r>
            <a:br>
              <a:rPr lang="en-US" altLang="en-US" sz="2133" dirty="0"/>
            </a:br>
            <a:r>
              <a:rPr lang="x-none"/>
              <a:t>Introducción a la solución de problemas</a:t>
            </a:r>
            <a:br>
              <a:rPr lang="en-US" altLang="en-US" dirty="0"/>
            </a:br>
            <a:endParaRPr lang="en-US" altLang="en-US" dirty="0"/>
          </a:p>
        </p:txBody>
      </p:sp>
      <p:sp>
        <p:nvSpPr>
          <p:cNvPr id="3" name="Rectangle 2"/>
          <p:cNvSpPr/>
          <p:nvPr/>
        </p:nvSpPr>
        <p:spPr>
          <a:xfrm>
            <a:off x="0" y="1341137"/>
            <a:ext cx="5589141" cy="3785652"/>
          </a:xfrm>
          <a:prstGeom prst="rect">
            <a:avLst/>
          </a:prstGeom>
        </p:spPr>
        <p:txBody>
          <a:bodyPr wrap="square">
            <a:spAutoFit/>
          </a:bodyPr>
          <a:lstStyle/>
          <a:p>
            <a:pPr rtl="0"/>
            <a:r>
              <a:rPr lang="x-none" sz="2400" dirty="0"/>
              <a:t>La resolución de problemas requiere un enfoque lógico y organizado de los problemas de PC y de otros componentes.</a:t>
            </a:r>
          </a:p>
          <a:p>
            <a:endParaRPr lang="en-US" sz="2400" dirty="0"/>
          </a:p>
          <a:p>
            <a:pPr rtl="0"/>
            <a:r>
              <a:rPr lang="x-none" sz="2400" dirty="0"/>
              <a:t>La resolución de problemas es una aptitud que se perfecciona con el tiempo.</a:t>
            </a:r>
          </a:p>
          <a:p>
            <a:endParaRPr lang="en-US" sz="2400" dirty="0"/>
          </a:p>
          <a:p>
            <a:pPr rtl="0"/>
            <a:r>
              <a:rPr lang="x-none" sz="2400" dirty="0"/>
              <a:t>Antes de comenzar con la resolución de problemas, siempre tome las precauciones necesarias para proteger los datos de la PC. </a:t>
            </a:r>
          </a:p>
        </p:txBody>
      </p:sp>
      <p:pic>
        <p:nvPicPr>
          <p:cNvPr id="6146" name="Picture 2" descr="&quot;Introduction to Troubleshooting&quot;&#10;The image shows a man yelling at a lap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141" y="1422400"/>
            <a:ext cx="5943600" cy="40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3163172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0"/>
            <a:r>
              <a:rPr lang="x-none" sz="2133"/>
              <a:t>Pasos del proceso de resolución de problemas</a:t>
            </a:r>
            <a:br>
              <a:rPr lang="en-US" altLang="en-US" sz="2133" dirty="0"/>
            </a:br>
            <a:endParaRPr lang="en-US" altLang="en-US" sz="2133"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73997" y="1137811"/>
            <a:ext cx="8575495" cy="5354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002539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0"/>
            <a:r>
              <a:rPr lang="x-none" sz="2133"/>
              <a:t>Pasos del proceso de solución de problemas</a:t>
            </a:r>
            <a:br>
              <a:rPr lang="en-US" altLang="en-US" sz="2133" dirty="0"/>
            </a:br>
            <a:r>
              <a:rPr lang="x-none"/>
              <a:t>Identificar el problema</a:t>
            </a:r>
          </a:p>
        </p:txBody>
      </p:sp>
      <p:pic>
        <p:nvPicPr>
          <p:cNvPr id="3" name="Content Placeholder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983725" y="1328791"/>
            <a:ext cx="9411919" cy="4835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61669625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descr="&quot;Establish a Theory of Probable Cause&quot;&#10;The image shows details of troubleshooting step 2: Establish a Theory of Probable Cause. Device is powered off. Power switch for an outlet is turned off. Surge protector is turned off. Loose external cable connections. Non-bootable disk in designated boot drive. Incorrect boot order in BIOS setup."/>
          <p:cNvSpPr>
            <a:spLocks noGrp="1" noChangeArrowheads="1"/>
          </p:cNvSpPr>
          <p:nvPr>
            <p:ph type="title"/>
          </p:nvPr>
        </p:nvSpPr>
        <p:spPr/>
        <p:txBody>
          <a:bodyPr/>
          <a:lstStyle/>
          <a:p>
            <a:pPr rtl="0"/>
            <a:r>
              <a:rPr lang="x-none" sz="2133"/>
              <a:t>Pasos del proceso de resolución de problemas</a:t>
            </a:r>
            <a:br>
              <a:rPr lang="en-US" altLang="en-US" sz="2133" dirty="0"/>
            </a:br>
            <a:r>
              <a:rPr lang="x-none"/>
              <a:t>Establecimiento de una teoría de causas probables</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66800" y="2082341"/>
            <a:ext cx="10058400" cy="295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1234291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descr="&quot;Test the Theory to Determine the Cause&quot;&#10;The image shows  details of troubleshooting step 3: Test the Theory to Determine the Cause. Ensure the device is powered on. Ensure the power switch for an outlet is turned on. Ensure the surge protector is turned on. Ensure external cable connections are secure. Ensure that the designated boot drive is bootable. Verify the boot order in BIOS setup."/>
          <p:cNvSpPr>
            <a:spLocks noGrp="1" noChangeArrowheads="1"/>
          </p:cNvSpPr>
          <p:nvPr>
            <p:ph type="title"/>
          </p:nvPr>
        </p:nvSpPr>
        <p:spPr>
          <a:xfrm>
            <a:off x="0" y="31238"/>
            <a:ext cx="12192000" cy="1010068"/>
          </a:xfrm>
        </p:spPr>
        <p:txBody>
          <a:bodyPr/>
          <a:lstStyle/>
          <a:p>
            <a:pPr rtl="0"/>
            <a:r>
              <a:rPr lang="x-none" sz="2133"/>
              <a:t>Pasos del proceso de solución de problemas</a:t>
            </a:r>
            <a:br>
              <a:rPr lang="en-US" altLang="en-US" sz="2133" dirty="0"/>
            </a:br>
            <a:r>
              <a:rPr lang="x-none"/>
              <a:t>Prueba de la teoría para determinar la causa</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86810" y="2013734"/>
            <a:ext cx="10018380" cy="30685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495069"/>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descr="&quot;Establish a Plan of Action to Resolve the Problem and Implement the Solution&quot;&#10;The image shows  details of troubleshooting step 4: Establish a Plan of Action to Resolve the Problem and Implement the Solution. If no solution is achieved in the previous step, further research is needed to implement the solution. Helpdesk repair logs. Other technicians. Manufacturer FAQ websites. Technical websites. News groups. Computer manuals. Device manuals. Online forums. Internet search.">
            <a:extLst>
              <a:ext uri="{FF2B5EF4-FFF2-40B4-BE49-F238E27FC236}">
                <a16:creationId xmlns:a16="http://schemas.microsoft.com/office/drawing/2014/main" id="{28E647C0-6983-443D-9868-22702DE4B7D3}"/>
              </a:ext>
            </a:extLst>
          </p:cNvPr>
          <p:cNvSpPr>
            <a:spLocks noGrp="1" noChangeArrowheads="1"/>
          </p:cNvSpPr>
          <p:nvPr>
            <p:ph type="title"/>
          </p:nvPr>
        </p:nvSpPr>
        <p:spPr>
          <a:xfrm>
            <a:off x="0" y="198878"/>
            <a:ext cx="12192000" cy="1010068"/>
          </a:xfrm>
        </p:spPr>
        <p:txBody>
          <a:bodyPr>
            <a:normAutofit fontScale="90000"/>
          </a:bodyPr>
          <a:lstStyle/>
          <a:p>
            <a:pPr rtl="0"/>
            <a:r>
              <a:rPr lang="x-none" sz="2133" dirty="0"/>
              <a:t>Pasos del proceso de solución de problemas</a:t>
            </a:r>
            <a:br>
              <a:rPr lang="en-US" altLang="en-US" sz="2133" dirty="0"/>
            </a:br>
            <a:r>
              <a:rPr lang="x-none" dirty="0"/>
              <a:t>Establecimiento un plan de acción para resolver el problema e implementar la solución</a:t>
            </a: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54100" y="1952166"/>
            <a:ext cx="10083800" cy="3506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400898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descr="&quot;Verify Full Functionality and, If Applicable, Implement Preventive Measures&quot;&#10;The image shows details of troubleshooting step 5: Verify Full System Functionality and if Applicable Implement Preventive Measures. Reboot the computer. Ensure multiple applications work properly. Verify network and Internet connections. Print a document from one application. Ensure all attached devices work properly. Ensure no error messages are received."/>
          <p:cNvSpPr>
            <a:spLocks noGrp="1" noChangeArrowheads="1"/>
          </p:cNvSpPr>
          <p:nvPr>
            <p:ph type="title"/>
          </p:nvPr>
        </p:nvSpPr>
        <p:spPr>
          <a:xfrm>
            <a:off x="0" y="203319"/>
            <a:ext cx="12192000" cy="1010068"/>
          </a:xfrm>
        </p:spPr>
        <p:txBody>
          <a:bodyPr>
            <a:normAutofit fontScale="90000"/>
          </a:bodyPr>
          <a:lstStyle/>
          <a:p>
            <a:pPr rtl="0"/>
            <a:r>
              <a:rPr lang="x-none" sz="2133"/>
              <a:t>Pasos del proceso de solución de problemas </a:t>
            </a:r>
            <a:br>
              <a:rPr lang="en-US" altLang="en-US" sz="2133" dirty="0"/>
            </a:br>
            <a:r>
              <a:rPr lang="x-none"/>
              <a:t>Verificación de la funcionalidad total del sistema y, si corresponde, implementación de medidas preventivas</a:t>
            </a: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90978" y="2041133"/>
            <a:ext cx="10010044" cy="2461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06941548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descr="&quot;Document Findings, Actions, and Outcomes&quot;&#10;The image shows details of troubleshooting step 6: Document Findings, Actions, and Outcomes. Discuss the solution implemented with the customer. Have the customer verify that the problem has been solved. Provide the customer with all paperwork. Document the steps taken to solve the problem in the work order and in the technician's journal. Document any components used in the repair. Document the amount of time spent to resolve the problem.">
            <a:extLst>
              <a:ext uri="{FF2B5EF4-FFF2-40B4-BE49-F238E27FC236}">
                <a16:creationId xmlns:a16="http://schemas.microsoft.com/office/drawing/2014/main" id="{D883308E-7BB4-412A-ADAC-4CAB36170DD9}"/>
              </a:ext>
            </a:extLst>
          </p:cNvPr>
          <p:cNvSpPr>
            <a:spLocks noGrp="1" noChangeArrowheads="1"/>
          </p:cNvSpPr>
          <p:nvPr>
            <p:ph type="title"/>
          </p:nvPr>
        </p:nvSpPr>
        <p:spPr>
          <a:xfrm>
            <a:off x="1" y="55191"/>
            <a:ext cx="12192000" cy="1010068"/>
          </a:xfrm>
        </p:spPr>
        <p:txBody>
          <a:bodyPr/>
          <a:lstStyle/>
          <a:p>
            <a:pPr rtl="0"/>
            <a:r>
              <a:rPr lang="x-none" sz="2133"/>
              <a:t>Pasos del proceso de solución de problemas</a:t>
            </a:r>
            <a:br>
              <a:rPr lang="en-US" altLang="en-US" sz="2133" dirty="0"/>
            </a:br>
            <a:r>
              <a:rPr lang="x-none"/>
              <a:t>Registro de hallazgos, acciones y resultados</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87598" y="2292352"/>
            <a:ext cx="10016804" cy="2735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64156112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0"/>
            <a:r>
              <a:rPr lang="x-none" sz="2133"/>
              <a:t>Problemas y soluciones comunes para las PC</a:t>
            </a:r>
            <a:br>
              <a:rPr lang="en-US" altLang="en-US" sz="2133" dirty="0"/>
            </a:br>
            <a:r>
              <a:rPr lang="x-none"/>
              <a:t>Problemas y soluciones comunes de las PC</a:t>
            </a:r>
          </a:p>
        </p:txBody>
      </p:sp>
      <p:sp>
        <p:nvSpPr>
          <p:cNvPr id="3" name="Content Placeholder 2"/>
          <p:cNvSpPr>
            <a:spLocks noGrp="1"/>
          </p:cNvSpPr>
          <p:nvPr>
            <p:ph idx="1"/>
          </p:nvPr>
        </p:nvSpPr>
        <p:spPr>
          <a:xfrm>
            <a:off x="192086" y="1317576"/>
            <a:ext cx="12106593" cy="4945573"/>
          </a:xfrm>
        </p:spPr>
        <p:txBody>
          <a:bodyPr>
            <a:normAutofit fontScale="77500" lnSpcReduction="20000"/>
          </a:bodyPr>
          <a:lstStyle/>
          <a:p>
            <a:pPr>
              <a:lnSpc>
                <a:spcPct val="95000"/>
              </a:lnSpc>
              <a:spcAft>
                <a:spcPts val="400"/>
              </a:spcAft>
            </a:pPr>
            <a:r>
              <a:rPr lang="x-none" spc="-40" dirty="0"/>
              <a:t>Los problemas de las PC pueden deberse a cuestiones de hardware, de software o de redes, o a una combinación de estos tres. Estos son algunos de los problemas más comunes de hardware:</a:t>
            </a:r>
          </a:p>
          <a:p>
            <a:pPr>
              <a:lnSpc>
                <a:spcPct val="95000"/>
              </a:lnSpc>
              <a:spcAft>
                <a:spcPts val="400"/>
              </a:spcAft>
            </a:pPr>
            <a:r>
              <a:rPr lang="x-none" b="1" spc="-40" dirty="0"/>
              <a:t>Dispositivo de almacenamiento</a:t>
            </a:r>
            <a:r>
              <a:rPr lang="x-none" spc="-40" dirty="0"/>
              <a:t>: con frecuencia, los problemas de los dispositivos de almacenamiento se relacionan con conexiones incorrectas o de cables sueltos, con formatos incorrectos de unidades y de medios, y con opciones de configuración incorrectas del puente y del BIOS.</a:t>
            </a:r>
          </a:p>
          <a:p>
            <a:pPr>
              <a:lnSpc>
                <a:spcPct val="95000"/>
              </a:lnSpc>
              <a:spcAft>
                <a:spcPts val="400"/>
              </a:spcAft>
            </a:pPr>
            <a:r>
              <a:rPr lang="x-none" b="1" spc="-40" dirty="0"/>
              <a:t>Placa base y componentes internos</a:t>
            </a:r>
            <a:r>
              <a:rPr lang="x-none" spc="-40" dirty="0"/>
              <a:t>: estos problemas suelen producirse debido a cables sueltos o incorrectos, componentes defectuosos, controladores incorrectos y actualizaciones dañadas.</a:t>
            </a:r>
          </a:p>
          <a:p>
            <a:pPr>
              <a:lnSpc>
                <a:spcPct val="95000"/>
              </a:lnSpc>
              <a:spcAft>
                <a:spcPts val="400"/>
              </a:spcAft>
            </a:pPr>
            <a:r>
              <a:rPr lang="x-none" b="1" spc="-40" dirty="0"/>
              <a:t>Fuente de alimentación</a:t>
            </a:r>
            <a:r>
              <a:rPr lang="x-none" spc="-40" dirty="0"/>
              <a:t>: los problemas de alimentación con frecuencia se deben a fuentes de alimentación defectuosas, conexiones sueltas y vataje inadecuado.</a:t>
            </a:r>
          </a:p>
          <a:p>
            <a:pPr>
              <a:lnSpc>
                <a:spcPct val="95000"/>
              </a:lnSpc>
              <a:spcAft>
                <a:spcPts val="400"/>
              </a:spcAft>
            </a:pPr>
            <a:r>
              <a:rPr lang="x-none" b="1" spc="-40" dirty="0"/>
              <a:t>CPU y memoria</a:t>
            </a:r>
            <a:r>
              <a:rPr lang="x-none" spc="-40" dirty="0"/>
              <a:t>: los problemas de procesadores y de memoria con frecuencia se deben a instalaciones defectuosas, configuración incorrecta del BIOS, refrigeración y ventilación inadecuadas, y problemas de compatibilidad.</a:t>
            </a:r>
          </a:p>
          <a:p>
            <a:pPr>
              <a:lnSpc>
                <a:spcPct val="95000"/>
              </a:lnSpc>
              <a:spcAft>
                <a:spcPts val="400"/>
              </a:spcAft>
            </a:pPr>
            <a:r>
              <a:rPr lang="x-none" b="1" spc="-40" dirty="0"/>
              <a:t>Pantallas</a:t>
            </a:r>
            <a:r>
              <a:rPr lang="x-none" spc="-40" dirty="0"/>
              <a:t>: los problemas las pantallas a menudo se deben a opciones de configuración incorrectas, conexiones sueltas y los controladores incorrectos o dañados.</a:t>
            </a:r>
          </a:p>
        </p:txBody>
      </p:sp>
    </p:spTree>
    <p:custDataLst>
      <p:tags r:id="rId1"/>
    </p:custDataLst>
    <p:extLst>
      <p:ext uri="{BB962C8B-B14F-4D97-AF65-F5344CB8AC3E}">
        <p14:creationId xmlns:p14="http://schemas.microsoft.com/office/powerpoint/2010/main" val="1394760424"/>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rtl="0"/>
            <a:br>
              <a:rPr lang="en-US" altLang="en-US" sz="2133" dirty="0"/>
            </a:br>
            <a:r>
              <a:rPr lang="x-none" sz="2133"/>
              <a:t>Aplicación del proceso de solución de problemas a periféricos y componentes de PC</a:t>
            </a:r>
            <a:br>
              <a:rPr lang="en-US" altLang="en-US" sz="2133" dirty="0"/>
            </a:br>
            <a:r>
              <a:rPr lang="x-none"/>
              <a:t>Herramientas de referencia personal</a:t>
            </a:r>
            <a:br>
              <a:rPr lang="en-US" altLang="en-US" dirty="0"/>
            </a:br>
            <a:endParaRPr lang="en-US" altLang="en-US" dirty="0"/>
          </a:p>
        </p:txBody>
      </p:sp>
      <p:sp>
        <p:nvSpPr>
          <p:cNvPr id="4" name="Content Placeholder 2"/>
          <p:cNvSpPr>
            <a:spLocks noGrp="1"/>
          </p:cNvSpPr>
          <p:nvPr>
            <p:ph idx="1"/>
          </p:nvPr>
        </p:nvSpPr>
        <p:spPr>
          <a:xfrm>
            <a:off x="273976" y="1205502"/>
            <a:ext cx="11918024" cy="4958993"/>
          </a:xfrm>
        </p:spPr>
        <p:txBody>
          <a:bodyPr/>
          <a:lstStyle/>
          <a:p>
            <a:pPr rtl="0"/>
            <a:r>
              <a:rPr lang="x-none" sz="2133" dirty="0"/>
              <a:t>Las herramientas de referencia personales incluyen guías de resolución de problemas, manuales del fabricante, guías de referencia rápida y diarios de reparaciones. Además de las facturas, los técnicos mantienen un diario de las actualizaciones y las reparaciones:</a:t>
            </a:r>
          </a:p>
          <a:p>
            <a:pPr rtl="0"/>
            <a:r>
              <a:rPr lang="x-none" sz="2133" b="1" spc="-40" dirty="0"/>
              <a:t>Notas</a:t>
            </a:r>
            <a:r>
              <a:rPr lang="x-none" sz="2133" spc="-40" dirty="0"/>
              <a:t>: tome notas a medida que avanza en el proceso de resolución de problemas y reparación. Consúltelas para evitar repetir pasos y para determinar qué se necesita hacer a continuación.</a:t>
            </a:r>
          </a:p>
          <a:p>
            <a:pPr rtl="0"/>
            <a:r>
              <a:rPr lang="x-none" sz="2133" b="1" dirty="0"/>
              <a:t>Diario</a:t>
            </a:r>
            <a:r>
              <a:rPr lang="x-none" sz="2133" dirty="0"/>
              <a:t>: incluya descripciones del problema, las posibles soluciones que se intentaron para resolverlo y los pasos que se siguieron para solucionarlo. Mencione cualquier cambio realizado en la configuración del equipo y cualquier repuesto que se haya utilizado durante la reparación. El diario y las notas pueden ser valiosos cuando se encuentre con situaciones similares en el futuro.</a:t>
            </a:r>
          </a:p>
          <a:p>
            <a:pPr rtl="0"/>
            <a:r>
              <a:rPr lang="x-none" sz="2133" b="1" dirty="0"/>
              <a:t>Historial de reparaciones</a:t>
            </a:r>
            <a:r>
              <a:rPr lang="x-none" sz="2133" dirty="0"/>
              <a:t>: realice una lista detallada de los problemas y las reparaciones que incluya la fecha, los repuestos utilizados y la información del cliente. Este historial le permite al técnico determinar qué trabajo se realizó en una PC específica en el pasado.</a:t>
            </a:r>
          </a:p>
        </p:txBody>
      </p:sp>
    </p:spTree>
    <p:custDataLst>
      <p:tags r:id="rId1"/>
    </p:custDataLst>
    <p:extLst>
      <p:ext uri="{BB962C8B-B14F-4D97-AF65-F5344CB8AC3E}">
        <p14:creationId xmlns:p14="http://schemas.microsoft.com/office/powerpoint/2010/main" val="112682623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rtl="0" eaLnBrk="1" hangingPunct="1"/>
            <a:r>
              <a:rPr lang="x-none"/>
              <a:t>Capítulo 4: Secciones y objetivos</a:t>
            </a:r>
          </a:p>
        </p:txBody>
      </p:sp>
      <p:sp>
        <p:nvSpPr>
          <p:cNvPr id="4099" name="Rectangle 34"/>
          <p:cNvSpPr>
            <a:spLocks noGrp="1" noChangeArrowheads="1"/>
          </p:cNvSpPr>
          <p:nvPr>
            <p:ph idx="1"/>
          </p:nvPr>
        </p:nvSpPr>
        <p:spPr/>
        <p:txBody>
          <a:bodyPr/>
          <a:lstStyle/>
          <a:p>
            <a:pPr rtl="0"/>
            <a:r>
              <a:rPr lang="x-none" sz="2133" dirty="0"/>
              <a:t> 4.1 Mantenimiento preventivo</a:t>
            </a:r>
          </a:p>
          <a:p>
            <a:pPr marL="634455" lvl="1" indent="-380990"/>
            <a:r>
              <a:rPr lang="x-none" sz="2000" dirty="0"/>
              <a:t>Explicar por qué el mantenimiento preventivo debe realizarse en las computadoras personales.</a:t>
            </a:r>
          </a:p>
          <a:p>
            <a:pPr marL="722823" lvl="2" indent="-285744"/>
            <a:r>
              <a:rPr lang="x-none" sz="1867" dirty="0"/>
              <a:t>Describir el mantenimiento preventivo de la PC.</a:t>
            </a:r>
          </a:p>
          <a:p>
            <a:pPr marL="382578" indent="-380990"/>
            <a:r>
              <a:rPr lang="x-none" sz="2133" dirty="0"/>
              <a:t>4.2 Proceso de solución de problemas</a:t>
            </a:r>
          </a:p>
          <a:p>
            <a:pPr marL="634455" lvl="1" indent="-380990"/>
            <a:r>
              <a:rPr lang="x-none" sz="2000" dirty="0"/>
              <a:t>Resolver problemas de PC y de dispositivos periféricos</a:t>
            </a:r>
          </a:p>
          <a:p>
            <a:pPr marL="722823" lvl="2" indent="-285744"/>
            <a:r>
              <a:rPr lang="x-none" sz="1867" dirty="0"/>
              <a:t>Describir cada paso del proceso de resolución de problemas. </a:t>
            </a:r>
          </a:p>
          <a:p>
            <a:pPr marL="722823" lvl="2" indent="-285744"/>
            <a:r>
              <a:rPr lang="x-none" sz="1867" dirty="0"/>
              <a:t>Identificar problemas y soluciones comunes para las PC.</a:t>
            </a:r>
          </a:p>
          <a:p>
            <a:pPr marL="722823" lvl="2" indent="-285744"/>
            <a:r>
              <a:rPr lang="x-none" sz="1867" dirty="0"/>
              <a:t>Solucionar los problemas de componentes y periféricos de la computadora mediante el proceso de solución de problemas de seis pasos.</a:t>
            </a:r>
          </a:p>
          <a:p>
            <a:pPr marL="437080" lvl="2" indent="0">
              <a:buNone/>
            </a:pPr>
            <a:endParaRPr lang="en-US" sz="1867" dirty="0"/>
          </a:p>
          <a:p>
            <a:pPr marL="437080" lvl="2" indent="0">
              <a:buNone/>
            </a:pPr>
            <a:endParaRPr lang="en-US" sz="1867" dirty="0"/>
          </a:p>
        </p:txBody>
      </p:sp>
    </p:spTree>
    <p:custDataLst>
      <p:tags r:id="rId1"/>
    </p:custDataLst>
    <p:extLst>
      <p:ext uri="{BB962C8B-B14F-4D97-AF65-F5344CB8AC3E}">
        <p14:creationId xmlns:p14="http://schemas.microsoft.com/office/powerpoint/2010/main" val="175886867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rtl="0"/>
            <a:br>
              <a:rPr lang="en-US" altLang="en-US" sz="2133" dirty="0"/>
            </a:br>
            <a:r>
              <a:rPr lang="x-none" sz="2133"/>
              <a:t>Aplicación del proceso de solución de problemas a periféricos y componentes de PC</a:t>
            </a:r>
            <a:br>
              <a:rPr lang="en-US" altLang="en-US" sz="2133" dirty="0"/>
            </a:br>
            <a:r>
              <a:rPr lang="x-none"/>
              <a:t>Herramientas de referencia en Internet</a:t>
            </a:r>
            <a:br>
              <a:rPr lang="en-US" altLang="en-US" sz="2133" dirty="0"/>
            </a:br>
            <a:endParaRPr lang="en-US" altLang="en-US" sz="2133" dirty="0"/>
          </a:p>
        </p:txBody>
      </p:sp>
      <p:sp>
        <p:nvSpPr>
          <p:cNvPr id="4" name="Content Placeholder 2"/>
          <p:cNvSpPr>
            <a:spLocks noGrp="1"/>
          </p:cNvSpPr>
          <p:nvPr>
            <p:ph idx="1"/>
          </p:nvPr>
        </p:nvSpPr>
        <p:spPr>
          <a:xfrm>
            <a:off x="342916" y="1194062"/>
            <a:ext cx="11044664" cy="4258092"/>
          </a:xfrm>
        </p:spPr>
        <p:txBody>
          <a:bodyPr/>
          <a:lstStyle/>
          <a:p>
            <a:pPr marL="0" indent="0">
              <a:buNone/>
            </a:pPr>
            <a:r>
              <a:rPr lang="x-none" sz="2133"/>
              <a:t>Internet constituye una excelente fuente de información sobre problemas de hardware específicos y sus posibles soluciones:</a:t>
            </a:r>
          </a:p>
          <a:p>
            <a:pPr lvl="1" rtl="0"/>
            <a:r>
              <a:rPr lang="x-none" sz="2000"/>
              <a:t>Motores de búsqueda de Internet</a:t>
            </a:r>
          </a:p>
          <a:p>
            <a:pPr lvl="1" rtl="0"/>
            <a:r>
              <a:rPr lang="x-none" sz="2000"/>
              <a:t>Grupos de noticias</a:t>
            </a:r>
          </a:p>
          <a:p>
            <a:pPr lvl="1" rtl="0"/>
            <a:r>
              <a:rPr lang="x-none" sz="2000"/>
              <a:t>Preguntas frecuentes de fabricantes</a:t>
            </a:r>
          </a:p>
          <a:p>
            <a:pPr lvl="1" rtl="0"/>
            <a:r>
              <a:rPr lang="x-none" sz="2000"/>
              <a:t>Manuales de PC en línea</a:t>
            </a:r>
          </a:p>
          <a:p>
            <a:pPr lvl="1" rtl="0"/>
            <a:r>
              <a:rPr lang="x-none" sz="2000"/>
              <a:t>Foros y chats en línea</a:t>
            </a:r>
          </a:p>
          <a:p>
            <a:pPr lvl="1" rtl="0"/>
            <a:r>
              <a:rPr lang="x-none" sz="2000"/>
              <a:t>Sitios web técnicos</a:t>
            </a:r>
          </a:p>
        </p:txBody>
      </p:sp>
    </p:spTree>
    <p:custDataLst>
      <p:tags r:id="rId1"/>
    </p:custDataLst>
    <p:extLst>
      <p:ext uri="{BB962C8B-B14F-4D97-AF65-F5344CB8AC3E}">
        <p14:creationId xmlns:p14="http://schemas.microsoft.com/office/powerpoint/2010/main" val="376535276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233" y="1220546"/>
            <a:ext cx="11255767" cy="2403188"/>
          </a:xfrm>
        </p:spPr>
        <p:txBody>
          <a:bodyPr/>
          <a:lstStyle/>
          <a:p>
            <a:pPr rtl="0"/>
            <a:r>
              <a:rPr lang="x-none" dirty="0">
                <a:solidFill>
                  <a:schemeClr val="accent5">
                    <a:lumMod val="40000"/>
                    <a:lumOff val="60000"/>
                  </a:schemeClr>
                </a:solidFill>
              </a:rPr>
              <a:t>4.1 Mantenimiento preventivo</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0"/>
            <a:r>
              <a:rPr lang="x-none" sz="2133"/>
              <a:t>Descripción general del mantenimiento preventivode la PC</a:t>
            </a:r>
            <a:br>
              <a:rPr lang="en-US" sz="2133" dirty="0"/>
            </a:br>
            <a:r>
              <a:rPr lang="x-none"/>
              <a:t>Ventajas del mantenimiento preventivo</a:t>
            </a:r>
          </a:p>
        </p:txBody>
      </p:sp>
      <p:sp>
        <p:nvSpPr>
          <p:cNvPr id="3" name="Rectangle 2"/>
          <p:cNvSpPr/>
          <p:nvPr/>
        </p:nvSpPr>
        <p:spPr>
          <a:xfrm>
            <a:off x="308224" y="1274205"/>
            <a:ext cx="11548497" cy="3046988"/>
          </a:xfrm>
          <a:prstGeom prst="rect">
            <a:avLst/>
          </a:prstGeom>
        </p:spPr>
        <p:txBody>
          <a:bodyPr wrap="square">
            <a:spAutoFit/>
          </a:bodyPr>
          <a:lstStyle/>
          <a:p>
            <a:pPr rtl="0"/>
            <a:r>
              <a:rPr lang="x-none" sz="2400" dirty="0"/>
              <a:t>Los planes de mantenimiento preventivo se basan en por lo menos dos factores:</a:t>
            </a:r>
          </a:p>
          <a:p>
            <a:pPr lvl="1"/>
            <a:endParaRPr lang="en-US" sz="2400" b="1" dirty="0"/>
          </a:p>
          <a:p>
            <a:pPr lvl="1" rtl="0"/>
            <a:r>
              <a:rPr lang="x-none" sz="2400" b="1" dirty="0"/>
              <a:t>Entorno o ubicación de la computadora</a:t>
            </a:r>
            <a:r>
              <a:rPr lang="x-none" sz="2400" dirty="0"/>
              <a:t>: Los lugares donde hay polvo, por ejemplo, obras en construcción, requieren más atención que los entornos de oficina.</a:t>
            </a:r>
            <a:r>
              <a:rPr lang="x-none" sz="2400" b="1" dirty="0"/>
              <a:t> </a:t>
            </a:r>
          </a:p>
          <a:p>
            <a:pPr lvl="1"/>
            <a:endParaRPr lang="en-US" sz="2400" b="1" dirty="0"/>
          </a:p>
          <a:p>
            <a:pPr lvl="1" rtl="0"/>
            <a:r>
              <a:rPr lang="x-none" sz="2400" b="1" dirty="0"/>
              <a:t>Uso de la computadora</a:t>
            </a:r>
            <a:r>
              <a:rPr lang="x-none" sz="2400" dirty="0"/>
              <a:t>: Es posible que las redes de mucho tráfico, como las redes de entornos educativos, requieran tareas adicionales de análisis y eliminación de software malintencionado y archivos no deseados.</a:t>
            </a:r>
            <a:r>
              <a:rPr lang="x-none" sz="2400" b="1" dirty="0"/>
              <a:t> </a:t>
            </a:r>
          </a:p>
        </p:txBody>
      </p:sp>
    </p:spTree>
    <p:custDataLst>
      <p:tags r:id="rId1"/>
    </p:custDataLst>
    <p:extLst>
      <p:ext uri="{BB962C8B-B14F-4D97-AF65-F5344CB8AC3E}">
        <p14:creationId xmlns:p14="http://schemas.microsoft.com/office/powerpoint/2010/main" val="234247823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rtl="0"/>
            <a:r>
              <a:rPr lang="x-none" sz="2133" dirty="0"/>
              <a:t>Descripción general del mantenimiento preventivo de la computadora</a:t>
            </a:r>
            <a:br>
              <a:rPr lang="en-US" sz="2133" dirty="0"/>
            </a:br>
            <a:r>
              <a:rPr lang="x-none" dirty="0"/>
              <a:t>Mantenimiento preventivo: polvo</a:t>
            </a:r>
          </a:p>
        </p:txBody>
      </p:sp>
      <p:sp>
        <p:nvSpPr>
          <p:cNvPr id="10" name="Content Placeholder 2"/>
          <p:cNvSpPr>
            <a:spLocks noGrp="1"/>
          </p:cNvSpPr>
          <p:nvPr>
            <p:ph idx="1"/>
          </p:nvPr>
        </p:nvSpPr>
        <p:spPr>
          <a:xfrm>
            <a:off x="192087" y="1065260"/>
            <a:ext cx="6046644" cy="5540425"/>
          </a:xfrm>
        </p:spPr>
        <p:txBody>
          <a:bodyPr/>
          <a:lstStyle/>
          <a:p>
            <a:pPr rtl="0"/>
            <a:r>
              <a:rPr lang="x-none" sz="1867" dirty="0"/>
              <a:t>Use un paño o una franela para limpiar el exterior del gabinete de la PC. Si usa un producto de limpieza, coloque una pequeña cantidad en un paño de limpieza y limpie el exterior del gabinete.</a:t>
            </a:r>
          </a:p>
          <a:p>
            <a:pPr rtl="0"/>
            <a:r>
              <a:rPr lang="x-none" sz="1867" dirty="0"/>
              <a:t>El polvo en el exterior de una computadora pueden viajar a través de los ventiladores de refrigeración hacia el interior. </a:t>
            </a:r>
          </a:p>
          <a:p>
            <a:pPr rtl="0"/>
            <a:r>
              <a:rPr lang="x-none" sz="1867" dirty="0"/>
              <a:t>El polvo acumulado impide el flujo de aire y reduce la refrigeración de los componentes.</a:t>
            </a:r>
          </a:p>
          <a:p>
            <a:pPr rtl="0"/>
            <a:r>
              <a:rPr lang="x-none" sz="1867" dirty="0"/>
              <a:t>Es más probable que se rompan los componentes de PC calientes. </a:t>
            </a:r>
          </a:p>
          <a:p>
            <a:pPr rtl="0"/>
            <a:r>
              <a:rPr lang="x-none" sz="1867" dirty="0"/>
              <a:t>Quite el polvo del interior de una PC con una combinación de aire comprimido, una aspiradora ESD de bajo flujo de aire y un paño pequeño que no deje pelusa. </a:t>
            </a:r>
          </a:p>
        </p:txBody>
      </p:sp>
      <p:pic>
        <p:nvPicPr>
          <p:cNvPr id="3074" name="Picture 2" descr="&quot;Dust&quot;&#10;The image shows a computer case with the fan inlet covered completely in du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731" y="720191"/>
            <a:ext cx="5715000" cy="566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98392009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
            <a:extLst>
              <a:ext uri="{FF2B5EF4-FFF2-40B4-BE49-F238E27FC236}">
                <a16:creationId xmlns:a16="http://schemas.microsoft.com/office/drawing/2014/main" id="{15AC9837-AE1F-4005-9DD7-9757E5DE9F65}"/>
              </a:ext>
            </a:extLst>
          </p:cNvPr>
          <p:cNvSpPr>
            <a:spLocks noGrp="1" noChangeArrowheads="1"/>
          </p:cNvSpPr>
          <p:nvPr>
            <p:ph type="title"/>
          </p:nvPr>
        </p:nvSpPr>
        <p:spPr>
          <a:xfrm>
            <a:off x="1" y="55191"/>
            <a:ext cx="12192000" cy="1010068"/>
          </a:xfrm>
        </p:spPr>
        <p:txBody>
          <a:bodyPr/>
          <a:lstStyle/>
          <a:p>
            <a:pPr rtl="0"/>
            <a:r>
              <a:rPr lang="x-none" sz="2133"/>
              <a:t>Descripción general del mantenimiento preventivo de la computadora</a:t>
            </a:r>
            <a:br>
              <a:rPr lang="en-US" sz="2133" dirty="0"/>
            </a:br>
            <a:r>
              <a:rPr lang="x-none"/>
              <a:t>Mantenimiento preventivo: componentes internos</a:t>
            </a:r>
          </a:p>
        </p:txBody>
      </p:sp>
      <p:sp>
        <p:nvSpPr>
          <p:cNvPr id="10" name="Content Placeholder 2"/>
          <p:cNvSpPr>
            <a:spLocks noGrp="1"/>
          </p:cNvSpPr>
          <p:nvPr>
            <p:ph idx="1"/>
          </p:nvPr>
        </p:nvSpPr>
        <p:spPr>
          <a:xfrm>
            <a:off x="192087" y="1065260"/>
            <a:ext cx="6632920" cy="5540425"/>
          </a:xfrm>
        </p:spPr>
        <p:txBody>
          <a:bodyPr/>
          <a:lstStyle/>
          <a:p>
            <a:pPr marL="0" indent="0">
              <a:buNone/>
            </a:pPr>
            <a:r>
              <a:rPr lang="x-none"/>
              <a:t>Una lista de verificación básica de los componentes para inspeccionar para detectar polvo o daños incluye:</a:t>
            </a:r>
          </a:p>
          <a:p>
            <a:pPr rtl="0"/>
            <a:r>
              <a:rPr lang="x-none" sz="1867" b="1"/>
              <a:t>Conjunto de disipador térmico y ventilador de la CPU</a:t>
            </a:r>
            <a:r>
              <a:rPr lang="x-none" sz="1867"/>
              <a:t> </a:t>
            </a:r>
          </a:p>
          <a:p>
            <a:pPr rtl="0"/>
            <a:r>
              <a:rPr lang="x-none" sz="1867" b="1"/>
              <a:t>Módulos RAM</a:t>
            </a:r>
            <a:r>
              <a:rPr lang="x-none" sz="1867"/>
              <a:t> </a:t>
            </a:r>
          </a:p>
          <a:p>
            <a:pPr rtl="0"/>
            <a:r>
              <a:rPr lang="x-none" sz="1867" b="1"/>
              <a:t>Dispositivos de almacenamiento</a:t>
            </a:r>
            <a:r>
              <a:rPr lang="x-none" sz="1867"/>
              <a:t> </a:t>
            </a:r>
          </a:p>
          <a:p>
            <a:pPr rtl="0"/>
            <a:r>
              <a:rPr lang="x-none" sz="1867" b="1"/>
              <a:t>Tarjetas adaptadoras</a:t>
            </a:r>
          </a:p>
          <a:p>
            <a:pPr rtl="0"/>
            <a:r>
              <a:rPr lang="x-none" sz="1867" b="1"/>
              <a:t>Cables</a:t>
            </a:r>
          </a:p>
          <a:p>
            <a:pPr rtl="0"/>
            <a:r>
              <a:rPr lang="x-none" sz="1867" b="1"/>
              <a:t>Dispositivos de alimentación</a:t>
            </a:r>
          </a:p>
          <a:p>
            <a:pPr rtl="0"/>
            <a:r>
              <a:rPr lang="x-none" sz="1867" b="1"/>
              <a:t>Teclado y mouse</a:t>
            </a:r>
          </a:p>
        </p:txBody>
      </p:sp>
      <p:pic>
        <p:nvPicPr>
          <p:cNvPr id="4098" name="Picture 2" descr="&quot;Internal Components&quot;&#10;The image shows a person with a screwdriver working inside a computer ca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2548" y="1173623"/>
            <a:ext cx="4116581" cy="5059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8798903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55191"/>
            <a:ext cx="12192000" cy="1300999"/>
          </a:xfrm>
        </p:spPr>
        <p:txBody>
          <a:bodyPr/>
          <a:lstStyle/>
          <a:p>
            <a:pPr rtl="0"/>
            <a:r>
              <a:rPr lang="x-none" sz="2133"/>
              <a:t>Descripción general del mantenimiento preventivo de la computadora</a:t>
            </a:r>
            <a:br>
              <a:rPr lang="en-US" sz="2133" dirty="0"/>
            </a:br>
            <a:r>
              <a:rPr lang="x-none"/>
              <a:t>Mantenimiento preventivo: cuestiones ambientales</a:t>
            </a:r>
            <a:br>
              <a:rPr lang="en-US" sz="2133" dirty="0"/>
            </a:br>
            <a:endParaRPr lang="en-US" sz="2133" dirty="0"/>
          </a:p>
        </p:txBody>
      </p:sp>
      <p:sp>
        <p:nvSpPr>
          <p:cNvPr id="10" name="Content Placeholder 2"/>
          <p:cNvSpPr>
            <a:spLocks noGrp="1"/>
          </p:cNvSpPr>
          <p:nvPr>
            <p:ph idx="1"/>
          </p:nvPr>
        </p:nvSpPr>
        <p:spPr>
          <a:xfrm>
            <a:off x="234018" y="1602769"/>
            <a:ext cx="6040068" cy="4397340"/>
          </a:xfrm>
        </p:spPr>
        <p:txBody>
          <a:bodyPr/>
          <a:lstStyle/>
          <a:p>
            <a:pPr rtl="0"/>
            <a:r>
              <a:rPr lang="x-none"/>
              <a:t>Un entorno de funcionamiento óptimo para una PC es un ambiente limpio y libre de posibles contaminantes que se encuentra dentro del rango de temperatura y humedad especificado por el fabricante. </a:t>
            </a:r>
          </a:p>
          <a:p>
            <a:pPr marL="0" indent="0">
              <a:buNone/>
            </a:pPr>
            <a:endParaRPr lang="en-CA" alt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75704" y="1545156"/>
            <a:ext cx="4570563" cy="4869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77559234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E02B849-219D-4DC4-BA43-92137DE31D6D}"/>
              </a:ext>
            </a:extLst>
          </p:cNvPr>
          <p:cNvSpPr>
            <a:spLocks noGrp="1" noChangeArrowheads="1"/>
          </p:cNvSpPr>
          <p:nvPr>
            <p:ph type="title"/>
          </p:nvPr>
        </p:nvSpPr>
        <p:spPr>
          <a:xfrm>
            <a:off x="1" y="55191"/>
            <a:ext cx="12192000" cy="1010068"/>
          </a:xfrm>
        </p:spPr>
        <p:txBody>
          <a:bodyPr>
            <a:normAutofit fontScale="90000"/>
          </a:bodyPr>
          <a:lstStyle/>
          <a:p>
            <a:pPr rtl="0"/>
            <a:r>
              <a:rPr lang="x-none" sz="2133"/>
              <a:t>Descripción general del mantenimiento preventivo de la computadora</a:t>
            </a:r>
            <a:br>
              <a:rPr lang="en-US" sz="2133" dirty="0"/>
            </a:br>
            <a:r>
              <a:rPr lang="x-none"/>
              <a:t>Mantenimiento preventivo: software</a:t>
            </a:r>
            <a:br>
              <a:rPr lang="en-US" sz="2133" dirty="0"/>
            </a:br>
            <a:endParaRPr lang="en-US" sz="2133" dirty="0"/>
          </a:p>
        </p:txBody>
      </p:sp>
      <p:sp>
        <p:nvSpPr>
          <p:cNvPr id="10" name="Content Placeholder 2"/>
          <p:cNvSpPr>
            <a:spLocks noGrp="1"/>
          </p:cNvSpPr>
          <p:nvPr>
            <p:ph idx="1"/>
          </p:nvPr>
        </p:nvSpPr>
        <p:spPr>
          <a:xfrm>
            <a:off x="1304512" y="1065259"/>
            <a:ext cx="8936768" cy="5153604"/>
          </a:xfrm>
        </p:spPr>
        <p:txBody>
          <a:bodyPr>
            <a:normAutofit lnSpcReduction="10000"/>
          </a:bodyPr>
          <a:lstStyle/>
          <a:p>
            <a:pPr marL="0" indent="0">
              <a:buNone/>
            </a:pPr>
            <a:r>
              <a:rPr lang="x-none" dirty="0"/>
              <a:t>Verifique que el software instalado esté actualizado. </a:t>
            </a:r>
          </a:p>
          <a:p>
            <a:pPr lvl="1" rtl="0"/>
            <a:r>
              <a:rPr lang="x-none" dirty="0"/>
              <a:t>Siga las políticas de la organización al instalar actualizaciones de seguridad, actualizaciones de sistemas operativos y actualizaciones de programas.</a:t>
            </a:r>
          </a:p>
          <a:p>
            <a:pPr marL="0" indent="0">
              <a:buNone/>
            </a:pPr>
            <a:r>
              <a:rPr lang="x-none" dirty="0"/>
              <a:t>Cree un programa de mantenimiento de software para:</a:t>
            </a:r>
          </a:p>
          <a:p>
            <a:pPr lvl="1" rtl="0"/>
            <a:r>
              <a:rPr lang="x-none" dirty="0"/>
              <a:t>Revisar e instalar las actualizaciones apropiadas de seguridad, software y controladores.</a:t>
            </a:r>
          </a:p>
          <a:p>
            <a:pPr lvl="1" rtl="0"/>
            <a:r>
              <a:rPr lang="x-none" dirty="0"/>
              <a:t>Actualizar los archivos de definición de virus y analizar para detectar virus y spyware.</a:t>
            </a:r>
          </a:p>
          <a:p>
            <a:pPr lvl="1" rtl="0"/>
            <a:r>
              <a:rPr lang="x-none" dirty="0"/>
              <a:t>Quitar los programas no deseados o no utilizados.</a:t>
            </a:r>
          </a:p>
          <a:p>
            <a:pPr lvl="1" rtl="0"/>
            <a:r>
              <a:rPr lang="x-none" dirty="0"/>
              <a:t>Analizar los discos duros para detectar errores y desfragmentar las unidades de disco duro.</a:t>
            </a:r>
          </a:p>
          <a:p>
            <a:pPr marL="0" indent="0">
              <a:buNone/>
            </a:pPr>
            <a:endParaRPr lang="en-CA" altLang="en-US" dirty="0"/>
          </a:p>
        </p:txBody>
      </p:sp>
    </p:spTree>
    <p:custDataLst>
      <p:tags r:id="rId1"/>
    </p:custDataLst>
    <p:extLst>
      <p:ext uri="{BB962C8B-B14F-4D97-AF65-F5344CB8AC3E}">
        <p14:creationId xmlns:p14="http://schemas.microsoft.com/office/powerpoint/2010/main" val="233850523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232" y="1220546"/>
            <a:ext cx="11636768" cy="2403188"/>
          </a:xfrm>
        </p:spPr>
        <p:txBody>
          <a:bodyPr/>
          <a:lstStyle/>
          <a:p>
            <a:pPr rtl="0"/>
            <a:r>
              <a:rPr lang="x-none" sz="5333" dirty="0">
                <a:solidFill>
                  <a:schemeClr val="accent5">
                    <a:lumMod val="40000"/>
                    <a:lumOff val="60000"/>
                  </a:schemeClr>
                </a:solidFill>
              </a:rPr>
              <a:t>4.2 Proceso de solución de problemas</a:t>
            </a:r>
          </a:p>
        </p:txBody>
      </p:sp>
    </p:spTree>
    <p:custDataLst>
      <p:tags r:id="rId1"/>
    </p:custDataLst>
    <p:extLst>
      <p:ext uri="{BB962C8B-B14F-4D97-AF65-F5344CB8AC3E}">
        <p14:creationId xmlns:p14="http://schemas.microsoft.com/office/powerpoint/2010/main" val="3551905410"/>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1703</Words>
  <Application>Microsoft Office PowerPoint</Application>
  <PresentationFormat>Panorámica</PresentationFormat>
  <Paragraphs>160</Paragraphs>
  <Slides>20</Slides>
  <Notes>20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20</vt:i4>
      </vt:variant>
    </vt:vector>
  </HeadingPairs>
  <TitlesOfParts>
    <vt:vector size="28" baseType="lpstr">
      <vt:lpstr>Arial</vt:lpstr>
      <vt:lpstr>Calibri</vt:lpstr>
      <vt:lpstr>Calibri Light</vt:lpstr>
      <vt:lpstr>CiscoSans</vt:lpstr>
      <vt:lpstr>CiscoSans ExtraLight</vt:lpstr>
      <vt:lpstr>CiscoSans Thin</vt:lpstr>
      <vt:lpstr>Wingdings</vt:lpstr>
      <vt:lpstr>Tema de Office</vt:lpstr>
      <vt:lpstr>Capítulo 4: Mantenimiento preventivo y resolución de problemas</vt:lpstr>
      <vt:lpstr>Capítulo 4: Secciones y objetivos</vt:lpstr>
      <vt:lpstr>4.1 Mantenimiento preventivo</vt:lpstr>
      <vt:lpstr>Descripción general del mantenimiento preventivode la PC Ventajas del mantenimiento preventivo</vt:lpstr>
      <vt:lpstr>Descripción general del mantenimiento preventivo de la computadora Mantenimiento preventivo: polvo</vt:lpstr>
      <vt:lpstr>Descripción general del mantenimiento preventivo de la computadora Mantenimiento preventivo: componentes internos</vt:lpstr>
      <vt:lpstr>Descripción general del mantenimiento preventivo de la computadora Mantenimiento preventivo: cuestiones ambientales </vt:lpstr>
      <vt:lpstr>Descripción general del mantenimiento preventivo de la computadora Mantenimiento preventivo: software </vt:lpstr>
      <vt:lpstr>4.2 Proceso de solución de problemas</vt:lpstr>
      <vt:lpstr> Pasos del proceso de solución de problemas Introducción a la solución de problemas </vt:lpstr>
      <vt:lpstr>Pasos del proceso de resolución de problemas </vt:lpstr>
      <vt:lpstr>Pasos del proceso de solución de problemas Identificar el problema</vt:lpstr>
      <vt:lpstr>Pasos del proceso de resolución de problemas Establecimiento de una teoría de causas probables</vt:lpstr>
      <vt:lpstr>Pasos del proceso de solución de problemas Prueba de la teoría para determinar la causa</vt:lpstr>
      <vt:lpstr>Pasos del proceso de solución de problemas Establecimiento un plan de acción para resolver el problema e implementar la solución</vt:lpstr>
      <vt:lpstr>Pasos del proceso de solución de problemas  Verificación de la funcionalidad total del sistema y, si corresponde, implementación de medidas preventivas</vt:lpstr>
      <vt:lpstr>Pasos del proceso de solución de problemas Registro de hallazgos, acciones y resultados</vt:lpstr>
      <vt:lpstr>Problemas y soluciones comunes para las PC Problemas y soluciones comunes de las PC</vt:lpstr>
      <vt:lpstr> Aplicación del proceso de solución de problemas a periféricos y componentes de PC Herramientas de referencia personal </vt:lpstr>
      <vt:lpstr> Aplicación del proceso de solución de problemas a periféricos y componentes de PC Herramientas de referencia en Internet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Capítulo 4: Mantenimiento preventivo y resolución de problemas</dc:title>
  <dc:creator>Manuel Perez</dc:creator>
  <cp:lastModifiedBy>Manuel Perez</cp:lastModifiedBy>
  <cp:revision>3</cp:revision>
  <dcterms:created xsi:type="dcterms:W3CDTF">2020-07-07T22:50:44Z</dcterms:created>
  <dcterms:modified xsi:type="dcterms:W3CDTF">2020-07-07T23:10:36Z</dcterms:modified>
</cp:coreProperties>
</file>