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7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9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1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839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514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0030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6098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92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85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09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68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64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649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1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252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36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E030B-DD06-4030-BEDF-572A77AF6C8C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092C7C-AE39-4257-B575-F0B3CA3138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624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33245" y="569343"/>
            <a:ext cx="2760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LRA </a:t>
            </a:r>
            <a:endParaRPr lang="es-CL" sz="4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033347" y="1525271"/>
            <a:ext cx="6975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ECUACION DE SEGUNDO GRADO</a:t>
            </a:r>
            <a:endParaRPr lang="es-CL" sz="4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839418" y="2553418"/>
            <a:ext cx="1362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3° TP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9848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2913064" y="823913"/>
            <a:ext cx="4022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007BF6"/>
                </a:solidFill>
                <a:latin typeface="Verdana" panose="020B0604030504040204" pitchFamily="34" charset="0"/>
              </a:rPr>
              <a:t>Tipos de Ecuaciones cuadráticas:</a:t>
            </a: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05064" y="1403351"/>
            <a:ext cx="5775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- </a:t>
            </a:r>
            <a:r>
              <a:rPr lang="es-CL" altLang="es-CL" sz="1800" b="1" u="sng">
                <a:latin typeface="Verdana" panose="020B0604030504040204" pitchFamily="34" charset="0"/>
              </a:rPr>
              <a:t>Incompleta Pura</a:t>
            </a:r>
            <a:r>
              <a:rPr lang="es-CL" altLang="es-CL" sz="1800">
                <a:latin typeface="Verdana" panose="020B0604030504040204" pitchFamily="34" charset="0"/>
              </a:rPr>
              <a:t>:  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ax</a:t>
            </a:r>
            <a:r>
              <a:rPr lang="es-MX" altLang="es-CL" sz="1800" baseline="300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 c = 0      ,con b=0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>
              <a:latin typeface="Verdana" panose="020B0604030504040204" pitchFamily="34" charset="0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2674939" y="2049464"/>
            <a:ext cx="247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Sus soluciones son: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5486400" y="2139951"/>
          <a:ext cx="14366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609600" imgH="279400" progId="Equation.DSMT4">
                  <p:embed/>
                </p:oleObj>
              </mc:Choice>
              <mc:Fallback>
                <p:oleObj name="Equation" r:id="rId3" imgW="609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139951"/>
                        <a:ext cx="14366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5526088" y="2843214"/>
          <a:ext cx="14097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710891" imgH="279279" progId="Equation.DSMT4">
                  <p:embed/>
                </p:oleObj>
              </mc:Choice>
              <mc:Fallback>
                <p:oleObj name="Equation" r:id="rId5" imgW="710891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2843214"/>
                        <a:ext cx="140970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900363" y="3698875"/>
            <a:ext cx="6329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Ejemplo: Resolver la siguiente ecuación 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s-MX" altLang="es-CL" sz="1800" baseline="300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- 36 = 0</a:t>
            </a:r>
            <a:endParaRPr lang="es-CL" altLang="es-CL" sz="1800">
              <a:latin typeface="Verdana" panose="020B0604030504040204" pitchFamily="34" charset="0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4881563" y="4373564"/>
            <a:ext cx="121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s-MX" altLang="es-CL" sz="1800" baseline="300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36</a:t>
            </a:r>
            <a:endParaRPr lang="es-CL" altLang="es-CL" sz="1800">
              <a:latin typeface="Verdana" panose="020B0604030504040204" pitchFamily="34" charset="0"/>
            </a:endParaRP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6365875" y="4373564"/>
            <a:ext cx="541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/:4</a:t>
            </a: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4881564" y="4743450"/>
            <a:ext cx="1317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s-MX" altLang="es-CL" sz="1800" baseline="300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36/4</a:t>
            </a:r>
            <a:endParaRPr lang="es-CL" altLang="es-CL" sz="180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6102351" y="5113338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/</a:t>
            </a:r>
            <a:r>
              <a:rPr lang="es-CL" altLang="es-CL" sz="1800">
                <a:cs typeface="Arial" panose="020B0604020202020204" pitchFamily="34" charset="0"/>
              </a:rPr>
              <a:t>√</a:t>
            </a:r>
            <a:endParaRPr lang="es-CL" altLang="es-CL" sz="1800">
              <a:latin typeface="Verdana" panose="020B0604030504040204" pitchFamily="34" charset="0"/>
            </a:endParaRP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5067301" y="5113338"/>
            <a:ext cx="917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s-MX" altLang="es-CL" sz="1800" baseline="300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9</a:t>
            </a:r>
            <a:endParaRPr lang="es-CL" altLang="es-CL" sz="180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5367339" y="5711825"/>
            <a:ext cx="865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 =</a:t>
            </a:r>
            <a:r>
              <a:rPr lang="es-MX" altLang="es-CL" sz="1800">
                <a:solidFill>
                  <a:srgbClr val="006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±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es-CL" altLang="es-CL" sz="180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6731001" y="5281614"/>
            <a:ext cx="835025" cy="3397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1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 3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Rectangle 40"/>
          <p:cNvSpPr>
            <a:spLocks noChangeArrowheads="1"/>
          </p:cNvSpPr>
          <p:nvPr/>
        </p:nvSpPr>
        <p:spPr bwMode="auto">
          <a:xfrm>
            <a:off x="6731000" y="5897564"/>
            <a:ext cx="928688" cy="338137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ES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2</a:t>
            </a:r>
            <a:r>
              <a:rPr lang="es-ES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 -3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6145213" y="5481639"/>
            <a:ext cx="493712" cy="3698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6199189" y="5897564"/>
            <a:ext cx="415925" cy="2317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5002213" y="1403350"/>
            <a:ext cx="1905000" cy="45085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5619" name="Rectangle 4"/>
          <p:cNvSpPr>
            <a:spLocks noChangeArrowheads="1"/>
          </p:cNvSpPr>
          <p:nvPr/>
        </p:nvSpPr>
        <p:spPr bwMode="auto">
          <a:xfrm>
            <a:off x="1412875" y="1"/>
            <a:ext cx="9378950" cy="461963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spcBef>
                <a:spcPct val="20000"/>
              </a:spcBef>
              <a:buChar char="•"/>
              <a:tabLst>
                <a:tab pos="99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990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990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s-CL" sz="2400" dirty="0">
                <a:solidFill>
                  <a:srgbClr val="533F87"/>
                </a:solidFill>
                <a:latin typeface="Verdana" panose="020B0604030504040204" pitchFamily="34" charset="0"/>
              </a:rPr>
              <a:t>    </a:t>
            </a:r>
            <a:r>
              <a:rPr lang="es-ES" altLang="es-CL" sz="2400" dirty="0">
                <a:solidFill>
                  <a:srgbClr val="8670BC"/>
                </a:solidFill>
                <a:latin typeface="Verdana" panose="020B0604030504040204" pitchFamily="34" charset="0"/>
              </a:rPr>
              <a:t>2.</a:t>
            </a:r>
            <a:r>
              <a:rPr lang="es-CL" altLang="es-CL" sz="2400" dirty="0">
                <a:solidFill>
                  <a:srgbClr val="8670BC"/>
                </a:solidFill>
                <a:latin typeface="Verdana" panose="020B0604030504040204" pitchFamily="34" charset="0"/>
              </a:rPr>
              <a:t>1. Tipos de Ecuaciones de 2° Grado y sus raíces:</a:t>
            </a:r>
            <a:endParaRPr lang="es-ES" altLang="es-CL" sz="2400" dirty="0">
              <a:solidFill>
                <a:srgbClr val="8670B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0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 animBg="1"/>
      <p:bldP spid="18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2586039" y="773114"/>
            <a:ext cx="2998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-</a:t>
            </a:r>
            <a:r>
              <a:rPr lang="es-CL" altLang="es-CL" sz="1800" b="1" u="sng">
                <a:latin typeface="Verdana" panose="020B0604030504040204" pitchFamily="34" charset="0"/>
              </a:rPr>
              <a:t>Incompleta Binomia:</a:t>
            </a:r>
          </a:p>
        </p:txBody>
      </p:sp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5870575" y="773114"/>
            <a:ext cx="3208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ax</a:t>
            </a:r>
            <a:r>
              <a:rPr lang="es-MX" altLang="es-CL" sz="1800" baseline="300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MX" altLang="es-CL" sz="1800">
                <a:solidFill>
                  <a:srgbClr val="006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bx = 0      ,con c=0</a:t>
            </a:r>
            <a:endParaRPr lang="es-CL" altLang="es-CL" sz="180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870575" y="773113"/>
            <a:ext cx="1905000" cy="45085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765425" y="1673225"/>
            <a:ext cx="2478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Sus soluciones son:</a:t>
            </a:r>
          </a:p>
        </p:txBody>
      </p:sp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6465889" y="4194175"/>
            <a:ext cx="835025" cy="3381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1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 0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6281739" y="5283200"/>
            <a:ext cx="1057275" cy="3381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 5/2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5556250" y="1704975"/>
            <a:ext cx="763588" cy="3381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1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=0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5556250" y="2259014"/>
            <a:ext cx="1143000" cy="338137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 -b/a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990850" y="2933700"/>
            <a:ext cx="1225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latin typeface="Verdana" panose="020B0604030504040204" pitchFamily="34" charset="0"/>
              </a:rPr>
              <a:t>Ejemplo:</a:t>
            </a: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4351339" y="2933700"/>
            <a:ext cx="565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Resolver la siguiente ecuación   6x</a:t>
            </a:r>
            <a:r>
              <a:rPr lang="es-CL" altLang="es-CL" sz="1800" baseline="30000">
                <a:solidFill>
                  <a:srgbClr val="006FDE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 - 15x = 0</a:t>
            </a:r>
            <a:endParaRPr lang="es-ES" altLang="es-CL" sz="1800">
              <a:solidFill>
                <a:srgbClr val="006FDE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990850" y="3424238"/>
            <a:ext cx="49704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De acuerdo a la ecuación tenemos que a=6 y b=-15</a:t>
            </a:r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3919538" y="4729164"/>
            <a:ext cx="1636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x = -(-15)/6</a:t>
            </a:r>
            <a:endParaRPr lang="es-ES" altLang="es-CL" sz="1800">
              <a:solidFill>
                <a:srgbClr val="006FDE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465889" y="4729164"/>
            <a:ext cx="173329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1400" dirty="0">
                <a:solidFill>
                  <a:schemeClr val="accent1">
                    <a:lumMod val="50000"/>
                  </a:schemeClr>
                </a:solidFill>
              </a:rPr>
              <a:t>Simplificamos por /:3</a:t>
            </a:r>
          </a:p>
        </p:txBody>
      </p:sp>
      <p:cxnSp>
        <p:nvCxnSpPr>
          <p:cNvPr id="17" name="16 Conector recto"/>
          <p:cNvCxnSpPr/>
          <p:nvPr/>
        </p:nvCxnSpPr>
        <p:spPr>
          <a:xfrm flipH="1" flipV="1">
            <a:off x="4776788" y="4729164"/>
            <a:ext cx="233362" cy="3698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H="1" flipV="1">
            <a:off x="5294314" y="4760913"/>
            <a:ext cx="204787" cy="246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>
            <a:spLocks noChangeArrowheads="1"/>
          </p:cNvSpPr>
          <p:nvPr/>
        </p:nvSpPr>
        <p:spPr bwMode="auto">
          <a:xfrm>
            <a:off x="4129088" y="5283200"/>
            <a:ext cx="1073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x =5/2 </a:t>
            </a:r>
            <a:endParaRPr lang="es-CL" altLang="es-CL" sz="1800">
              <a:latin typeface="Verdana" panose="020B0604030504040204" pitchFamily="34" charset="0"/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5564188" y="4373563"/>
            <a:ext cx="531812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5356226" y="5454650"/>
            <a:ext cx="739775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28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2" grpId="0"/>
      <p:bldP spid="13" grpId="0"/>
      <p:bldP spid="14" grpId="0"/>
      <p:bldP spid="1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3211513" y="1155700"/>
            <a:ext cx="56261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Fórmula para determinar sus soluciones (raíces) es: </a:t>
            </a:r>
          </a:p>
        </p:txBody>
      </p:sp>
      <p:sp>
        <p:nvSpPr>
          <p:cNvPr id="27651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272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1800">
              <a:latin typeface="Verdana" panose="020B0604030504040204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59314" y="1563688"/>
            <a:ext cx="2879725" cy="1014412"/>
            <a:chOff x="2058" y="1253"/>
            <a:chExt cx="1814" cy="639"/>
          </a:xfrm>
        </p:grpSpPr>
        <p:sp>
          <p:nvSpPr>
            <p:cNvPr id="27671" name="Rectangle 15"/>
            <p:cNvSpPr>
              <a:spLocks noChangeArrowheads="1"/>
            </p:cNvSpPr>
            <p:nvPr/>
          </p:nvSpPr>
          <p:spPr bwMode="auto">
            <a:xfrm>
              <a:off x="2058" y="1253"/>
              <a:ext cx="1814" cy="639"/>
            </a:xfrm>
            <a:prstGeom prst="rect">
              <a:avLst/>
            </a:prstGeom>
            <a:noFill/>
            <a:ln w="12700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" altLang="es-CL" sz="1800">
                <a:latin typeface="Verdana" panose="020B0604030504040204" pitchFamily="34" charset="0"/>
              </a:endParaRPr>
            </a:p>
          </p:txBody>
        </p:sp>
        <p:sp>
          <p:nvSpPr>
            <p:cNvPr id="27672" name="Text Box 11"/>
            <p:cNvSpPr txBox="1">
              <a:spLocks noChangeArrowheads="1"/>
            </p:cNvSpPr>
            <p:nvPr/>
          </p:nvSpPr>
          <p:spPr bwMode="auto">
            <a:xfrm>
              <a:off x="2563" y="1366"/>
              <a:ext cx="13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- b </a:t>
              </a:r>
              <a:r>
                <a:rPr lang="en-U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±      b</a:t>
              </a:r>
              <a:r>
                <a:rPr lang="en-US" altLang="es-CL" sz="1800" baseline="30000">
                  <a:solidFill>
                    <a:srgbClr val="4B5D59"/>
                  </a:solidFill>
                  <a:cs typeface="Arial" panose="020B0604020202020204" pitchFamily="34" charset="0"/>
                </a:rPr>
                <a:t>2</a:t>
              </a:r>
              <a:r>
                <a:rPr lang="en-U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 – 4ac</a:t>
              </a:r>
              <a:endParaRPr lang="en-US" altLang="es-CL" sz="1800" baseline="30000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673" name="Line 12"/>
            <p:cNvSpPr>
              <a:spLocks noChangeShapeType="1"/>
            </p:cNvSpPr>
            <p:nvPr/>
          </p:nvSpPr>
          <p:spPr bwMode="auto">
            <a:xfrm>
              <a:off x="2626" y="1603"/>
              <a:ext cx="1020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74" name="Rectangle 13"/>
            <p:cNvSpPr>
              <a:spLocks noChangeArrowheads="1"/>
            </p:cNvSpPr>
            <p:nvPr/>
          </p:nvSpPr>
          <p:spPr bwMode="auto">
            <a:xfrm>
              <a:off x="2983" y="1624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</a:rPr>
                <a:t>2a</a:t>
              </a:r>
            </a:p>
          </p:txBody>
        </p:sp>
        <p:sp>
          <p:nvSpPr>
            <p:cNvPr id="27675" name="Rectangle 14"/>
            <p:cNvSpPr>
              <a:spLocks noChangeArrowheads="1"/>
            </p:cNvSpPr>
            <p:nvPr/>
          </p:nvSpPr>
          <p:spPr bwMode="auto">
            <a:xfrm>
              <a:off x="2193" y="1450"/>
              <a:ext cx="3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 =</a:t>
              </a:r>
            </a:p>
          </p:txBody>
        </p:sp>
        <p:grpSp>
          <p:nvGrpSpPr>
            <p:cNvPr id="27676" name="Group 21"/>
            <p:cNvGrpSpPr>
              <a:grpSpLocks noChangeAspect="1"/>
            </p:cNvGrpSpPr>
            <p:nvPr/>
          </p:nvGrpSpPr>
          <p:grpSpPr bwMode="auto">
            <a:xfrm>
              <a:off x="2965" y="1356"/>
              <a:ext cx="709" cy="208"/>
              <a:chOff x="2965" y="1356"/>
              <a:chExt cx="709" cy="208"/>
            </a:xfrm>
          </p:grpSpPr>
          <p:sp>
            <p:nvSpPr>
              <p:cNvPr id="27677" name="AutoShape 20"/>
              <p:cNvSpPr>
                <a:spLocks noChangeAspect="1" noChangeArrowheads="1" noTextEdit="1"/>
              </p:cNvSpPr>
              <p:nvPr/>
            </p:nvSpPr>
            <p:spPr bwMode="auto">
              <a:xfrm>
                <a:off x="2965" y="1356"/>
                <a:ext cx="709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7678" name="Freeform 22"/>
              <p:cNvSpPr>
                <a:spLocks/>
              </p:cNvSpPr>
              <p:nvPr/>
            </p:nvSpPr>
            <p:spPr bwMode="auto">
              <a:xfrm>
                <a:off x="2982" y="1369"/>
                <a:ext cx="675" cy="182"/>
              </a:xfrm>
              <a:custGeom>
                <a:avLst/>
                <a:gdLst>
                  <a:gd name="T0" fmla="*/ 0 w 4048"/>
                  <a:gd name="T1" fmla="*/ 0 h 1278"/>
                  <a:gd name="T2" fmla="*/ 0 w 4048"/>
                  <a:gd name="T3" fmla="*/ 0 h 1278"/>
                  <a:gd name="T4" fmla="*/ 0 w 4048"/>
                  <a:gd name="T5" fmla="*/ 0 h 1278"/>
                  <a:gd name="T6" fmla="*/ 0 w 4048"/>
                  <a:gd name="T7" fmla="*/ 0 h 12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48"/>
                  <a:gd name="T13" fmla="*/ 0 h 1278"/>
                  <a:gd name="T14" fmla="*/ 4048 w 4048"/>
                  <a:gd name="T15" fmla="*/ 1278 h 12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48" h="1278">
                    <a:moveTo>
                      <a:pt x="4048" y="0"/>
                    </a:moveTo>
                    <a:lnTo>
                      <a:pt x="739" y="0"/>
                    </a:lnTo>
                    <a:lnTo>
                      <a:pt x="328" y="1278"/>
                    </a:lnTo>
                    <a:lnTo>
                      <a:pt x="0" y="639"/>
                    </a:lnTo>
                  </a:path>
                </a:pathLst>
              </a:custGeom>
              <a:noFill/>
              <a:ln w="11113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sp>
        <p:nvSpPr>
          <p:cNvPr id="194584" name="Text Box 24"/>
          <p:cNvSpPr txBox="1">
            <a:spLocks noChangeArrowheads="1"/>
          </p:cNvSpPr>
          <p:nvPr/>
        </p:nvSpPr>
        <p:spPr bwMode="auto">
          <a:xfrm>
            <a:off x="3621088" y="2747963"/>
            <a:ext cx="164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1800">
                <a:solidFill>
                  <a:schemeClr val="folHlink"/>
                </a:solidFill>
                <a:latin typeface="Verdana" panose="020B0604030504040204" pitchFamily="34" charset="0"/>
              </a:rPr>
              <a:t>Ejemplo:</a:t>
            </a:r>
            <a:endParaRPr lang="es-ES" altLang="es-CL" sz="1800">
              <a:solidFill>
                <a:schemeClr val="folHlink"/>
              </a:solidFill>
              <a:latin typeface="Verdana" panose="020B0604030504040204" pitchFamily="34" charset="0"/>
            </a:endParaRPr>
          </a:p>
        </p:txBody>
      </p:sp>
      <p:sp>
        <p:nvSpPr>
          <p:cNvPr id="194585" name="Rectangle 25"/>
          <p:cNvSpPr>
            <a:spLocks noChangeArrowheads="1"/>
          </p:cNvSpPr>
          <p:nvPr/>
        </p:nvSpPr>
        <p:spPr bwMode="auto">
          <a:xfrm>
            <a:off x="3621089" y="3114676"/>
            <a:ext cx="5818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Determinar las raíces de la ecuación:  </a:t>
            </a: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800" baseline="30000">
                <a:solidFill>
                  <a:srgbClr val="006FDE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 - 3x - 4 = 0</a:t>
            </a:r>
            <a:endParaRPr lang="es-ES" altLang="es-CL" sz="1800">
              <a:solidFill>
                <a:srgbClr val="006FDE"/>
              </a:solidFill>
              <a:latin typeface="Verdana" panose="020B0604030504040204" pitchFamily="34" charset="0"/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843464" y="4419601"/>
            <a:ext cx="3413125" cy="815975"/>
            <a:chOff x="2091" y="2528"/>
            <a:chExt cx="2150" cy="514"/>
          </a:xfrm>
        </p:grpSpPr>
        <p:sp>
          <p:nvSpPr>
            <p:cNvPr id="27666" name="Text Box 28"/>
            <p:cNvSpPr txBox="1">
              <a:spLocks noChangeArrowheads="1"/>
            </p:cNvSpPr>
            <p:nvPr/>
          </p:nvSpPr>
          <p:spPr bwMode="auto">
            <a:xfrm>
              <a:off x="2461" y="2553"/>
              <a:ext cx="1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-(-3)  </a:t>
              </a:r>
              <a:r>
                <a:rPr lang="en-U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±     (-3)</a:t>
              </a:r>
              <a:r>
                <a:rPr lang="en-US" altLang="es-CL" sz="1800" baseline="30000">
                  <a:solidFill>
                    <a:srgbClr val="4B5D59"/>
                  </a:solidFill>
                  <a:cs typeface="Arial" panose="020B0604020202020204" pitchFamily="34" charset="0"/>
                </a:rPr>
                <a:t>2</a:t>
              </a:r>
              <a:r>
                <a:rPr lang="en-U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 – 4·1(- 4)</a:t>
              </a:r>
              <a:endParaRPr lang="en-US" altLang="es-CL" sz="1800" baseline="30000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667" name="Line 29"/>
            <p:cNvSpPr>
              <a:spLocks noChangeShapeType="1"/>
            </p:cNvSpPr>
            <p:nvPr/>
          </p:nvSpPr>
          <p:spPr bwMode="auto">
            <a:xfrm>
              <a:off x="2524" y="2790"/>
              <a:ext cx="1519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68" name="Rectangle 30"/>
            <p:cNvSpPr>
              <a:spLocks noChangeArrowheads="1"/>
            </p:cNvSpPr>
            <p:nvPr/>
          </p:nvSpPr>
          <p:spPr bwMode="auto">
            <a:xfrm>
              <a:off x="3143" y="28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</a:rPr>
                <a:t>2</a:t>
              </a:r>
            </a:p>
          </p:txBody>
        </p:sp>
        <p:sp>
          <p:nvSpPr>
            <p:cNvPr id="27669" name="Rectangle 31"/>
            <p:cNvSpPr>
              <a:spLocks noChangeArrowheads="1"/>
            </p:cNvSpPr>
            <p:nvPr/>
          </p:nvSpPr>
          <p:spPr bwMode="auto">
            <a:xfrm>
              <a:off x="2091" y="2637"/>
              <a:ext cx="3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 =</a:t>
              </a:r>
            </a:p>
          </p:txBody>
        </p:sp>
        <p:graphicFrame>
          <p:nvGraphicFramePr>
            <p:cNvPr id="27670" name="Object 36"/>
            <p:cNvGraphicFramePr>
              <a:graphicFrameLocks noChangeAspect="1"/>
            </p:cNvGraphicFramePr>
            <p:nvPr/>
          </p:nvGraphicFramePr>
          <p:xfrm>
            <a:off x="3020" y="2528"/>
            <a:ext cx="104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Flash Movie" r:id="rId3" imgW="1663200" imgH="406440" progId="Flash.Movie">
                    <p:embed/>
                  </p:oleObj>
                </mc:Choice>
                <mc:Fallback>
                  <p:oleObj name="Flash Movie" r:id="rId3" imgW="1663200" imgH="406440" progId="Flash.Movi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0" y="2528"/>
                          <a:ext cx="1048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879975" y="5329238"/>
            <a:ext cx="2476500" cy="811212"/>
            <a:chOff x="2086" y="3123"/>
            <a:chExt cx="1560" cy="511"/>
          </a:xfrm>
        </p:grpSpPr>
        <p:sp>
          <p:nvSpPr>
            <p:cNvPr id="27661" name="Text Box 37"/>
            <p:cNvSpPr txBox="1">
              <a:spLocks noChangeArrowheads="1"/>
            </p:cNvSpPr>
            <p:nvPr/>
          </p:nvSpPr>
          <p:spPr bwMode="auto">
            <a:xfrm>
              <a:off x="2428" y="3174"/>
              <a:ext cx="12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 3  </a:t>
              </a:r>
              <a:r>
                <a:rPr lang="en-U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±     9  + 16</a:t>
              </a:r>
              <a:endParaRPr lang="en-US" altLang="es-CL" sz="1800" baseline="30000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662" name="Line 38"/>
            <p:cNvSpPr>
              <a:spLocks noChangeShapeType="1"/>
            </p:cNvSpPr>
            <p:nvPr/>
          </p:nvSpPr>
          <p:spPr bwMode="auto">
            <a:xfrm>
              <a:off x="2519" y="3382"/>
              <a:ext cx="907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63" name="Rectangle 39"/>
            <p:cNvSpPr>
              <a:spLocks noChangeArrowheads="1"/>
            </p:cNvSpPr>
            <p:nvPr/>
          </p:nvSpPr>
          <p:spPr bwMode="auto">
            <a:xfrm>
              <a:off x="2854" y="340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</a:rPr>
                <a:t>2</a:t>
              </a:r>
            </a:p>
          </p:txBody>
        </p:sp>
        <p:sp>
          <p:nvSpPr>
            <p:cNvPr id="27664" name="Rectangle 40"/>
            <p:cNvSpPr>
              <a:spLocks noChangeArrowheads="1"/>
            </p:cNvSpPr>
            <p:nvPr/>
          </p:nvSpPr>
          <p:spPr bwMode="auto">
            <a:xfrm>
              <a:off x="2086" y="3229"/>
              <a:ext cx="3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 =</a:t>
              </a:r>
            </a:p>
          </p:txBody>
        </p:sp>
        <p:graphicFrame>
          <p:nvGraphicFramePr>
            <p:cNvPr id="27665" name="Object 42"/>
            <p:cNvGraphicFramePr>
              <a:graphicFrameLocks noChangeAspect="1"/>
            </p:cNvGraphicFramePr>
            <p:nvPr/>
          </p:nvGraphicFramePr>
          <p:xfrm>
            <a:off x="2835" y="3123"/>
            <a:ext cx="584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Flash Movie" r:id="rId5" imgW="926640" imgH="406440" progId="Flash.Movie">
                    <p:embed/>
                  </p:oleObj>
                </mc:Choice>
                <mc:Fallback>
                  <p:oleObj name="Flash Movie" r:id="rId5" imgW="926640" imgH="406440" progId="Flash.Movi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3123"/>
                          <a:ext cx="584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28 CuadroTexto"/>
          <p:cNvSpPr txBox="1">
            <a:spLocks noChangeArrowheads="1"/>
          </p:cNvSpPr>
          <p:nvPr/>
        </p:nvSpPr>
        <p:spPr bwMode="auto">
          <a:xfrm>
            <a:off x="3260726" y="549275"/>
            <a:ext cx="2665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 b="1" u="sng">
                <a:latin typeface="Verdana" panose="020B0604030504040204" pitchFamily="34" charset="0"/>
              </a:rPr>
              <a:t>-Completa general:</a:t>
            </a:r>
          </a:p>
        </p:txBody>
      </p:sp>
      <p:sp>
        <p:nvSpPr>
          <p:cNvPr id="30" name="29 Rectángulo"/>
          <p:cNvSpPr>
            <a:spLocks noChangeArrowheads="1"/>
          </p:cNvSpPr>
          <p:nvPr/>
        </p:nvSpPr>
        <p:spPr bwMode="auto">
          <a:xfrm>
            <a:off x="6094414" y="549275"/>
            <a:ext cx="2162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ax</a:t>
            </a:r>
            <a:r>
              <a:rPr lang="es-CL" altLang="es-CL" sz="1800" baseline="30000">
                <a:solidFill>
                  <a:srgbClr val="006FDE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800">
                <a:solidFill>
                  <a:srgbClr val="006FDE"/>
                </a:solidFill>
                <a:latin typeface="Verdana" panose="020B0604030504040204" pitchFamily="34" charset="0"/>
              </a:rPr>
              <a:t> + bx  +c = 0</a:t>
            </a:r>
            <a:endParaRPr lang="es-ES" altLang="es-CL" sz="1800">
              <a:solidFill>
                <a:srgbClr val="006FDE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6024563" y="434975"/>
            <a:ext cx="2208212" cy="48260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32" name="31 CuadroTexto"/>
          <p:cNvSpPr txBox="1"/>
          <p:nvPr/>
        </p:nvSpPr>
        <p:spPr>
          <a:xfrm>
            <a:off x="3211513" y="3524250"/>
            <a:ext cx="72136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Se obtiene el valor de: a=1, b=-3 y c=-4  y se reemplazan</a:t>
            </a:r>
          </a:p>
          <a:p>
            <a:pPr>
              <a:defRPr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en la fórmula dada:</a:t>
            </a:r>
          </a:p>
        </p:txBody>
      </p:sp>
    </p:spTree>
    <p:extLst>
      <p:ext uri="{BB962C8B-B14F-4D97-AF65-F5344CB8AC3E}">
        <p14:creationId xmlns:p14="http://schemas.microsoft.com/office/powerpoint/2010/main" val="308277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/>
      <p:bldP spid="194584" grpId="0"/>
      <p:bldP spid="194585" grpId="0"/>
      <p:bldP spid="29" grpId="0"/>
      <p:bldP spid="30" grpId="0"/>
      <p:bldP spid="31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1 Grupo"/>
          <p:cNvGrpSpPr>
            <a:grpSpLocks/>
          </p:cNvGrpSpPr>
          <p:nvPr/>
        </p:nvGrpSpPr>
        <p:grpSpPr bwMode="auto">
          <a:xfrm>
            <a:off x="5016500" y="368301"/>
            <a:ext cx="2476500" cy="811213"/>
            <a:chOff x="3492500" y="368300"/>
            <a:chExt cx="2476500" cy="811213"/>
          </a:xfrm>
        </p:grpSpPr>
        <p:sp>
          <p:nvSpPr>
            <p:cNvPr id="28703" name="Text Box 4"/>
            <p:cNvSpPr txBox="1">
              <a:spLocks noChangeArrowheads="1"/>
            </p:cNvSpPr>
            <p:nvPr/>
          </p:nvSpPr>
          <p:spPr bwMode="auto">
            <a:xfrm>
              <a:off x="4035425" y="449263"/>
              <a:ext cx="19335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 3  </a:t>
              </a:r>
              <a:r>
                <a:rPr lang="en-U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±     25</a:t>
              </a:r>
              <a:endParaRPr lang="en-US" altLang="es-CL" sz="1800" baseline="30000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8704" name="Group 42"/>
            <p:cNvGrpSpPr>
              <a:grpSpLocks/>
            </p:cNvGrpSpPr>
            <p:nvPr/>
          </p:nvGrpSpPr>
          <p:grpSpPr bwMode="auto">
            <a:xfrm>
              <a:off x="3492500" y="368300"/>
              <a:ext cx="1846263" cy="811213"/>
              <a:chOff x="2200" y="232"/>
              <a:chExt cx="1163" cy="511"/>
            </a:xfrm>
          </p:grpSpPr>
          <p:sp>
            <p:nvSpPr>
              <p:cNvPr id="28705" name="Line 5"/>
              <p:cNvSpPr>
                <a:spLocks noChangeShapeType="1"/>
              </p:cNvSpPr>
              <p:nvPr/>
            </p:nvSpPr>
            <p:spPr bwMode="auto">
              <a:xfrm>
                <a:off x="2633" y="491"/>
                <a:ext cx="725" cy="0"/>
              </a:xfrm>
              <a:prstGeom prst="line">
                <a:avLst/>
              </a:prstGeom>
              <a:noFill/>
              <a:ln w="9525">
                <a:solidFill>
                  <a:srgbClr val="3F4F4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8706" name="Rectangle 6"/>
              <p:cNvSpPr>
                <a:spLocks noChangeArrowheads="1"/>
              </p:cNvSpPr>
              <p:nvPr/>
            </p:nvSpPr>
            <p:spPr bwMode="auto">
              <a:xfrm>
                <a:off x="2852" y="51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s-CL" sz="1800">
                    <a:solidFill>
                      <a:srgbClr val="4B5D59"/>
                    </a:solidFill>
                  </a:rPr>
                  <a:t>2</a:t>
                </a:r>
              </a:p>
            </p:txBody>
          </p:sp>
          <p:sp>
            <p:nvSpPr>
              <p:cNvPr id="28707" name="Rectangle 7"/>
              <p:cNvSpPr>
                <a:spLocks noChangeArrowheads="1"/>
              </p:cNvSpPr>
              <p:nvPr/>
            </p:nvSpPr>
            <p:spPr bwMode="auto">
              <a:xfrm>
                <a:off x="2200" y="338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s-CL" sz="1800">
                    <a:solidFill>
                      <a:srgbClr val="4B5D59"/>
                    </a:solidFill>
                    <a:latin typeface="Verdana" panose="020B0604030504040204" pitchFamily="34" charset="0"/>
                  </a:rPr>
                  <a:t>x =</a:t>
                </a:r>
              </a:p>
            </p:txBody>
          </p:sp>
          <p:graphicFrame>
            <p:nvGraphicFramePr>
              <p:cNvPr id="28708" name="Object 8"/>
              <p:cNvGraphicFramePr>
                <a:graphicFrameLocks noChangeAspect="1"/>
              </p:cNvGraphicFramePr>
              <p:nvPr/>
            </p:nvGraphicFramePr>
            <p:xfrm>
              <a:off x="2949" y="232"/>
              <a:ext cx="414" cy="2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" name="Flash Movie" r:id="rId3" imgW="926640" imgH="406440" progId="Flash.Movie">
                      <p:embed/>
                    </p:oleObj>
                  </mc:Choice>
                  <mc:Fallback>
                    <p:oleObj name="Flash Movie" r:id="rId3" imgW="926640" imgH="406440" progId="Flash.Movi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49" y="232"/>
                            <a:ext cx="414" cy="2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8675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272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1800">
              <a:latin typeface="Verdana" panose="020B0604030504040204" pitchFamily="34" charset="0"/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016501" y="1223964"/>
            <a:ext cx="1838325" cy="727075"/>
            <a:chOff x="2200" y="771"/>
            <a:chExt cx="1158" cy="458"/>
          </a:xfrm>
        </p:grpSpPr>
        <p:sp>
          <p:nvSpPr>
            <p:cNvPr id="28699" name="Line 11"/>
            <p:cNvSpPr>
              <a:spLocks noChangeShapeType="1"/>
            </p:cNvSpPr>
            <p:nvPr/>
          </p:nvSpPr>
          <p:spPr bwMode="auto">
            <a:xfrm>
              <a:off x="2633" y="977"/>
              <a:ext cx="453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8700" name="Rectangle 12"/>
            <p:cNvSpPr>
              <a:spLocks noChangeArrowheads="1"/>
            </p:cNvSpPr>
            <p:nvPr/>
          </p:nvSpPr>
          <p:spPr bwMode="auto">
            <a:xfrm>
              <a:off x="2767" y="99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</a:rPr>
                <a:t>2</a:t>
              </a:r>
            </a:p>
          </p:txBody>
        </p:sp>
        <p:sp>
          <p:nvSpPr>
            <p:cNvPr id="28701" name="Rectangle 13"/>
            <p:cNvSpPr>
              <a:spLocks noChangeArrowheads="1"/>
            </p:cNvSpPr>
            <p:nvPr/>
          </p:nvSpPr>
          <p:spPr bwMode="auto">
            <a:xfrm>
              <a:off x="2200" y="824"/>
              <a:ext cx="3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 =</a:t>
              </a:r>
            </a:p>
          </p:txBody>
        </p:sp>
        <p:sp>
          <p:nvSpPr>
            <p:cNvPr id="28702" name="Text Box 15"/>
            <p:cNvSpPr txBox="1">
              <a:spLocks noChangeArrowheads="1"/>
            </p:cNvSpPr>
            <p:nvPr/>
          </p:nvSpPr>
          <p:spPr bwMode="auto">
            <a:xfrm>
              <a:off x="2540" y="771"/>
              <a:ext cx="8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 3  </a:t>
              </a:r>
              <a:r>
                <a:rPr lang="en-U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±   5</a:t>
              </a:r>
              <a:endParaRPr lang="en-US" altLang="es-CL" sz="1800" baseline="30000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386263" y="2336800"/>
            <a:ext cx="1079500" cy="681038"/>
            <a:chOff x="1803" y="1472"/>
            <a:chExt cx="680" cy="429"/>
          </a:xfrm>
        </p:grpSpPr>
        <p:sp>
          <p:nvSpPr>
            <p:cNvPr id="28695" name="Line 20"/>
            <p:cNvSpPr>
              <a:spLocks noChangeShapeType="1"/>
            </p:cNvSpPr>
            <p:nvPr/>
          </p:nvSpPr>
          <p:spPr bwMode="auto">
            <a:xfrm>
              <a:off x="2236" y="1678"/>
              <a:ext cx="159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8696" name="Rectangle 21"/>
            <p:cNvSpPr>
              <a:spLocks noChangeArrowheads="1"/>
            </p:cNvSpPr>
            <p:nvPr/>
          </p:nvSpPr>
          <p:spPr bwMode="auto">
            <a:xfrm>
              <a:off x="2204" y="167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</a:rPr>
                <a:t>2</a:t>
              </a:r>
            </a:p>
          </p:txBody>
        </p:sp>
        <p:sp>
          <p:nvSpPr>
            <p:cNvPr id="28697" name="Rectangle 22"/>
            <p:cNvSpPr>
              <a:spLocks noChangeArrowheads="1"/>
            </p:cNvSpPr>
            <p:nvPr/>
          </p:nvSpPr>
          <p:spPr bwMode="auto">
            <a:xfrm>
              <a:off x="1803" y="1525"/>
              <a:ext cx="3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 =</a:t>
              </a:r>
            </a:p>
          </p:txBody>
        </p:sp>
        <p:sp>
          <p:nvSpPr>
            <p:cNvPr id="28698" name="Text Box 23"/>
            <p:cNvSpPr txBox="1">
              <a:spLocks noChangeArrowheads="1"/>
            </p:cNvSpPr>
            <p:nvPr/>
          </p:nvSpPr>
          <p:spPr bwMode="auto">
            <a:xfrm>
              <a:off x="2173" y="1472"/>
              <a:ext cx="3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 8</a:t>
              </a:r>
              <a:endParaRPr lang="en-US" altLang="es-CL" sz="1800" baseline="30000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6684964" y="2292350"/>
            <a:ext cx="1031875" cy="681038"/>
            <a:chOff x="3251" y="1444"/>
            <a:chExt cx="650" cy="429"/>
          </a:xfrm>
        </p:grpSpPr>
        <p:sp>
          <p:nvSpPr>
            <p:cNvPr id="28691" name="Line 24"/>
            <p:cNvSpPr>
              <a:spLocks noChangeShapeType="1"/>
            </p:cNvSpPr>
            <p:nvPr/>
          </p:nvSpPr>
          <p:spPr bwMode="auto">
            <a:xfrm>
              <a:off x="3684" y="1650"/>
              <a:ext cx="159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8692" name="Rectangle 25"/>
            <p:cNvSpPr>
              <a:spLocks noChangeArrowheads="1"/>
            </p:cNvSpPr>
            <p:nvPr/>
          </p:nvSpPr>
          <p:spPr bwMode="auto">
            <a:xfrm>
              <a:off x="3678" y="164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</a:rPr>
                <a:t>2</a:t>
              </a:r>
            </a:p>
          </p:txBody>
        </p:sp>
        <p:sp>
          <p:nvSpPr>
            <p:cNvPr id="28693" name="Rectangle 26"/>
            <p:cNvSpPr>
              <a:spLocks noChangeArrowheads="1"/>
            </p:cNvSpPr>
            <p:nvPr/>
          </p:nvSpPr>
          <p:spPr bwMode="auto">
            <a:xfrm>
              <a:off x="3251" y="1497"/>
              <a:ext cx="3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 =</a:t>
              </a:r>
            </a:p>
          </p:txBody>
        </p:sp>
        <p:sp>
          <p:nvSpPr>
            <p:cNvPr id="28694" name="Text Box 27"/>
            <p:cNvSpPr txBox="1">
              <a:spLocks noChangeArrowheads="1"/>
            </p:cNvSpPr>
            <p:nvPr/>
          </p:nvSpPr>
          <p:spPr bwMode="auto">
            <a:xfrm>
              <a:off x="3591" y="1444"/>
              <a:ext cx="3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cs typeface="Arial" panose="020B0604020202020204" pitchFamily="34" charset="0"/>
                </a:rPr>
                <a:t> -2</a:t>
              </a:r>
              <a:endParaRPr lang="en-US" altLang="es-CL" sz="1800" baseline="30000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95612" name="Rectangle 28"/>
          <p:cNvSpPr>
            <a:spLocks noChangeArrowheads="1"/>
          </p:cNvSpPr>
          <p:nvPr/>
        </p:nvSpPr>
        <p:spPr bwMode="auto">
          <a:xfrm>
            <a:off x="4386263" y="3051175"/>
            <a:ext cx="920750" cy="3762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ES" altLang="es-CL" sz="1800" baseline="-25000">
                <a:solidFill>
                  <a:srgbClr val="4B5D59"/>
                </a:solidFill>
                <a:latin typeface="Verdana" panose="020B0604030504040204" pitchFamily="34" charset="0"/>
              </a:rPr>
              <a:t>1</a:t>
            </a:r>
            <a:r>
              <a:rPr lang="es-ES" altLang="es-CL" sz="1800">
                <a:solidFill>
                  <a:srgbClr val="4B5D59"/>
                </a:solidFill>
                <a:latin typeface="Verdana" panose="020B0604030504040204" pitchFamily="34" charset="0"/>
              </a:rPr>
              <a:t> = 4</a:t>
            </a:r>
          </a:p>
        </p:txBody>
      </p:sp>
      <p:sp>
        <p:nvSpPr>
          <p:cNvPr id="195613" name="Rectangle 29"/>
          <p:cNvSpPr>
            <a:spLocks noChangeArrowheads="1"/>
          </p:cNvSpPr>
          <p:nvPr/>
        </p:nvSpPr>
        <p:spPr bwMode="auto">
          <a:xfrm>
            <a:off x="6669089" y="3051175"/>
            <a:ext cx="1023937" cy="3762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8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ES" altLang="es-CL" sz="1800" baseline="-25000">
                <a:solidFill>
                  <a:srgbClr val="4B5D59"/>
                </a:solidFill>
                <a:latin typeface="Verdana" panose="020B0604030504040204" pitchFamily="34" charset="0"/>
              </a:rPr>
              <a:t>2</a:t>
            </a:r>
            <a:r>
              <a:rPr lang="es-ES" altLang="es-CL" sz="1800">
                <a:solidFill>
                  <a:srgbClr val="4B5D59"/>
                </a:solidFill>
                <a:latin typeface="Verdana" panose="020B0604030504040204" pitchFamily="34" charset="0"/>
              </a:rPr>
              <a:t> = -1</a:t>
            </a:r>
          </a:p>
        </p:txBody>
      </p:sp>
      <p:sp>
        <p:nvSpPr>
          <p:cNvPr id="195614" name="Line 30"/>
          <p:cNvSpPr>
            <a:spLocks noChangeShapeType="1"/>
          </p:cNvSpPr>
          <p:nvPr/>
        </p:nvSpPr>
        <p:spPr bwMode="auto">
          <a:xfrm flipH="1">
            <a:off x="5016500" y="1808164"/>
            <a:ext cx="317500" cy="3968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6545263" y="1808164"/>
            <a:ext cx="309562" cy="3968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5616" name="Rectangle 32"/>
          <p:cNvSpPr>
            <a:spLocks noChangeArrowheads="1"/>
          </p:cNvSpPr>
          <p:nvPr/>
        </p:nvSpPr>
        <p:spPr bwMode="auto">
          <a:xfrm>
            <a:off x="3216275" y="3698876"/>
            <a:ext cx="58054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También se puede obtener las raíces de la ecuación factorizando como producto de binomios:</a:t>
            </a:r>
            <a:endParaRPr lang="es-ES" altLang="es-CL" sz="1600">
              <a:solidFill>
                <a:srgbClr val="006FDE"/>
              </a:solidFill>
              <a:latin typeface="Verdana" panose="020B0604030504040204" pitchFamily="34" charset="0"/>
            </a:endParaRPr>
          </a:p>
        </p:txBody>
      </p:sp>
      <p:sp>
        <p:nvSpPr>
          <p:cNvPr id="195618" name="Rectangle 34"/>
          <p:cNvSpPr>
            <a:spLocks noChangeArrowheads="1"/>
          </p:cNvSpPr>
          <p:nvPr/>
        </p:nvSpPr>
        <p:spPr bwMode="auto">
          <a:xfrm>
            <a:off x="5046664" y="4387850"/>
            <a:ext cx="1679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006FDE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30000">
                <a:solidFill>
                  <a:srgbClr val="006FDE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600">
                <a:solidFill>
                  <a:srgbClr val="006FDE"/>
                </a:solidFill>
                <a:latin typeface="Verdana" panose="020B0604030504040204" pitchFamily="34" charset="0"/>
              </a:rPr>
              <a:t> - 3x - 4 = 0</a:t>
            </a:r>
            <a:endParaRPr lang="es-ES" altLang="es-CL" sz="1600">
              <a:solidFill>
                <a:srgbClr val="006FDE"/>
              </a:solidFill>
              <a:latin typeface="Verdana" panose="020B0604030504040204" pitchFamily="34" charset="0"/>
            </a:endParaRPr>
          </a:p>
        </p:txBody>
      </p:sp>
      <p:sp>
        <p:nvSpPr>
          <p:cNvPr id="195619" name="Rectangle 35"/>
          <p:cNvSpPr>
            <a:spLocks noChangeArrowheads="1"/>
          </p:cNvSpPr>
          <p:nvPr/>
        </p:nvSpPr>
        <p:spPr bwMode="auto">
          <a:xfrm>
            <a:off x="4819650" y="4749800"/>
            <a:ext cx="2033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(x - 4)(x + 1) = 0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195620" name="Rectangle 36"/>
          <p:cNvSpPr>
            <a:spLocks noChangeArrowheads="1"/>
          </p:cNvSpPr>
          <p:nvPr/>
        </p:nvSpPr>
        <p:spPr bwMode="auto">
          <a:xfrm>
            <a:off x="4246563" y="5199063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(x - 4)= 0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195621" name="Rectangle 37"/>
          <p:cNvSpPr>
            <a:spLocks noChangeArrowheads="1"/>
          </p:cNvSpPr>
          <p:nvPr/>
        </p:nvSpPr>
        <p:spPr bwMode="auto">
          <a:xfrm>
            <a:off x="5748338" y="5205413"/>
            <a:ext cx="191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ó       (x + 1)= 0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195622" name="Rectangle 38"/>
          <p:cNvSpPr>
            <a:spLocks noChangeArrowheads="1"/>
          </p:cNvSpPr>
          <p:nvPr/>
        </p:nvSpPr>
        <p:spPr bwMode="auto">
          <a:xfrm>
            <a:off x="4433889" y="5557839"/>
            <a:ext cx="841375" cy="3460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1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 4</a:t>
            </a:r>
            <a:endParaRPr lang="es-ES" altLang="es-CL" sz="160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6545263" y="5568951"/>
            <a:ext cx="933450" cy="3460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x</a:t>
            </a:r>
            <a:r>
              <a:rPr lang="es-ES" altLang="es-CL" sz="1600" baseline="-25000">
                <a:solidFill>
                  <a:srgbClr val="4B5D59"/>
                </a:solidFill>
                <a:latin typeface="Verdana" panose="020B0604030504040204" pitchFamily="34" charset="0"/>
              </a:rPr>
              <a:t>2</a:t>
            </a:r>
            <a:r>
              <a:rPr lang="es-ES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= -1</a:t>
            </a:r>
          </a:p>
        </p:txBody>
      </p:sp>
      <p:sp>
        <p:nvSpPr>
          <p:cNvPr id="195630" name="Rectangle 46"/>
          <p:cNvSpPr>
            <a:spLocks noChangeArrowheads="1"/>
          </p:cNvSpPr>
          <p:nvPr/>
        </p:nvSpPr>
        <p:spPr bwMode="auto">
          <a:xfrm>
            <a:off x="3862389" y="5184775"/>
            <a:ext cx="384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>
                <a:solidFill>
                  <a:srgbClr val="4B5D5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</a:t>
            </a:r>
          </a:p>
        </p:txBody>
      </p:sp>
    </p:spTree>
    <p:extLst>
      <p:ext uri="{BB962C8B-B14F-4D97-AF65-F5344CB8AC3E}">
        <p14:creationId xmlns:p14="http://schemas.microsoft.com/office/powerpoint/2010/main" val="360042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2" grpId="0" animBg="1"/>
      <p:bldP spid="195613" grpId="0" animBg="1"/>
      <p:bldP spid="195614" grpId="0" animBg="1"/>
      <p:bldP spid="195615" grpId="0" animBg="1"/>
      <p:bldP spid="195616" grpId="0"/>
      <p:bldP spid="195618" grpId="0"/>
      <p:bldP spid="195619" grpId="0"/>
      <p:bldP spid="195620" grpId="0"/>
      <p:bldP spid="195621" grpId="0"/>
      <p:bldP spid="195622" grpId="0" animBg="1"/>
      <p:bldP spid="195624" grpId="0" animBg="1"/>
      <p:bldP spid="1956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558926" y="547688"/>
            <a:ext cx="9109075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spcBef>
                <a:spcPct val="20000"/>
              </a:spcBef>
              <a:buChar char="•"/>
              <a:tabLst>
                <a:tab pos="99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990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990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s-CL" sz="2800">
                <a:solidFill>
                  <a:srgbClr val="533F87"/>
                </a:solidFill>
                <a:latin typeface="Verdana" panose="020B0604030504040204" pitchFamily="34" charset="0"/>
              </a:rPr>
              <a:t>     </a:t>
            </a:r>
            <a:r>
              <a:rPr lang="es-ES" altLang="es-CL" sz="2800">
                <a:solidFill>
                  <a:srgbClr val="8670BC"/>
                </a:solidFill>
                <a:latin typeface="Verdana" panose="020B0604030504040204" pitchFamily="34" charset="0"/>
              </a:rPr>
              <a:t>2.</a:t>
            </a:r>
            <a:r>
              <a:rPr lang="es-CL" altLang="es-CL" sz="2800">
                <a:solidFill>
                  <a:srgbClr val="8670BC"/>
                </a:solidFill>
                <a:latin typeface="Verdana" panose="020B0604030504040204" pitchFamily="34" charset="0"/>
              </a:rPr>
              <a:t>2. Propiedades de las raíces</a:t>
            </a:r>
            <a:endParaRPr lang="es-ES" altLang="es-CL" sz="2800">
              <a:solidFill>
                <a:srgbClr val="8670BC"/>
              </a:solidFill>
              <a:latin typeface="Verdana" panose="020B0604030504040204" pitchFamily="34" charset="0"/>
            </a:endParaRP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3665539" y="1089025"/>
            <a:ext cx="580548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Si </a:t>
            </a:r>
            <a:r>
              <a:rPr lang="es-CL" altLang="es-CL" sz="1600">
                <a:solidFill>
                  <a:srgbClr val="007BF6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007BF6"/>
                </a:solidFill>
                <a:latin typeface="Verdana" panose="020B0604030504040204" pitchFamily="34" charset="0"/>
              </a:rPr>
              <a:t>1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y </a:t>
            </a:r>
            <a:r>
              <a:rPr lang="es-CL" altLang="es-CL" sz="1600">
                <a:solidFill>
                  <a:srgbClr val="007BF6"/>
                </a:solidFill>
                <a:latin typeface="Verdana" panose="020B0604030504040204" pitchFamily="34" charset="0"/>
              </a:rPr>
              <a:t>x</a:t>
            </a:r>
            <a:r>
              <a:rPr lang="es-CL" altLang="es-CL" sz="1600" baseline="-25000">
                <a:solidFill>
                  <a:srgbClr val="007BF6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 son las raíces de una ecuación de segundo grado de la forma    </a:t>
            </a:r>
            <a:r>
              <a:rPr lang="es-CL" altLang="es-CL" sz="1600">
                <a:solidFill>
                  <a:srgbClr val="007BF6"/>
                </a:solidFill>
                <a:latin typeface="Verdana" panose="020B0604030504040204" pitchFamily="34" charset="0"/>
              </a:rPr>
              <a:t>ax</a:t>
            </a:r>
            <a:r>
              <a:rPr lang="es-CL" altLang="es-CL" sz="1600" baseline="30000">
                <a:solidFill>
                  <a:srgbClr val="007BF6"/>
                </a:solidFill>
                <a:latin typeface="Verdana" panose="020B0604030504040204" pitchFamily="34" charset="0"/>
              </a:rPr>
              <a:t>2</a:t>
            </a:r>
            <a:r>
              <a:rPr lang="es-CL" altLang="es-CL" sz="1600">
                <a:solidFill>
                  <a:srgbClr val="007BF6"/>
                </a:solidFill>
                <a:latin typeface="Verdana" panose="020B0604030504040204" pitchFamily="34" charset="0"/>
              </a:rPr>
              <a:t> + bx + c = 0</a:t>
            </a:r>
            <a:r>
              <a:rPr lang="es-CL" altLang="es-CL" sz="1600">
                <a:solidFill>
                  <a:srgbClr val="4B5D59"/>
                </a:solidFill>
                <a:latin typeface="Verdana" panose="020B0604030504040204" pitchFamily="34" charset="0"/>
              </a:rPr>
              <a:t>,   entonces:</a:t>
            </a:r>
            <a:endParaRPr lang="es-ES" altLang="es-CL" sz="1600">
              <a:solidFill>
                <a:srgbClr val="006FDE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105400" y="2025651"/>
            <a:ext cx="1778000" cy="682625"/>
            <a:chOff x="2058" y="1507"/>
            <a:chExt cx="1120" cy="430"/>
          </a:xfrm>
        </p:grpSpPr>
        <p:sp>
          <p:nvSpPr>
            <p:cNvPr id="29721" name="Text Box 7"/>
            <p:cNvSpPr txBox="1">
              <a:spLocks noChangeArrowheads="1"/>
            </p:cNvSpPr>
            <p:nvPr/>
          </p:nvSpPr>
          <p:spPr bwMode="auto">
            <a:xfrm>
              <a:off x="2823" y="1507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-b</a:t>
              </a:r>
              <a:endParaRPr lang="es-ES" altLang="es-CL" sz="1800" baseline="30000">
                <a:solidFill>
                  <a:srgbClr val="4B5D5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722" name="Line 8"/>
            <p:cNvSpPr>
              <a:spLocks noChangeShapeType="1"/>
            </p:cNvSpPr>
            <p:nvPr/>
          </p:nvSpPr>
          <p:spPr bwMode="auto">
            <a:xfrm>
              <a:off x="2895" y="1743"/>
              <a:ext cx="159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9723" name="Rectangle 9"/>
            <p:cNvSpPr>
              <a:spLocks noChangeArrowheads="1"/>
            </p:cNvSpPr>
            <p:nvPr/>
          </p:nvSpPr>
          <p:spPr bwMode="auto">
            <a:xfrm>
              <a:off x="2876" y="1706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29724" name="Rectangle 10"/>
            <p:cNvSpPr>
              <a:spLocks noChangeArrowheads="1"/>
            </p:cNvSpPr>
            <p:nvPr/>
          </p:nvSpPr>
          <p:spPr bwMode="auto">
            <a:xfrm>
              <a:off x="2058" y="1590"/>
              <a:ext cx="7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</a:t>
              </a:r>
              <a:r>
                <a:rPr lang="es-ES" altLang="es-CL" sz="1800" baseline="-25000">
                  <a:solidFill>
                    <a:srgbClr val="4B5D59"/>
                  </a:solidFill>
                  <a:latin typeface="Verdana" panose="020B0604030504040204" pitchFamily="34" charset="0"/>
                </a:rPr>
                <a:t>1</a:t>
              </a: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 + x</a:t>
              </a:r>
              <a:r>
                <a:rPr lang="es-ES" altLang="es-CL" sz="1800" baseline="-25000">
                  <a:solidFill>
                    <a:srgbClr val="4B5D59"/>
                  </a:solidFill>
                  <a:latin typeface="Verdana" panose="020B0604030504040204" pitchFamily="34" charset="0"/>
                </a:rPr>
                <a:t>2</a:t>
              </a: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 =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105400" y="2897189"/>
            <a:ext cx="1778000" cy="682625"/>
            <a:chOff x="2058" y="1507"/>
            <a:chExt cx="1120" cy="430"/>
          </a:xfrm>
        </p:grpSpPr>
        <p:sp>
          <p:nvSpPr>
            <p:cNvPr id="29717" name="Text Box 14"/>
            <p:cNvSpPr txBox="1">
              <a:spLocks noChangeArrowheads="1"/>
            </p:cNvSpPr>
            <p:nvPr/>
          </p:nvSpPr>
          <p:spPr bwMode="auto">
            <a:xfrm>
              <a:off x="2823" y="1507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 c</a:t>
              </a:r>
              <a:endParaRPr lang="es-ES" altLang="es-CL" sz="1800" baseline="30000">
                <a:solidFill>
                  <a:srgbClr val="4B5D5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718" name="Line 15"/>
            <p:cNvSpPr>
              <a:spLocks noChangeShapeType="1"/>
            </p:cNvSpPr>
            <p:nvPr/>
          </p:nvSpPr>
          <p:spPr bwMode="auto">
            <a:xfrm>
              <a:off x="2895" y="1743"/>
              <a:ext cx="159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9719" name="Rectangle 16"/>
            <p:cNvSpPr>
              <a:spLocks noChangeArrowheads="1"/>
            </p:cNvSpPr>
            <p:nvPr/>
          </p:nvSpPr>
          <p:spPr bwMode="auto">
            <a:xfrm>
              <a:off x="2876" y="1706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29720" name="Rectangle 17"/>
            <p:cNvSpPr>
              <a:spLocks noChangeArrowheads="1"/>
            </p:cNvSpPr>
            <p:nvPr/>
          </p:nvSpPr>
          <p:spPr bwMode="auto">
            <a:xfrm>
              <a:off x="2058" y="1590"/>
              <a:ext cx="7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</a:t>
              </a:r>
              <a:r>
                <a:rPr lang="es-ES" altLang="es-CL" sz="1800" baseline="-25000">
                  <a:solidFill>
                    <a:srgbClr val="4B5D59"/>
                  </a:solidFill>
                  <a:latin typeface="Verdana" panose="020B0604030504040204" pitchFamily="34" charset="0"/>
                </a:rPr>
                <a:t>1</a:t>
              </a: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·</a:t>
              </a: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 x</a:t>
              </a:r>
              <a:r>
                <a:rPr lang="es-ES" altLang="es-CL" sz="1800" baseline="-25000">
                  <a:solidFill>
                    <a:srgbClr val="4B5D59"/>
                  </a:solidFill>
                  <a:latin typeface="Verdana" panose="020B0604030504040204" pitchFamily="34" charset="0"/>
                </a:rPr>
                <a:t>2</a:t>
              </a: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 =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105400" y="3927475"/>
            <a:ext cx="1957388" cy="636588"/>
            <a:chOff x="2256" y="2609"/>
            <a:chExt cx="1233" cy="401"/>
          </a:xfrm>
        </p:grpSpPr>
        <p:sp>
          <p:nvSpPr>
            <p:cNvPr id="29712" name="Text Box 19"/>
            <p:cNvSpPr txBox="1">
              <a:spLocks noChangeArrowheads="1"/>
            </p:cNvSpPr>
            <p:nvPr/>
          </p:nvSpPr>
          <p:spPr bwMode="auto">
            <a:xfrm>
              <a:off x="3134" y="2609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l-GR" altLang="es-CL" sz="1600">
                  <a:solidFill>
                    <a:srgbClr val="4B5D59"/>
                  </a:solidFill>
                  <a:latin typeface="Verdana" panose="020B0604030504040204" pitchFamily="34" charset="0"/>
                </a:rPr>
                <a:t>Δ</a:t>
              </a:r>
              <a:endParaRPr lang="es-ES" altLang="es-CL" sz="1600">
                <a:solidFill>
                  <a:srgbClr val="4B5D5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713" name="Line 20"/>
            <p:cNvSpPr>
              <a:spLocks noChangeShapeType="1"/>
            </p:cNvSpPr>
            <p:nvPr/>
          </p:nvSpPr>
          <p:spPr bwMode="auto">
            <a:xfrm>
              <a:off x="3206" y="2816"/>
              <a:ext cx="159" cy="0"/>
            </a:xfrm>
            <a:prstGeom prst="line">
              <a:avLst/>
            </a:prstGeom>
            <a:noFill/>
            <a:ln w="9525">
              <a:solidFill>
                <a:srgbClr val="3F4F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9714" name="Rectangle 21"/>
            <p:cNvSpPr>
              <a:spLocks noChangeArrowheads="1"/>
            </p:cNvSpPr>
            <p:nvPr/>
          </p:nvSpPr>
          <p:spPr bwMode="auto">
            <a:xfrm>
              <a:off x="3187" y="2779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29715" name="Rectangle 22"/>
            <p:cNvSpPr>
              <a:spLocks noChangeArrowheads="1"/>
            </p:cNvSpPr>
            <p:nvPr/>
          </p:nvSpPr>
          <p:spPr bwMode="auto">
            <a:xfrm>
              <a:off x="2256" y="2663"/>
              <a:ext cx="8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x</a:t>
              </a:r>
              <a:r>
                <a:rPr lang="es-ES" altLang="es-CL" sz="1800" baseline="-25000">
                  <a:solidFill>
                    <a:srgbClr val="4B5D59"/>
                  </a:solidFill>
                  <a:latin typeface="Verdana" panose="020B0604030504040204" pitchFamily="34" charset="0"/>
                </a:rPr>
                <a:t>1</a:t>
              </a: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 - x</a:t>
              </a:r>
              <a:r>
                <a:rPr lang="es-ES" altLang="es-CL" sz="1800" baseline="-25000">
                  <a:solidFill>
                    <a:srgbClr val="4B5D59"/>
                  </a:solidFill>
                  <a:latin typeface="Verdana" panose="020B0604030504040204" pitchFamily="34" charset="0"/>
                </a:rPr>
                <a:t>2</a:t>
              </a:r>
              <a:r>
                <a:rPr lang="es-ES" altLang="es-CL" sz="1800">
                  <a:solidFill>
                    <a:srgbClr val="4B5D59"/>
                  </a:solidFill>
                  <a:latin typeface="Verdana" panose="020B0604030504040204" pitchFamily="34" charset="0"/>
                </a:rPr>
                <a:t> =  </a:t>
              </a:r>
            </a:p>
          </p:txBody>
        </p:sp>
        <p:graphicFrame>
          <p:nvGraphicFramePr>
            <p:cNvPr id="29716" name="Object 23"/>
            <p:cNvGraphicFramePr>
              <a:graphicFrameLocks noChangeAspect="1"/>
            </p:cNvGraphicFramePr>
            <p:nvPr/>
          </p:nvGraphicFramePr>
          <p:xfrm>
            <a:off x="3163" y="2613"/>
            <a:ext cx="251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Flash Movie" r:id="rId3" imgW="399240" imgH="291960" progId="Flash.Movie">
                    <p:embed/>
                  </p:oleObj>
                </mc:Choice>
                <mc:Fallback>
                  <p:oleObj name="Flash Movie" r:id="rId3" imgW="399240" imgH="291960" progId="Flash.Movi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3" y="2613"/>
                          <a:ext cx="251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6632" name="Rectangle 24"/>
          <p:cNvSpPr>
            <a:spLocks noChangeArrowheads="1"/>
          </p:cNvSpPr>
          <p:nvPr/>
        </p:nvSpPr>
        <p:spPr bwMode="auto">
          <a:xfrm>
            <a:off x="4386264" y="2157413"/>
            <a:ext cx="43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FF9900"/>
                </a:solidFill>
                <a:latin typeface="Verdana" panose="020B0604030504040204" pitchFamily="34" charset="0"/>
              </a:rPr>
              <a:t>1)</a:t>
            </a:r>
            <a:endParaRPr lang="es-ES" altLang="es-CL" sz="18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196633" name="Rectangle 25"/>
          <p:cNvSpPr>
            <a:spLocks noChangeArrowheads="1"/>
          </p:cNvSpPr>
          <p:nvPr/>
        </p:nvSpPr>
        <p:spPr bwMode="auto">
          <a:xfrm>
            <a:off x="4386264" y="3016251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FF9900"/>
                </a:solidFill>
                <a:latin typeface="Verdana" panose="020B0604030504040204" pitchFamily="34" charset="0"/>
              </a:rPr>
              <a:t>2)</a:t>
            </a:r>
            <a:endParaRPr lang="es-ES" altLang="es-CL" sz="18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196634" name="Rectangle 26"/>
          <p:cNvSpPr>
            <a:spLocks noChangeArrowheads="1"/>
          </p:cNvSpPr>
          <p:nvPr/>
        </p:nvSpPr>
        <p:spPr bwMode="auto">
          <a:xfrm>
            <a:off x="4386264" y="4016376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800">
                <a:solidFill>
                  <a:srgbClr val="FF9900"/>
                </a:solidFill>
                <a:latin typeface="Verdana" panose="020B0604030504040204" pitchFamily="34" charset="0"/>
              </a:rPr>
              <a:t>3)</a:t>
            </a:r>
            <a:endParaRPr lang="es-ES" altLang="es-CL" sz="18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29706" name="AutoShape 2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272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1800">
              <a:latin typeface="Verdana" panose="020B0604030504040204" pitchFamily="34" charset="0"/>
            </a:endParaRPr>
          </a:p>
        </p:txBody>
      </p:sp>
      <p:sp>
        <p:nvSpPr>
          <p:cNvPr id="196639" name="Rectangle 31"/>
          <p:cNvSpPr>
            <a:spLocks noChangeArrowheads="1"/>
          </p:cNvSpPr>
          <p:nvPr/>
        </p:nvSpPr>
        <p:spPr bwMode="auto">
          <a:xfrm>
            <a:off x="3019426" y="4778375"/>
            <a:ext cx="6958013" cy="1441450"/>
          </a:xfrm>
          <a:prstGeom prst="rect">
            <a:avLst/>
          </a:prstGeom>
          <a:noFill/>
          <a:ln w="12700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1800">
              <a:latin typeface="Verdana" panose="020B0604030504040204" pitchFamily="34" charset="0"/>
            </a:endParaRPr>
          </a:p>
        </p:txBody>
      </p:sp>
      <p:sp>
        <p:nvSpPr>
          <p:cNvPr id="196640" name="Rectangle 32"/>
          <p:cNvSpPr>
            <a:spLocks noChangeArrowheads="1"/>
          </p:cNvSpPr>
          <p:nvPr/>
        </p:nvSpPr>
        <p:spPr bwMode="auto">
          <a:xfrm>
            <a:off x="3300413" y="4959351"/>
            <a:ext cx="62658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>
                <a:solidFill>
                  <a:srgbClr val="336699"/>
                </a:solidFill>
                <a:latin typeface="Verdana" panose="020B0604030504040204" pitchFamily="34" charset="0"/>
              </a:rPr>
              <a:t>Dadas las raíces o soluciones de una ecuación de segundo grado, se puede determinar la ecuación asociada a ellas.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CL" sz="1600">
              <a:solidFill>
                <a:srgbClr val="336699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>
                <a:solidFill>
                  <a:srgbClr val="336699"/>
                </a:solidFill>
                <a:latin typeface="Verdana" panose="020B0604030504040204" pitchFamily="34" charset="0"/>
              </a:rPr>
              <a:t>                          (x – x</a:t>
            </a:r>
            <a:r>
              <a:rPr lang="es-ES" altLang="es-CL" sz="1600" baseline="-25000">
                <a:solidFill>
                  <a:srgbClr val="336699"/>
                </a:solidFill>
                <a:latin typeface="Verdana" panose="020B0604030504040204" pitchFamily="34" charset="0"/>
              </a:rPr>
              <a:t>1</a:t>
            </a:r>
            <a:r>
              <a:rPr lang="es-ES" altLang="es-CL" sz="1600">
                <a:solidFill>
                  <a:srgbClr val="336699"/>
                </a:solidFill>
                <a:latin typeface="Verdana" panose="020B0604030504040204" pitchFamily="34" charset="0"/>
              </a:rPr>
              <a:t>)(x – x</a:t>
            </a:r>
            <a:r>
              <a:rPr lang="es-ES" altLang="es-CL" sz="1600" baseline="-25000">
                <a:solidFill>
                  <a:srgbClr val="336699"/>
                </a:solidFill>
                <a:latin typeface="Verdana" panose="020B0604030504040204" pitchFamily="34" charset="0"/>
              </a:rPr>
              <a:t>2</a:t>
            </a:r>
            <a:r>
              <a:rPr lang="es-ES" altLang="es-CL" sz="1600">
                <a:solidFill>
                  <a:srgbClr val="336699"/>
                </a:solidFill>
                <a:latin typeface="Verdana" panose="020B0604030504040204" pitchFamily="34" charset="0"/>
              </a:rPr>
              <a:t>) = 0</a:t>
            </a:r>
            <a:endParaRPr lang="es-CL" altLang="es-CL" sz="1600">
              <a:solidFill>
                <a:srgbClr val="336699"/>
              </a:solidFill>
              <a:latin typeface="Verdana" panose="020B0604030504040204" pitchFamily="34" charset="0"/>
            </a:endParaRPr>
          </a:p>
        </p:txBody>
      </p:sp>
      <p:pic>
        <p:nvPicPr>
          <p:cNvPr id="196641" name="Picture 33" descr="Imagen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6" y="4070350"/>
            <a:ext cx="7477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70492" y="2060573"/>
            <a:ext cx="1593577" cy="663580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362826" y="2208213"/>
            <a:ext cx="436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CL" sz="1800">
                <a:solidFill>
                  <a:srgbClr val="FFC000"/>
                </a:solidFill>
                <a:latin typeface="Verdana" panose="020B0604030504040204" pitchFamily="34" charset="0"/>
              </a:rPr>
              <a:t>4)</a:t>
            </a:r>
            <a:endParaRPr lang="es-ES" altLang="es-CL" sz="1800">
              <a:solidFill>
                <a:srgbClr val="FFC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15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/>
      <p:bldP spid="196632" grpId="0"/>
      <p:bldP spid="196633" grpId="0"/>
      <p:bldP spid="196634" grpId="0"/>
      <p:bldP spid="196639" grpId="0" animBg="1"/>
      <p:bldP spid="196640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4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417</Words>
  <Application>Microsoft Office PowerPoint</Application>
  <PresentationFormat>Panorámica</PresentationFormat>
  <Paragraphs>86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Symbol</vt:lpstr>
      <vt:lpstr>Times New Roman</vt:lpstr>
      <vt:lpstr>Trebuchet MS</vt:lpstr>
      <vt:lpstr>Verdana</vt:lpstr>
      <vt:lpstr>Wingdings 3</vt:lpstr>
      <vt:lpstr>Faceta</vt:lpstr>
      <vt:lpstr>MathType 6.0 Equation</vt:lpstr>
      <vt:lpstr>Flash Movie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Héctor Medina Pérez de Arce</dc:creator>
  <cp:lastModifiedBy>Héctor Medina Pérez de Arce</cp:lastModifiedBy>
  <cp:revision>2</cp:revision>
  <dcterms:created xsi:type="dcterms:W3CDTF">2020-05-31T23:47:33Z</dcterms:created>
  <dcterms:modified xsi:type="dcterms:W3CDTF">2020-05-31T23:52:29Z</dcterms:modified>
</cp:coreProperties>
</file>