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9" r:id="rId3"/>
    <p:sldId id="260" r:id="rId4"/>
    <p:sldId id="261" r:id="rId5"/>
    <p:sldId id="263" r:id="rId6"/>
    <p:sldId id="264" r:id="rId7"/>
    <p:sldId id="262" r:id="rId8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E030B-DD06-4030-BEDF-572A77AF6C8C}" type="datetimeFigureOut">
              <a:rPr lang="es-CL" smtClean="0"/>
              <a:t>31-05-2020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2C7C-AE39-4257-B575-F0B3CA31383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279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E030B-DD06-4030-BEDF-572A77AF6C8C}" type="datetimeFigureOut">
              <a:rPr lang="es-CL" smtClean="0"/>
              <a:t>31-05-2020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2C7C-AE39-4257-B575-F0B3CA31383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9973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E030B-DD06-4030-BEDF-572A77AF6C8C}" type="datetimeFigureOut">
              <a:rPr lang="es-CL" smtClean="0"/>
              <a:t>31-05-2020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2C7C-AE39-4257-B575-F0B3CA313833}" type="slidenum">
              <a:rPr lang="es-CL" smtClean="0"/>
              <a:t>‹Nº›</a:t>
            </a:fld>
            <a:endParaRPr lang="es-C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33115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E030B-DD06-4030-BEDF-572A77AF6C8C}" type="datetimeFigureOut">
              <a:rPr lang="es-CL" smtClean="0"/>
              <a:t>31-05-2020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2C7C-AE39-4257-B575-F0B3CA31383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48390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E030B-DD06-4030-BEDF-572A77AF6C8C}" type="datetimeFigureOut">
              <a:rPr lang="es-CL" smtClean="0"/>
              <a:t>31-05-2020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2C7C-AE39-4257-B575-F0B3CA313833}" type="slidenum">
              <a:rPr lang="es-CL" smtClean="0"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6514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E030B-DD06-4030-BEDF-572A77AF6C8C}" type="datetimeFigureOut">
              <a:rPr lang="es-CL" smtClean="0"/>
              <a:t>31-05-2020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2C7C-AE39-4257-B575-F0B3CA31383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00304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E030B-DD06-4030-BEDF-572A77AF6C8C}" type="datetimeFigureOut">
              <a:rPr lang="es-CL" smtClean="0"/>
              <a:t>31-05-2020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2C7C-AE39-4257-B575-F0B3CA31383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60981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E030B-DD06-4030-BEDF-572A77AF6C8C}" type="datetimeFigureOut">
              <a:rPr lang="es-CL" smtClean="0"/>
              <a:t>31-05-2020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2C7C-AE39-4257-B575-F0B3CA31383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9929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E030B-DD06-4030-BEDF-572A77AF6C8C}" type="datetimeFigureOut">
              <a:rPr lang="es-CL" smtClean="0"/>
              <a:t>31-05-2020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2C7C-AE39-4257-B575-F0B3CA31383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2853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E030B-DD06-4030-BEDF-572A77AF6C8C}" type="datetimeFigureOut">
              <a:rPr lang="es-CL" smtClean="0"/>
              <a:t>31-05-2020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2C7C-AE39-4257-B575-F0B3CA31383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3097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E030B-DD06-4030-BEDF-572A77AF6C8C}" type="datetimeFigureOut">
              <a:rPr lang="es-CL" smtClean="0"/>
              <a:t>31-05-2020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2C7C-AE39-4257-B575-F0B3CA31383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54687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E030B-DD06-4030-BEDF-572A77AF6C8C}" type="datetimeFigureOut">
              <a:rPr lang="es-CL" smtClean="0"/>
              <a:t>31-05-2020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2C7C-AE39-4257-B575-F0B3CA31383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2645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E030B-DD06-4030-BEDF-572A77AF6C8C}" type="datetimeFigureOut">
              <a:rPr lang="es-CL" smtClean="0"/>
              <a:t>31-05-2020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2C7C-AE39-4257-B575-F0B3CA31383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6493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E030B-DD06-4030-BEDF-572A77AF6C8C}" type="datetimeFigureOut">
              <a:rPr lang="es-CL" smtClean="0"/>
              <a:t>31-05-2020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2C7C-AE39-4257-B575-F0B3CA31383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4182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E030B-DD06-4030-BEDF-572A77AF6C8C}" type="datetimeFigureOut">
              <a:rPr lang="es-CL" smtClean="0"/>
              <a:t>31-05-2020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2C7C-AE39-4257-B575-F0B3CA31383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2524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E030B-DD06-4030-BEDF-572A77AF6C8C}" type="datetimeFigureOut">
              <a:rPr lang="es-CL" smtClean="0"/>
              <a:t>31-05-2020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2C7C-AE39-4257-B575-F0B3CA31383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3365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E030B-DD06-4030-BEDF-572A77AF6C8C}" type="datetimeFigureOut">
              <a:rPr lang="es-CL" smtClean="0"/>
              <a:t>31-05-2020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0092C7C-AE39-4257-B575-F0B3CA31383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6249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png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733245" y="569343"/>
            <a:ext cx="27604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dirty="0" smtClean="0"/>
              <a:t>LRA </a:t>
            </a:r>
            <a:endParaRPr lang="es-CL" sz="4000" dirty="0"/>
          </a:p>
        </p:txBody>
      </p:sp>
      <p:sp>
        <p:nvSpPr>
          <p:cNvPr id="5" name="CuadroTexto 4"/>
          <p:cNvSpPr txBox="1"/>
          <p:nvPr/>
        </p:nvSpPr>
        <p:spPr>
          <a:xfrm>
            <a:off x="2033347" y="1525271"/>
            <a:ext cx="69751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dirty="0" smtClean="0"/>
              <a:t>ECUACION DE SEGUNDO GRADO</a:t>
            </a:r>
            <a:endParaRPr lang="es-CL" sz="4000" dirty="0"/>
          </a:p>
        </p:txBody>
      </p:sp>
      <p:sp>
        <p:nvSpPr>
          <p:cNvPr id="6" name="CuadroTexto 5"/>
          <p:cNvSpPr txBox="1"/>
          <p:nvPr/>
        </p:nvSpPr>
        <p:spPr>
          <a:xfrm>
            <a:off x="4839418" y="2553418"/>
            <a:ext cx="13629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dirty="0" smtClean="0"/>
              <a:t>3° TP</a:t>
            </a:r>
            <a:endParaRPr lang="es-CL" sz="4000" dirty="0"/>
          </a:p>
        </p:txBody>
      </p:sp>
    </p:spTree>
    <p:extLst>
      <p:ext uri="{BB962C8B-B14F-4D97-AF65-F5344CB8AC3E}">
        <p14:creationId xmlns:p14="http://schemas.microsoft.com/office/powerpoint/2010/main" val="98482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>
            <a:spLocks noChangeArrowheads="1"/>
          </p:cNvSpPr>
          <p:nvPr/>
        </p:nvSpPr>
        <p:spPr bwMode="auto">
          <a:xfrm>
            <a:off x="2913064" y="823913"/>
            <a:ext cx="40227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CL" altLang="es-CL" sz="1800">
                <a:solidFill>
                  <a:srgbClr val="007BF6"/>
                </a:solidFill>
                <a:latin typeface="Verdana" panose="020B0604030504040204" pitchFamily="34" charset="0"/>
              </a:rPr>
              <a:t>Tipos de Ecuaciones cuadráticas:</a:t>
            </a:r>
          </a:p>
        </p:txBody>
      </p:sp>
      <p:sp>
        <p:nvSpPr>
          <p:cNvPr id="3" name="2 CuadroTexto"/>
          <p:cNvSpPr txBox="1">
            <a:spLocks noChangeArrowheads="1"/>
          </p:cNvSpPr>
          <p:nvPr/>
        </p:nvSpPr>
        <p:spPr bwMode="auto">
          <a:xfrm>
            <a:off x="2405064" y="1403351"/>
            <a:ext cx="57753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CL" altLang="es-CL" sz="1800">
                <a:latin typeface="Verdana" panose="020B0604030504040204" pitchFamily="34" charset="0"/>
              </a:rPr>
              <a:t>- </a:t>
            </a:r>
            <a:r>
              <a:rPr lang="es-CL" altLang="es-CL" sz="1800" b="1" u="sng">
                <a:latin typeface="Verdana" panose="020B0604030504040204" pitchFamily="34" charset="0"/>
              </a:rPr>
              <a:t>Incompleta Pura</a:t>
            </a:r>
            <a:r>
              <a:rPr lang="es-CL" altLang="es-CL" sz="1800">
                <a:latin typeface="Verdana" panose="020B0604030504040204" pitchFamily="34" charset="0"/>
              </a:rPr>
              <a:t>:  </a:t>
            </a:r>
            <a:r>
              <a:rPr lang="es-MX" altLang="es-CL" sz="1800">
                <a:solidFill>
                  <a:srgbClr val="0060C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ax</a:t>
            </a:r>
            <a:r>
              <a:rPr lang="es-MX" altLang="es-CL" sz="1800" baseline="30000">
                <a:solidFill>
                  <a:srgbClr val="0060C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s-MX" altLang="es-CL" sz="1800">
                <a:solidFill>
                  <a:srgbClr val="0060C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+  c = 0      ,con b=0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CL" altLang="es-CL" sz="1800">
              <a:latin typeface="Verdana" panose="020B0604030504040204" pitchFamily="34" charset="0"/>
            </a:endParaRPr>
          </a:p>
        </p:txBody>
      </p:sp>
      <p:sp>
        <p:nvSpPr>
          <p:cNvPr id="4" name="3 CuadroTexto"/>
          <p:cNvSpPr txBox="1">
            <a:spLocks noChangeArrowheads="1"/>
          </p:cNvSpPr>
          <p:nvPr/>
        </p:nvSpPr>
        <p:spPr bwMode="auto">
          <a:xfrm>
            <a:off x="2674939" y="2049464"/>
            <a:ext cx="24796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CL" altLang="es-CL" sz="1800">
                <a:latin typeface="Verdana" panose="020B0604030504040204" pitchFamily="34" charset="0"/>
              </a:rPr>
              <a:t>Sus soluciones son:</a:t>
            </a:r>
          </a:p>
        </p:txBody>
      </p:sp>
      <p:graphicFrame>
        <p:nvGraphicFramePr>
          <p:cNvPr id="52226" name="Object 2"/>
          <p:cNvGraphicFramePr>
            <a:graphicFrameLocks noChangeAspect="1"/>
          </p:cNvGraphicFramePr>
          <p:nvPr/>
        </p:nvGraphicFramePr>
        <p:xfrm>
          <a:off x="5486400" y="2139951"/>
          <a:ext cx="1436688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3" imgW="609600" imgH="279400" progId="Equation.DSMT4">
                  <p:embed/>
                </p:oleObj>
              </mc:Choice>
              <mc:Fallback>
                <p:oleObj name="Equation" r:id="rId3" imgW="609600" imgH="279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2139951"/>
                        <a:ext cx="1436688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27" name="Object 3"/>
          <p:cNvGraphicFramePr>
            <a:graphicFrameLocks noChangeAspect="1"/>
          </p:cNvGraphicFramePr>
          <p:nvPr/>
        </p:nvGraphicFramePr>
        <p:xfrm>
          <a:off x="5526088" y="2843214"/>
          <a:ext cx="1409700" cy="54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5" imgW="710891" imgH="279279" progId="Equation.DSMT4">
                  <p:embed/>
                </p:oleObj>
              </mc:Choice>
              <mc:Fallback>
                <p:oleObj name="Equation" r:id="rId5" imgW="710891" imgH="27927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6088" y="2843214"/>
                        <a:ext cx="1409700" cy="541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6 CuadroTexto"/>
          <p:cNvSpPr txBox="1">
            <a:spLocks noChangeArrowheads="1"/>
          </p:cNvSpPr>
          <p:nvPr/>
        </p:nvSpPr>
        <p:spPr bwMode="auto">
          <a:xfrm>
            <a:off x="2900363" y="3698875"/>
            <a:ext cx="63293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CL" altLang="es-CL" sz="1800">
                <a:latin typeface="Verdana" panose="020B0604030504040204" pitchFamily="34" charset="0"/>
              </a:rPr>
              <a:t>Ejemplo: Resolver la siguiente ecuación </a:t>
            </a:r>
            <a:r>
              <a:rPr lang="es-MX" altLang="es-CL" sz="1800">
                <a:solidFill>
                  <a:srgbClr val="0060C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4</a:t>
            </a:r>
            <a:r>
              <a:rPr lang="es-MX" altLang="es-CL" sz="1800">
                <a:solidFill>
                  <a:srgbClr val="0060C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</a:t>
            </a:r>
            <a:r>
              <a:rPr lang="es-MX" altLang="es-CL" sz="1800" baseline="30000">
                <a:solidFill>
                  <a:srgbClr val="0060C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s-MX" altLang="es-CL" sz="1800">
                <a:solidFill>
                  <a:srgbClr val="0060C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- 36 = 0</a:t>
            </a:r>
            <a:endParaRPr lang="es-CL" altLang="es-CL" sz="1800">
              <a:latin typeface="Verdana" panose="020B0604030504040204" pitchFamily="34" charset="0"/>
            </a:endParaRP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4881563" y="4373564"/>
            <a:ext cx="1212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altLang="es-CL" sz="1800">
                <a:solidFill>
                  <a:srgbClr val="0060C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4</a:t>
            </a:r>
            <a:r>
              <a:rPr lang="es-MX" altLang="es-CL" sz="1800">
                <a:solidFill>
                  <a:srgbClr val="0060C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</a:t>
            </a:r>
            <a:r>
              <a:rPr lang="es-MX" altLang="es-CL" sz="1800" baseline="30000">
                <a:solidFill>
                  <a:srgbClr val="0060C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s-MX" altLang="es-CL" sz="1800">
                <a:solidFill>
                  <a:srgbClr val="0060C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= 36</a:t>
            </a:r>
            <a:endParaRPr lang="es-CL" altLang="es-CL" sz="1800">
              <a:latin typeface="Verdana" panose="020B0604030504040204" pitchFamily="34" charset="0"/>
            </a:endParaRPr>
          </a:p>
        </p:txBody>
      </p:sp>
      <p:sp>
        <p:nvSpPr>
          <p:cNvPr id="9" name="8 CuadroTexto"/>
          <p:cNvSpPr txBox="1">
            <a:spLocks noChangeArrowheads="1"/>
          </p:cNvSpPr>
          <p:nvPr/>
        </p:nvSpPr>
        <p:spPr bwMode="auto">
          <a:xfrm>
            <a:off x="6365875" y="4373564"/>
            <a:ext cx="5413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CL" altLang="es-CL" sz="1800">
                <a:latin typeface="Verdana" panose="020B0604030504040204" pitchFamily="34" charset="0"/>
              </a:rPr>
              <a:t>/:4</a:t>
            </a:r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4881564" y="4743450"/>
            <a:ext cx="1317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altLang="es-CL" sz="1800">
                <a:solidFill>
                  <a:srgbClr val="0060C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</a:t>
            </a:r>
            <a:r>
              <a:rPr lang="es-MX" altLang="es-CL" sz="1800" baseline="30000">
                <a:solidFill>
                  <a:srgbClr val="0060C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s-MX" altLang="es-CL" sz="1800">
                <a:solidFill>
                  <a:srgbClr val="0060C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= 36/4</a:t>
            </a:r>
            <a:endParaRPr lang="es-CL" altLang="es-CL" sz="1800">
              <a:latin typeface="Verdana" panose="020B060403050404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1" name="10 CuadroTexto"/>
          <p:cNvSpPr txBox="1">
            <a:spLocks noChangeArrowheads="1"/>
          </p:cNvSpPr>
          <p:nvPr/>
        </p:nvSpPr>
        <p:spPr bwMode="auto">
          <a:xfrm>
            <a:off x="6102351" y="5113338"/>
            <a:ext cx="4159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CL" altLang="es-CL" sz="1800">
                <a:latin typeface="Verdana" panose="020B0604030504040204" pitchFamily="34" charset="0"/>
              </a:rPr>
              <a:t>/</a:t>
            </a:r>
            <a:r>
              <a:rPr lang="es-CL" altLang="es-CL" sz="1800">
                <a:cs typeface="Arial" panose="020B0604020202020204" pitchFamily="34" charset="0"/>
              </a:rPr>
              <a:t>√</a:t>
            </a:r>
            <a:endParaRPr lang="es-CL" altLang="es-CL" sz="1800">
              <a:latin typeface="Verdana" panose="020B0604030504040204" pitchFamily="34" charset="0"/>
            </a:endParaRP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5067301" y="5113338"/>
            <a:ext cx="9175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altLang="es-CL" sz="1800">
                <a:solidFill>
                  <a:srgbClr val="0060C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</a:t>
            </a:r>
            <a:r>
              <a:rPr lang="es-MX" altLang="es-CL" sz="1800" baseline="30000">
                <a:solidFill>
                  <a:srgbClr val="0060C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s-MX" altLang="es-CL" sz="1800">
                <a:solidFill>
                  <a:srgbClr val="0060C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= 9</a:t>
            </a:r>
            <a:endParaRPr lang="es-CL" altLang="es-CL" sz="1800">
              <a:latin typeface="Verdana" panose="020B060403050404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5367339" y="5711825"/>
            <a:ext cx="8651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altLang="es-CL" sz="1800">
                <a:solidFill>
                  <a:srgbClr val="0060C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 =</a:t>
            </a:r>
            <a:r>
              <a:rPr lang="es-MX" altLang="es-CL" sz="1800">
                <a:solidFill>
                  <a:srgbClr val="0060C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±</a:t>
            </a:r>
            <a:r>
              <a:rPr lang="es-MX" altLang="es-CL" sz="1800">
                <a:solidFill>
                  <a:srgbClr val="0060C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endParaRPr lang="es-CL" altLang="es-CL" sz="1800">
              <a:latin typeface="Verdana" panose="020B060403050404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7" name="Rectangle 38"/>
          <p:cNvSpPr>
            <a:spLocks noChangeArrowheads="1"/>
          </p:cNvSpPr>
          <p:nvPr/>
        </p:nvSpPr>
        <p:spPr bwMode="auto">
          <a:xfrm>
            <a:off x="6731001" y="5281614"/>
            <a:ext cx="835025" cy="339725"/>
          </a:xfrm>
          <a:prstGeom prst="rect">
            <a:avLst/>
          </a:prstGeom>
          <a:noFill/>
          <a:ln w="9525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CL" altLang="es-CL" sz="1600">
                <a:solidFill>
                  <a:srgbClr val="4B5D59"/>
                </a:solidFill>
                <a:latin typeface="Verdana" panose="020B0604030504040204" pitchFamily="34" charset="0"/>
              </a:rPr>
              <a:t>x</a:t>
            </a:r>
            <a:r>
              <a:rPr lang="es-CL" altLang="es-CL" sz="1600" baseline="-25000">
                <a:solidFill>
                  <a:srgbClr val="4B5D59"/>
                </a:solidFill>
                <a:latin typeface="Verdana" panose="020B0604030504040204" pitchFamily="34" charset="0"/>
              </a:rPr>
              <a:t>1</a:t>
            </a:r>
            <a:r>
              <a:rPr lang="es-CL" altLang="es-CL" sz="1600">
                <a:solidFill>
                  <a:srgbClr val="4B5D59"/>
                </a:solidFill>
                <a:latin typeface="Verdana" panose="020B0604030504040204" pitchFamily="34" charset="0"/>
              </a:rPr>
              <a:t> = 3</a:t>
            </a:r>
            <a:endParaRPr lang="es-ES" altLang="es-CL" sz="1600">
              <a:solidFill>
                <a:srgbClr val="4B5D59"/>
              </a:solidFill>
              <a:latin typeface="Verdana" panose="020B0604030504040204" pitchFamily="34" charset="0"/>
            </a:endParaRPr>
          </a:p>
        </p:txBody>
      </p:sp>
      <p:sp>
        <p:nvSpPr>
          <p:cNvPr id="18" name="Rectangle 40"/>
          <p:cNvSpPr>
            <a:spLocks noChangeArrowheads="1"/>
          </p:cNvSpPr>
          <p:nvPr/>
        </p:nvSpPr>
        <p:spPr bwMode="auto">
          <a:xfrm>
            <a:off x="6731000" y="5897564"/>
            <a:ext cx="928688" cy="338137"/>
          </a:xfrm>
          <a:prstGeom prst="rect">
            <a:avLst/>
          </a:prstGeom>
          <a:noFill/>
          <a:ln w="9525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L" sz="1600">
                <a:solidFill>
                  <a:srgbClr val="4B5D59"/>
                </a:solidFill>
                <a:latin typeface="Verdana" panose="020B0604030504040204" pitchFamily="34" charset="0"/>
              </a:rPr>
              <a:t>x</a:t>
            </a:r>
            <a:r>
              <a:rPr lang="es-ES" altLang="es-CL" sz="1600" baseline="-25000">
                <a:solidFill>
                  <a:srgbClr val="4B5D59"/>
                </a:solidFill>
                <a:latin typeface="Verdana" panose="020B0604030504040204" pitchFamily="34" charset="0"/>
              </a:rPr>
              <a:t>2</a:t>
            </a:r>
            <a:r>
              <a:rPr lang="es-ES" altLang="es-CL" sz="1600">
                <a:solidFill>
                  <a:srgbClr val="4B5D59"/>
                </a:solidFill>
                <a:latin typeface="Verdana" panose="020B0604030504040204" pitchFamily="34" charset="0"/>
              </a:rPr>
              <a:t> = -3</a:t>
            </a:r>
          </a:p>
        </p:txBody>
      </p:sp>
      <p:cxnSp>
        <p:nvCxnSpPr>
          <p:cNvPr id="21" name="20 Conector recto de flecha"/>
          <p:cNvCxnSpPr/>
          <p:nvPr/>
        </p:nvCxnSpPr>
        <p:spPr>
          <a:xfrm flipV="1">
            <a:off x="6145213" y="5481639"/>
            <a:ext cx="493712" cy="369887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/>
          <p:nvPr/>
        </p:nvCxnSpPr>
        <p:spPr>
          <a:xfrm>
            <a:off x="6199189" y="5897564"/>
            <a:ext cx="415925" cy="231775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Rectángulo"/>
          <p:cNvSpPr/>
          <p:nvPr/>
        </p:nvSpPr>
        <p:spPr>
          <a:xfrm>
            <a:off x="5002213" y="1403350"/>
            <a:ext cx="1905000" cy="450850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25619" name="Rectangle 4"/>
          <p:cNvSpPr>
            <a:spLocks noChangeArrowheads="1"/>
          </p:cNvSpPr>
          <p:nvPr/>
        </p:nvSpPr>
        <p:spPr bwMode="auto">
          <a:xfrm>
            <a:off x="1412875" y="1"/>
            <a:ext cx="9378950" cy="461963"/>
          </a:xfrm>
          <a:prstGeom prst="rect">
            <a:avLst/>
          </a:prstGeom>
          <a:solidFill>
            <a:srgbClr val="533F87">
              <a:alpha val="509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990600" indent="-342900" eaLnBrk="0" hangingPunct="0">
              <a:spcBef>
                <a:spcPct val="20000"/>
              </a:spcBef>
              <a:buChar char="•"/>
              <a:tabLst>
                <a:tab pos="990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990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990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990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990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90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90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90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90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altLang="es-CL" sz="2400" dirty="0">
                <a:solidFill>
                  <a:srgbClr val="533F87"/>
                </a:solidFill>
                <a:latin typeface="Verdana" panose="020B0604030504040204" pitchFamily="34" charset="0"/>
              </a:rPr>
              <a:t>    </a:t>
            </a:r>
            <a:r>
              <a:rPr lang="es-ES" altLang="es-CL" sz="2400" dirty="0">
                <a:solidFill>
                  <a:srgbClr val="8670BC"/>
                </a:solidFill>
                <a:latin typeface="Verdana" panose="020B0604030504040204" pitchFamily="34" charset="0"/>
              </a:rPr>
              <a:t>2.</a:t>
            </a:r>
            <a:r>
              <a:rPr lang="es-CL" altLang="es-CL" sz="2400" dirty="0">
                <a:solidFill>
                  <a:srgbClr val="8670BC"/>
                </a:solidFill>
                <a:latin typeface="Verdana" panose="020B0604030504040204" pitchFamily="34" charset="0"/>
              </a:rPr>
              <a:t>1. Tipos de Ecuaciones de 2° Grado y sus raíces:</a:t>
            </a:r>
            <a:endParaRPr lang="es-ES" altLang="es-CL" sz="2400" dirty="0">
              <a:solidFill>
                <a:srgbClr val="8670BC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00085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52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4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4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800" decel="10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7" grpId="0"/>
      <p:bldP spid="8" grpId="0"/>
      <p:bldP spid="9" grpId="0"/>
      <p:bldP spid="10" grpId="0"/>
      <p:bldP spid="11" grpId="0"/>
      <p:bldP spid="13" grpId="0"/>
      <p:bldP spid="14" grpId="0"/>
      <p:bldP spid="17" grpId="0" animBg="1"/>
      <p:bldP spid="18" grpId="0" animBg="1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>
            <a:spLocks noChangeArrowheads="1"/>
          </p:cNvSpPr>
          <p:nvPr/>
        </p:nvSpPr>
        <p:spPr bwMode="auto">
          <a:xfrm>
            <a:off x="2586039" y="773114"/>
            <a:ext cx="29987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CL" altLang="es-CL" sz="1800">
                <a:latin typeface="Verdana" panose="020B0604030504040204" pitchFamily="34" charset="0"/>
              </a:rPr>
              <a:t>-</a:t>
            </a:r>
            <a:r>
              <a:rPr lang="es-CL" altLang="es-CL" sz="1800" b="1" u="sng">
                <a:latin typeface="Verdana" panose="020B0604030504040204" pitchFamily="34" charset="0"/>
              </a:rPr>
              <a:t>Incompleta Binomia:</a:t>
            </a:r>
          </a:p>
        </p:txBody>
      </p:sp>
      <p:sp>
        <p:nvSpPr>
          <p:cNvPr id="3" name="2 Rectángulo"/>
          <p:cNvSpPr>
            <a:spLocks noChangeArrowheads="1"/>
          </p:cNvSpPr>
          <p:nvPr/>
        </p:nvSpPr>
        <p:spPr bwMode="auto">
          <a:xfrm>
            <a:off x="5870575" y="773114"/>
            <a:ext cx="32083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altLang="es-CL" sz="1800">
                <a:solidFill>
                  <a:srgbClr val="0060C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ax</a:t>
            </a:r>
            <a:r>
              <a:rPr lang="es-MX" altLang="es-CL" sz="1800" baseline="30000">
                <a:solidFill>
                  <a:srgbClr val="0060C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s-MX" altLang="es-CL" sz="1800">
                <a:solidFill>
                  <a:srgbClr val="0060C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+ bx = 0      ,con c=0</a:t>
            </a:r>
            <a:endParaRPr lang="es-CL" altLang="es-CL" sz="1800">
              <a:latin typeface="Verdana" panose="020B060403050404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5870575" y="773113"/>
            <a:ext cx="1905000" cy="450850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5" name="4 CuadroTexto"/>
          <p:cNvSpPr txBox="1">
            <a:spLocks noChangeArrowheads="1"/>
          </p:cNvSpPr>
          <p:nvPr/>
        </p:nvSpPr>
        <p:spPr bwMode="auto">
          <a:xfrm>
            <a:off x="2765425" y="1673225"/>
            <a:ext cx="24780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CL" altLang="es-CL" sz="1800">
                <a:latin typeface="Verdana" panose="020B0604030504040204" pitchFamily="34" charset="0"/>
              </a:rPr>
              <a:t>Sus soluciones son:</a:t>
            </a:r>
          </a:p>
        </p:txBody>
      </p:sp>
      <p:sp>
        <p:nvSpPr>
          <p:cNvPr id="6" name="Rectangle 38"/>
          <p:cNvSpPr>
            <a:spLocks noChangeArrowheads="1"/>
          </p:cNvSpPr>
          <p:nvPr/>
        </p:nvSpPr>
        <p:spPr bwMode="auto">
          <a:xfrm>
            <a:off x="6465889" y="4194175"/>
            <a:ext cx="835025" cy="338138"/>
          </a:xfrm>
          <a:prstGeom prst="rect">
            <a:avLst/>
          </a:prstGeom>
          <a:noFill/>
          <a:ln w="9525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CL" altLang="es-CL" sz="1600">
                <a:solidFill>
                  <a:srgbClr val="4B5D59"/>
                </a:solidFill>
                <a:latin typeface="Verdana" panose="020B0604030504040204" pitchFamily="34" charset="0"/>
              </a:rPr>
              <a:t>x</a:t>
            </a:r>
            <a:r>
              <a:rPr lang="es-CL" altLang="es-CL" sz="1600" baseline="-25000">
                <a:solidFill>
                  <a:srgbClr val="4B5D59"/>
                </a:solidFill>
                <a:latin typeface="Verdana" panose="020B0604030504040204" pitchFamily="34" charset="0"/>
              </a:rPr>
              <a:t>1</a:t>
            </a:r>
            <a:r>
              <a:rPr lang="es-CL" altLang="es-CL" sz="1600">
                <a:solidFill>
                  <a:srgbClr val="4B5D59"/>
                </a:solidFill>
                <a:latin typeface="Verdana" panose="020B0604030504040204" pitchFamily="34" charset="0"/>
              </a:rPr>
              <a:t> = 0</a:t>
            </a:r>
            <a:endParaRPr lang="es-ES" altLang="es-CL" sz="1600">
              <a:solidFill>
                <a:srgbClr val="4B5D59"/>
              </a:solidFill>
              <a:latin typeface="Verdana" panose="020B0604030504040204" pitchFamily="34" charset="0"/>
            </a:endParaRPr>
          </a:p>
        </p:txBody>
      </p:sp>
      <p:sp>
        <p:nvSpPr>
          <p:cNvPr id="7" name="Rectangle 38"/>
          <p:cNvSpPr>
            <a:spLocks noChangeArrowheads="1"/>
          </p:cNvSpPr>
          <p:nvPr/>
        </p:nvSpPr>
        <p:spPr bwMode="auto">
          <a:xfrm>
            <a:off x="6281739" y="5283200"/>
            <a:ext cx="1057275" cy="338138"/>
          </a:xfrm>
          <a:prstGeom prst="rect">
            <a:avLst/>
          </a:prstGeom>
          <a:noFill/>
          <a:ln w="9525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CL" altLang="es-CL" sz="1600">
                <a:solidFill>
                  <a:srgbClr val="4B5D59"/>
                </a:solidFill>
                <a:latin typeface="Verdana" panose="020B0604030504040204" pitchFamily="34" charset="0"/>
              </a:rPr>
              <a:t>x</a:t>
            </a:r>
            <a:r>
              <a:rPr lang="es-CL" altLang="es-CL" sz="1600" baseline="-25000">
                <a:solidFill>
                  <a:srgbClr val="4B5D59"/>
                </a:solidFill>
                <a:latin typeface="Verdana" panose="020B0604030504040204" pitchFamily="34" charset="0"/>
              </a:rPr>
              <a:t>2</a:t>
            </a:r>
            <a:r>
              <a:rPr lang="es-CL" altLang="es-CL" sz="1600">
                <a:solidFill>
                  <a:srgbClr val="4B5D59"/>
                </a:solidFill>
                <a:latin typeface="Verdana" panose="020B0604030504040204" pitchFamily="34" charset="0"/>
              </a:rPr>
              <a:t> = 5/2</a:t>
            </a:r>
            <a:endParaRPr lang="es-ES" altLang="es-CL" sz="1600">
              <a:solidFill>
                <a:srgbClr val="4B5D59"/>
              </a:solidFill>
              <a:latin typeface="Verdana" panose="020B0604030504040204" pitchFamily="34" charset="0"/>
            </a:endParaRPr>
          </a:p>
        </p:txBody>
      </p:sp>
      <p:sp>
        <p:nvSpPr>
          <p:cNvPr id="8" name="Rectangle 38"/>
          <p:cNvSpPr>
            <a:spLocks noChangeArrowheads="1"/>
          </p:cNvSpPr>
          <p:nvPr/>
        </p:nvSpPr>
        <p:spPr bwMode="auto">
          <a:xfrm>
            <a:off x="5556250" y="1704975"/>
            <a:ext cx="763588" cy="338138"/>
          </a:xfrm>
          <a:prstGeom prst="rect">
            <a:avLst/>
          </a:prstGeom>
          <a:noFill/>
          <a:ln w="9525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CL" altLang="es-CL" sz="1600">
                <a:solidFill>
                  <a:srgbClr val="4B5D59"/>
                </a:solidFill>
                <a:latin typeface="Verdana" panose="020B0604030504040204" pitchFamily="34" charset="0"/>
              </a:rPr>
              <a:t>x</a:t>
            </a:r>
            <a:r>
              <a:rPr lang="es-CL" altLang="es-CL" sz="1600" baseline="-25000">
                <a:solidFill>
                  <a:srgbClr val="4B5D59"/>
                </a:solidFill>
                <a:latin typeface="Verdana" panose="020B0604030504040204" pitchFamily="34" charset="0"/>
              </a:rPr>
              <a:t>1</a:t>
            </a:r>
            <a:r>
              <a:rPr lang="es-CL" altLang="es-CL" sz="1600">
                <a:solidFill>
                  <a:srgbClr val="4B5D59"/>
                </a:solidFill>
                <a:latin typeface="Verdana" panose="020B0604030504040204" pitchFamily="34" charset="0"/>
              </a:rPr>
              <a:t> =0</a:t>
            </a:r>
            <a:endParaRPr lang="es-ES" altLang="es-CL" sz="1600">
              <a:solidFill>
                <a:srgbClr val="4B5D59"/>
              </a:solidFill>
              <a:latin typeface="Verdana" panose="020B0604030504040204" pitchFamily="34" charset="0"/>
            </a:endParaRPr>
          </a:p>
        </p:txBody>
      </p:sp>
      <p:sp>
        <p:nvSpPr>
          <p:cNvPr id="9" name="Rectangle 38"/>
          <p:cNvSpPr>
            <a:spLocks noChangeArrowheads="1"/>
          </p:cNvSpPr>
          <p:nvPr/>
        </p:nvSpPr>
        <p:spPr bwMode="auto">
          <a:xfrm>
            <a:off x="5556250" y="2259014"/>
            <a:ext cx="1143000" cy="338137"/>
          </a:xfrm>
          <a:prstGeom prst="rect">
            <a:avLst/>
          </a:prstGeom>
          <a:noFill/>
          <a:ln w="9525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CL" altLang="es-CL" sz="1600">
                <a:solidFill>
                  <a:srgbClr val="4B5D59"/>
                </a:solidFill>
                <a:latin typeface="Verdana" panose="020B0604030504040204" pitchFamily="34" charset="0"/>
              </a:rPr>
              <a:t>x</a:t>
            </a:r>
            <a:r>
              <a:rPr lang="es-CL" altLang="es-CL" sz="1600" baseline="-25000">
                <a:solidFill>
                  <a:srgbClr val="4B5D59"/>
                </a:solidFill>
                <a:latin typeface="Verdana" panose="020B0604030504040204" pitchFamily="34" charset="0"/>
              </a:rPr>
              <a:t>2</a:t>
            </a:r>
            <a:r>
              <a:rPr lang="es-CL" altLang="es-CL" sz="1600">
                <a:solidFill>
                  <a:srgbClr val="4B5D59"/>
                </a:solidFill>
                <a:latin typeface="Verdana" panose="020B0604030504040204" pitchFamily="34" charset="0"/>
              </a:rPr>
              <a:t> = -b/a</a:t>
            </a:r>
            <a:endParaRPr lang="es-ES" altLang="es-CL" sz="1600">
              <a:solidFill>
                <a:srgbClr val="4B5D59"/>
              </a:solidFill>
              <a:latin typeface="Verdana" panose="020B0604030504040204" pitchFamily="34" charset="0"/>
            </a:endParaRPr>
          </a:p>
        </p:txBody>
      </p:sp>
      <p:sp>
        <p:nvSpPr>
          <p:cNvPr id="10" name="9 CuadroTexto"/>
          <p:cNvSpPr txBox="1">
            <a:spLocks noChangeArrowheads="1"/>
          </p:cNvSpPr>
          <p:nvPr/>
        </p:nvSpPr>
        <p:spPr bwMode="auto">
          <a:xfrm>
            <a:off x="2990850" y="2933700"/>
            <a:ext cx="1225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CL" altLang="es-CL" sz="1800">
                <a:latin typeface="Verdana" panose="020B0604030504040204" pitchFamily="34" charset="0"/>
              </a:rPr>
              <a:t>Ejemplo:</a:t>
            </a:r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4351339" y="2933700"/>
            <a:ext cx="56546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CL" altLang="es-CL" sz="1800">
                <a:solidFill>
                  <a:srgbClr val="006FDE"/>
                </a:solidFill>
                <a:latin typeface="Verdana" panose="020B0604030504040204" pitchFamily="34" charset="0"/>
              </a:rPr>
              <a:t>Resolver la siguiente ecuación   6x</a:t>
            </a:r>
            <a:r>
              <a:rPr lang="es-CL" altLang="es-CL" sz="1800" baseline="30000">
                <a:solidFill>
                  <a:srgbClr val="006FDE"/>
                </a:solidFill>
                <a:latin typeface="Verdana" panose="020B0604030504040204" pitchFamily="34" charset="0"/>
              </a:rPr>
              <a:t>2</a:t>
            </a:r>
            <a:r>
              <a:rPr lang="es-CL" altLang="es-CL" sz="1800">
                <a:solidFill>
                  <a:srgbClr val="006FDE"/>
                </a:solidFill>
                <a:latin typeface="Verdana" panose="020B0604030504040204" pitchFamily="34" charset="0"/>
              </a:rPr>
              <a:t> - 15x = 0</a:t>
            </a:r>
            <a:endParaRPr lang="es-ES" altLang="es-CL" sz="1800">
              <a:solidFill>
                <a:srgbClr val="006FDE"/>
              </a:solidFill>
              <a:latin typeface="Verdana" panose="020B0604030504040204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2990850" y="3424238"/>
            <a:ext cx="4970400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s-CL" dirty="0">
                <a:solidFill>
                  <a:schemeClr val="accent1">
                    <a:lumMod val="50000"/>
                  </a:schemeClr>
                </a:solidFill>
              </a:rPr>
              <a:t>De acuerdo a la ecuación tenemos que a=6 y b=-15</a:t>
            </a:r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3919538" y="4729164"/>
            <a:ext cx="16367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CL" altLang="es-CL" sz="1800">
                <a:solidFill>
                  <a:srgbClr val="006FDE"/>
                </a:solidFill>
                <a:latin typeface="Verdana" panose="020B0604030504040204" pitchFamily="34" charset="0"/>
              </a:rPr>
              <a:t>x = -(-15)/6</a:t>
            </a:r>
            <a:endParaRPr lang="es-ES" altLang="es-CL" sz="1800">
              <a:solidFill>
                <a:srgbClr val="006FDE"/>
              </a:solidFill>
              <a:latin typeface="Verdana" panose="020B0604030504040204" pitchFamily="34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6465889" y="4729164"/>
            <a:ext cx="1733295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s-CL" sz="1400" dirty="0">
                <a:solidFill>
                  <a:schemeClr val="accent1">
                    <a:lumMod val="50000"/>
                  </a:schemeClr>
                </a:solidFill>
              </a:rPr>
              <a:t>Simplificamos por /:3</a:t>
            </a:r>
          </a:p>
        </p:txBody>
      </p:sp>
      <p:cxnSp>
        <p:nvCxnSpPr>
          <p:cNvPr id="17" name="16 Conector recto"/>
          <p:cNvCxnSpPr/>
          <p:nvPr/>
        </p:nvCxnSpPr>
        <p:spPr>
          <a:xfrm flipH="1" flipV="1">
            <a:off x="4776788" y="4729164"/>
            <a:ext cx="233362" cy="3698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 flipH="1" flipV="1">
            <a:off x="5294314" y="4760913"/>
            <a:ext cx="204787" cy="2460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Rectángulo"/>
          <p:cNvSpPr>
            <a:spLocks noChangeArrowheads="1"/>
          </p:cNvSpPr>
          <p:nvPr/>
        </p:nvSpPr>
        <p:spPr bwMode="auto">
          <a:xfrm>
            <a:off x="4129088" y="5283200"/>
            <a:ext cx="1073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CL" altLang="es-CL" sz="1800">
                <a:solidFill>
                  <a:srgbClr val="006FDE"/>
                </a:solidFill>
                <a:latin typeface="Verdana" panose="020B0604030504040204" pitchFamily="34" charset="0"/>
              </a:rPr>
              <a:t>x =5/2 </a:t>
            </a:r>
            <a:endParaRPr lang="es-CL" altLang="es-CL" sz="1800">
              <a:latin typeface="Verdana" panose="020B0604030504040204" pitchFamily="34" charset="0"/>
            </a:endParaRPr>
          </a:p>
        </p:txBody>
      </p:sp>
      <p:cxnSp>
        <p:nvCxnSpPr>
          <p:cNvPr id="28" name="27 Conector recto de flecha"/>
          <p:cNvCxnSpPr/>
          <p:nvPr/>
        </p:nvCxnSpPr>
        <p:spPr>
          <a:xfrm>
            <a:off x="5564188" y="4373563"/>
            <a:ext cx="531812" cy="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 de flecha"/>
          <p:cNvCxnSpPr/>
          <p:nvPr/>
        </p:nvCxnSpPr>
        <p:spPr>
          <a:xfrm>
            <a:off x="5356226" y="5454650"/>
            <a:ext cx="739775" cy="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22806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4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4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4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4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4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4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2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3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4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4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5" grpId="0"/>
      <p:bldP spid="6" grpId="0" animBg="1"/>
      <p:bldP spid="7" grpId="0" animBg="1"/>
      <p:bldP spid="8" grpId="0" animBg="1"/>
      <p:bldP spid="9" grpId="0" animBg="1"/>
      <p:bldP spid="10" grpId="0"/>
      <p:bldP spid="12" grpId="0"/>
      <p:bldP spid="13" grpId="0"/>
      <p:bldP spid="14" grpId="0"/>
      <p:bldP spid="15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6" name="Rectangle 6"/>
          <p:cNvSpPr>
            <a:spLocks noChangeArrowheads="1"/>
          </p:cNvSpPr>
          <p:nvPr/>
        </p:nvSpPr>
        <p:spPr bwMode="auto">
          <a:xfrm>
            <a:off x="3211513" y="1155700"/>
            <a:ext cx="5626100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s-CL" altLang="es-CL" sz="1600">
                <a:solidFill>
                  <a:srgbClr val="4B5D59"/>
                </a:solidFill>
                <a:latin typeface="Verdana" panose="020B0604030504040204" pitchFamily="34" charset="0"/>
              </a:rPr>
              <a:t>Fórmula para determinar sus soluciones (raíces) es: </a:t>
            </a:r>
          </a:p>
        </p:txBody>
      </p:sp>
      <p:sp>
        <p:nvSpPr>
          <p:cNvPr id="27651" name="AutoShape 8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10272713" y="6453188"/>
            <a:ext cx="360362" cy="360362"/>
          </a:xfrm>
          <a:prstGeom prst="actionButtonBackPrevious">
            <a:avLst/>
          </a:prstGeom>
          <a:solidFill>
            <a:srgbClr val="E7F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CL" sz="1800">
              <a:latin typeface="Verdana" panose="020B0604030504040204" pitchFamily="34" charset="0"/>
            </a:endParaRP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4659314" y="1563688"/>
            <a:ext cx="2879725" cy="1014412"/>
            <a:chOff x="2058" y="1253"/>
            <a:chExt cx="1814" cy="639"/>
          </a:xfrm>
        </p:grpSpPr>
        <p:sp>
          <p:nvSpPr>
            <p:cNvPr id="27671" name="Rectangle 15"/>
            <p:cNvSpPr>
              <a:spLocks noChangeArrowheads="1"/>
            </p:cNvSpPr>
            <p:nvPr/>
          </p:nvSpPr>
          <p:spPr bwMode="auto">
            <a:xfrm>
              <a:off x="2058" y="1253"/>
              <a:ext cx="1814" cy="639"/>
            </a:xfrm>
            <a:prstGeom prst="rect">
              <a:avLst/>
            </a:prstGeom>
            <a:noFill/>
            <a:ln w="12700">
              <a:solidFill>
                <a:srgbClr val="00CC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s-ES" altLang="es-CL" sz="1800">
                <a:latin typeface="Verdana" panose="020B0604030504040204" pitchFamily="34" charset="0"/>
              </a:endParaRPr>
            </a:p>
          </p:txBody>
        </p:sp>
        <p:sp>
          <p:nvSpPr>
            <p:cNvPr id="27672" name="Text Box 11"/>
            <p:cNvSpPr txBox="1">
              <a:spLocks noChangeArrowheads="1"/>
            </p:cNvSpPr>
            <p:nvPr/>
          </p:nvSpPr>
          <p:spPr bwMode="auto">
            <a:xfrm>
              <a:off x="2563" y="1366"/>
              <a:ext cx="130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CL" sz="1800">
                  <a:solidFill>
                    <a:srgbClr val="4B5D59"/>
                  </a:solidFill>
                  <a:cs typeface="Arial" panose="020B0604020202020204" pitchFamily="34" charset="0"/>
                </a:rPr>
                <a:t>- b </a:t>
              </a:r>
              <a:r>
                <a:rPr lang="en-US" altLang="es-CL" sz="1800">
                  <a:solidFill>
                    <a:srgbClr val="4B5D59"/>
                  </a:solidFill>
                  <a:cs typeface="Arial" panose="020B0604020202020204" pitchFamily="34" charset="0"/>
                </a:rPr>
                <a:t>±      b</a:t>
              </a:r>
              <a:r>
                <a:rPr lang="en-US" altLang="es-CL" sz="1800" baseline="30000">
                  <a:solidFill>
                    <a:srgbClr val="4B5D59"/>
                  </a:solidFill>
                  <a:cs typeface="Arial" panose="020B0604020202020204" pitchFamily="34" charset="0"/>
                </a:rPr>
                <a:t>2</a:t>
              </a:r>
              <a:r>
                <a:rPr lang="en-US" altLang="es-CL" sz="1800">
                  <a:solidFill>
                    <a:srgbClr val="4B5D59"/>
                  </a:solidFill>
                  <a:cs typeface="Arial" panose="020B0604020202020204" pitchFamily="34" charset="0"/>
                </a:rPr>
                <a:t> – 4ac</a:t>
              </a:r>
              <a:endParaRPr lang="en-US" altLang="es-CL" sz="1800" baseline="30000">
                <a:solidFill>
                  <a:srgbClr val="4B5D59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7673" name="Line 12"/>
            <p:cNvSpPr>
              <a:spLocks noChangeShapeType="1"/>
            </p:cNvSpPr>
            <p:nvPr/>
          </p:nvSpPr>
          <p:spPr bwMode="auto">
            <a:xfrm>
              <a:off x="2626" y="1603"/>
              <a:ext cx="1020" cy="0"/>
            </a:xfrm>
            <a:prstGeom prst="line">
              <a:avLst/>
            </a:prstGeom>
            <a:noFill/>
            <a:ln w="9525">
              <a:solidFill>
                <a:srgbClr val="3F4F4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27674" name="Rectangle 13"/>
            <p:cNvSpPr>
              <a:spLocks noChangeArrowheads="1"/>
            </p:cNvSpPr>
            <p:nvPr/>
          </p:nvSpPr>
          <p:spPr bwMode="auto">
            <a:xfrm>
              <a:off x="2983" y="1624"/>
              <a:ext cx="27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CL" sz="1800">
                  <a:solidFill>
                    <a:srgbClr val="4B5D59"/>
                  </a:solidFill>
                </a:rPr>
                <a:t>2a</a:t>
              </a:r>
            </a:p>
          </p:txBody>
        </p:sp>
        <p:sp>
          <p:nvSpPr>
            <p:cNvPr id="27675" name="Rectangle 14"/>
            <p:cNvSpPr>
              <a:spLocks noChangeArrowheads="1"/>
            </p:cNvSpPr>
            <p:nvPr/>
          </p:nvSpPr>
          <p:spPr bwMode="auto">
            <a:xfrm>
              <a:off x="2193" y="1450"/>
              <a:ext cx="37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CL" sz="1800">
                  <a:solidFill>
                    <a:srgbClr val="4B5D59"/>
                  </a:solidFill>
                  <a:latin typeface="Verdana" panose="020B0604030504040204" pitchFamily="34" charset="0"/>
                </a:rPr>
                <a:t>x =</a:t>
              </a:r>
            </a:p>
          </p:txBody>
        </p:sp>
        <p:grpSp>
          <p:nvGrpSpPr>
            <p:cNvPr id="27676" name="Group 21"/>
            <p:cNvGrpSpPr>
              <a:grpSpLocks noChangeAspect="1"/>
            </p:cNvGrpSpPr>
            <p:nvPr/>
          </p:nvGrpSpPr>
          <p:grpSpPr bwMode="auto">
            <a:xfrm>
              <a:off x="2965" y="1356"/>
              <a:ext cx="709" cy="208"/>
              <a:chOff x="2965" y="1356"/>
              <a:chExt cx="709" cy="208"/>
            </a:xfrm>
          </p:grpSpPr>
          <p:sp>
            <p:nvSpPr>
              <p:cNvPr id="27677" name="AutoShape 20"/>
              <p:cNvSpPr>
                <a:spLocks noChangeAspect="1" noChangeArrowheads="1" noTextEdit="1"/>
              </p:cNvSpPr>
              <p:nvPr/>
            </p:nvSpPr>
            <p:spPr bwMode="auto">
              <a:xfrm>
                <a:off x="2965" y="1356"/>
                <a:ext cx="709" cy="2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  <p:sp>
            <p:nvSpPr>
              <p:cNvPr id="27678" name="Freeform 22"/>
              <p:cNvSpPr>
                <a:spLocks/>
              </p:cNvSpPr>
              <p:nvPr/>
            </p:nvSpPr>
            <p:spPr bwMode="auto">
              <a:xfrm>
                <a:off x="2982" y="1369"/>
                <a:ext cx="675" cy="182"/>
              </a:xfrm>
              <a:custGeom>
                <a:avLst/>
                <a:gdLst>
                  <a:gd name="T0" fmla="*/ 0 w 4048"/>
                  <a:gd name="T1" fmla="*/ 0 h 1278"/>
                  <a:gd name="T2" fmla="*/ 0 w 4048"/>
                  <a:gd name="T3" fmla="*/ 0 h 1278"/>
                  <a:gd name="T4" fmla="*/ 0 w 4048"/>
                  <a:gd name="T5" fmla="*/ 0 h 1278"/>
                  <a:gd name="T6" fmla="*/ 0 w 4048"/>
                  <a:gd name="T7" fmla="*/ 0 h 127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048"/>
                  <a:gd name="T13" fmla="*/ 0 h 1278"/>
                  <a:gd name="T14" fmla="*/ 4048 w 4048"/>
                  <a:gd name="T15" fmla="*/ 1278 h 127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048" h="1278">
                    <a:moveTo>
                      <a:pt x="4048" y="0"/>
                    </a:moveTo>
                    <a:lnTo>
                      <a:pt x="739" y="0"/>
                    </a:lnTo>
                    <a:lnTo>
                      <a:pt x="328" y="1278"/>
                    </a:lnTo>
                    <a:lnTo>
                      <a:pt x="0" y="639"/>
                    </a:lnTo>
                  </a:path>
                </a:pathLst>
              </a:custGeom>
              <a:noFill/>
              <a:ln w="11113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</p:grpSp>
      </p:grpSp>
      <p:sp>
        <p:nvSpPr>
          <p:cNvPr id="194584" name="Text Box 24"/>
          <p:cNvSpPr txBox="1">
            <a:spLocks noChangeArrowheads="1"/>
          </p:cNvSpPr>
          <p:nvPr/>
        </p:nvSpPr>
        <p:spPr bwMode="auto">
          <a:xfrm>
            <a:off x="3621088" y="2747963"/>
            <a:ext cx="16494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MX" altLang="es-CL" sz="1800">
                <a:solidFill>
                  <a:schemeClr val="folHlink"/>
                </a:solidFill>
                <a:latin typeface="Verdana" panose="020B0604030504040204" pitchFamily="34" charset="0"/>
              </a:rPr>
              <a:t>Ejemplo:</a:t>
            </a:r>
            <a:endParaRPr lang="es-ES" altLang="es-CL" sz="1800">
              <a:solidFill>
                <a:schemeClr val="folHlink"/>
              </a:solidFill>
              <a:latin typeface="Verdana" panose="020B0604030504040204" pitchFamily="34" charset="0"/>
            </a:endParaRPr>
          </a:p>
        </p:txBody>
      </p:sp>
      <p:sp>
        <p:nvSpPr>
          <p:cNvPr id="194585" name="Rectangle 25"/>
          <p:cNvSpPr>
            <a:spLocks noChangeArrowheads="1"/>
          </p:cNvSpPr>
          <p:nvPr/>
        </p:nvSpPr>
        <p:spPr bwMode="auto">
          <a:xfrm>
            <a:off x="3621089" y="3114676"/>
            <a:ext cx="58181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CL" altLang="es-CL" sz="1600">
                <a:solidFill>
                  <a:srgbClr val="4B5D59"/>
                </a:solidFill>
                <a:latin typeface="Verdana" panose="020B0604030504040204" pitchFamily="34" charset="0"/>
              </a:rPr>
              <a:t>Determinar las raíces de la ecuación:  </a:t>
            </a:r>
            <a:r>
              <a:rPr lang="es-CL" altLang="es-CL" sz="1800">
                <a:solidFill>
                  <a:srgbClr val="006FDE"/>
                </a:solidFill>
                <a:latin typeface="Verdana" panose="020B0604030504040204" pitchFamily="34" charset="0"/>
              </a:rPr>
              <a:t>x</a:t>
            </a:r>
            <a:r>
              <a:rPr lang="es-CL" altLang="es-CL" sz="1800" baseline="30000">
                <a:solidFill>
                  <a:srgbClr val="006FDE"/>
                </a:solidFill>
                <a:latin typeface="Verdana" panose="020B0604030504040204" pitchFamily="34" charset="0"/>
              </a:rPr>
              <a:t>2</a:t>
            </a:r>
            <a:r>
              <a:rPr lang="es-CL" altLang="es-CL" sz="1800">
                <a:solidFill>
                  <a:srgbClr val="006FDE"/>
                </a:solidFill>
                <a:latin typeface="Verdana" panose="020B0604030504040204" pitchFamily="34" charset="0"/>
              </a:rPr>
              <a:t> - 3x - 4 = 0</a:t>
            </a:r>
            <a:endParaRPr lang="es-ES" altLang="es-CL" sz="1800">
              <a:solidFill>
                <a:srgbClr val="006FDE"/>
              </a:solidFill>
              <a:latin typeface="Verdana" panose="020B0604030504040204" pitchFamily="34" charset="0"/>
            </a:endParaRPr>
          </a:p>
        </p:txBody>
      </p:sp>
      <p:grpSp>
        <p:nvGrpSpPr>
          <p:cNvPr id="4" name="Group 43"/>
          <p:cNvGrpSpPr>
            <a:grpSpLocks/>
          </p:cNvGrpSpPr>
          <p:nvPr/>
        </p:nvGrpSpPr>
        <p:grpSpPr bwMode="auto">
          <a:xfrm>
            <a:off x="4843464" y="4419601"/>
            <a:ext cx="3413125" cy="815975"/>
            <a:chOff x="2091" y="2528"/>
            <a:chExt cx="2150" cy="514"/>
          </a:xfrm>
        </p:grpSpPr>
        <p:sp>
          <p:nvSpPr>
            <p:cNvPr id="27666" name="Text Box 28"/>
            <p:cNvSpPr txBox="1">
              <a:spLocks noChangeArrowheads="1"/>
            </p:cNvSpPr>
            <p:nvPr/>
          </p:nvSpPr>
          <p:spPr bwMode="auto">
            <a:xfrm>
              <a:off x="2461" y="2553"/>
              <a:ext cx="17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CL" sz="1800">
                  <a:solidFill>
                    <a:srgbClr val="4B5D59"/>
                  </a:solidFill>
                  <a:cs typeface="Arial" panose="020B0604020202020204" pitchFamily="34" charset="0"/>
                </a:rPr>
                <a:t>-(-3)  </a:t>
              </a:r>
              <a:r>
                <a:rPr lang="en-US" altLang="es-CL" sz="1800">
                  <a:solidFill>
                    <a:srgbClr val="4B5D59"/>
                  </a:solidFill>
                  <a:cs typeface="Arial" panose="020B0604020202020204" pitchFamily="34" charset="0"/>
                </a:rPr>
                <a:t>±     (-3)</a:t>
              </a:r>
              <a:r>
                <a:rPr lang="en-US" altLang="es-CL" sz="1800" baseline="30000">
                  <a:solidFill>
                    <a:srgbClr val="4B5D59"/>
                  </a:solidFill>
                  <a:cs typeface="Arial" panose="020B0604020202020204" pitchFamily="34" charset="0"/>
                </a:rPr>
                <a:t>2</a:t>
              </a:r>
              <a:r>
                <a:rPr lang="en-US" altLang="es-CL" sz="1800">
                  <a:solidFill>
                    <a:srgbClr val="4B5D59"/>
                  </a:solidFill>
                  <a:cs typeface="Arial" panose="020B0604020202020204" pitchFamily="34" charset="0"/>
                </a:rPr>
                <a:t> – 4·1(- 4)</a:t>
              </a:r>
              <a:endParaRPr lang="en-US" altLang="es-CL" sz="1800" baseline="30000">
                <a:solidFill>
                  <a:srgbClr val="4B5D59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7667" name="Line 29"/>
            <p:cNvSpPr>
              <a:spLocks noChangeShapeType="1"/>
            </p:cNvSpPr>
            <p:nvPr/>
          </p:nvSpPr>
          <p:spPr bwMode="auto">
            <a:xfrm>
              <a:off x="2524" y="2790"/>
              <a:ext cx="1519" cy="0"/>
            </a:xfrm>
            <a:prstGeom prst="line">
              <a:avLst/>
            </a:prstGeom>
            <a:noFill/>
            <a:ln w="9525">
              <a:solidFill>
                <a:srgbClr val="3F4F4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27668" name="Rectangle 30"/>
            <p:cNvSpPr>
              <a:spLocks noChangeArrowheads="1"/>
            </p:cNvSpPr>
            <p:nvPr/>
          </p:nvSpPr>
          <p:spPr bwMode="auto">
            <a:xfrm>
              <a:off x="3143" y="2811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CL" sz="1800">
                  <a:solidFill>
                    <a:srgbClr val="4B5D59"/>
                  </a:solidFill>
                </a:rPr>
                <a:t>2</a:t>
              </a:r>
            </a:p>
          </p:txBody>
        </p:sp>
        <p:sp>
          <p:nvSpPr>
            <p:cNvPr id="27669" name="Rectangle 31"/>
            <p:cNvSpPr>
              <a:spLocks noChangeArrowheads="1"/>
            </p:cNvSpPr>
            <p:nvPr/>
          </p:nvSpPr>
          <p:spPr bwMode="auto">
            <a:xfrm>
              <a:off x="2091" y="2637"/>
              <a:ext cx="37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CL" sz="1800">
                  <a:solidFill>
                    <a:srgbClr val="4B5D59"/>
                  </a:solidFill>
                  <a:latin typeface="Verdana" panose="020B0604030504040204" pitchFamily="34" charset="0"/>
                </a:rPr>
                <a:t>x =</a:t>
              </a:r>
            </a:p>
          </p:txBody>
        </p:sp>
        <p:graphicFrame>
          <p:nvGraphicFramePr>
            <p:cNvPr id="27670" name="Object 36"/>
            <p:cNvGraphicFramePr>
              <a:graphicFrameLocks noChangeAspect="1"/>
            </p:cNvGraphicFramePr>
            <p:nvPr/>
          </p:nvGraphicFramePr>
          <p:xfrm>
            <a:off x="3020" y="2528"/>
            <a:ext cx="1048" cy="2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2" name="Flash Movie" r:id="rId3" imgW="1663200" imgH="406440" progId="Flash.Movie">
                    <p:embed/>
                  </p:oleObj>
                </mc:Choice>
                <mc:Fallback>
                  <p:oleObj name="Flash Movie" r:id="rId3" imgW="1663200" imgH="406440" progId="Flash.Movi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20" y="2528"/>
                          <a:ext cx="1048" cy="2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44"/>
          <p:cNvGrpSpPr>
            <a:grpSpLocks/>
          </p:cNvGrpSpPr>
          <p:nvPr/>
        </p:nvGrpSpPr>
        <p:grpSpPr bwMode="auto">
          <a:xfrm>
            <a:off x="4879975" y="5329238"/>
            <a:ext cx="2476500" cy="811212"/>
            <a:chOff x="2086" y="3123"/>
            <a:chExt cx="1560" cy="511"/>
          </a:xfrm>
        </p:grpSpPr>
        <p:sp>
          <p:nvSpPr>
            <p:cNvPr id="27661" name="Text Box 37"/>
            <p:cNvSpPr txBox="1">
              <a:spLocks noChangeArrowheads="1"/>
            </p:cNvSpPr>
            <p:nvPr/>
          </p:nvSpPr>
          <p:spPr bwMode="auto">
            <a:xfrm>
              <a:off x="2428" y="3174"/>
              <a:ext cx="121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CL" sz="1800">
                  <a:solidFill>
                    <a:srgbClr val="4B5D59"/>
                  </a:solidFill>
                  <a:cs typeface="Arial" panose="020B0604020202020204" pitchFamily="34" charset="0"/>
                </a:rPr>
                <a:t> 3  </a:t>
              </a:r>
              <a:r>
                <a:rPr lang="en-US" altLang="es-CL" sz="1800">
                  <a:solidFill>
                    <a:srgbClr val="4B5D59"/>
                  </a:solidFill>
                  <a:cs typeface="Arial" panose="020B0604020202020204" pitchFamily="34" charset="0"/>
                </a:rPr>
                <a:t>±     9  + 16</a:t>
              </a:r>
              <a:endParaRPr lang="en-US" altLang="es-CL" sz="1800" baseline="30000">
                <a:solidFill>
                  <a:srgbClr val="4B5D59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7662" name="Line 38"/>
            <p:cNvSpPr>
              <a:spLocks noChangeShapeType="1"/>
            </p:cNvSpPr>
            <p:nvPr/>
          </p:nvSpPr>
          <p:spPr bwMode="auto">
            <a:xfrm>
              <a:off x="2519" y="3382"/>
              <a:ext cx="907" cy="0"/>
            </a:xfrm>
            <a:prstGeom prst="line">
              <a:avLst/>
            </a:prstGeom>
            <a:noFill/>
            <a:ln w="9525">
              <a:solidFill>
                <a:srgbClr val="3F4F4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27663" name="Rectangle 39"/>
            <p:cNvSpPr>
              <a:spLocks noChangeArrowheads="1"/>
            </p:cNvSpPr>
            <p:nvPr/>
          </p:nvSpPr>
          <p:spPr bwMode="auto">
            <a:xfrm>
              <a:off x="2854" y="3403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CL" sz="1800">
                  <a:solidFill>
                    <a:srgbClr val="4B5D59"/>
                  </a:solidFill>
                </a:rPr>
                <a:t>2</a:t>
              </a:r>
            </a:p>
          </p:txBody>
        </p:sp>
        <p:sp>
          <p:nvSpPr>
            <p:cNvPr id="27664" name="Rectangle 40"/>
            <p:cNvSpPr>
              <a:spLocks noChangeArrowheads="1"/>
            </p:cNvSpPr>
            <p:nvPr/>
          </p:nvSpPr>
          <p:spPr bwMode="auto">
            <a:xfrm>
              <a:off x="2086" y="3229"/>
              <a:ext cx="37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CL" sz="1800">
                  <a:solidFill>
                    <a:srgbClr val="4B5D59"/>
                  </a:solidFill>
                  <a:latin typeface="Verdana" panose="020B0604030504040204" pitchFamily="34" charset="0"/>
                </a:rPr>
                <a:t>x =</a:t>
              </a:r>
            </a:p>
          </p:txBody>
        </p:sp>
        <p:graphicFrame>
          <p:nvGraphicFramePr>
            <p:cNvPr id="27665" name="Object 42"/>
            <p:cNvGraphicFramePr>
              <a:graphicFrameLocks noChangeAspect="1"/>
            </p:cNvGraphicFramePr>
            <p:nvPr/>
          </p:nvGraphicFramePr>
          <p:xfrm>
            <a:off x="2835" y="3123"/>
            <a:ext cx="584" cy="2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3" name="Flash Movie" r:id="rId5" imgW="926640" imgH="406440" progId="Flash.Movie">
                    <p:embed/>
                  </p:oleObj>
                </mc:Choice>
                <mc:Fallback>
                  <p:oleObj name="Flash Movie" r:id="rId5" imgW="926640" imgH="406440" progId="Flash.Movi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35" y="3123"/>
                          <a:ext cx="584" cy="23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9" name="28 CuadroTexto"/>
          <p:cNvSpPr txBox="1">
            <a:spLocks noChangeArrowheads="1"/>
          </p:cNvSpPr>
          <p:nvPr/>
        </p:nvSpPr>
        <p:spPr bwMode="auto">
          <a:xfrm>
            <a:off x="3260726" y="549275"/>
            <a:ext cx="26654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CL" altLang="es-CL" sz="1800" b="1" u="sng">
                <a:latin typeface="Verdana" panose="020B0604030504040204" pitchFamily="34" charset="0"/>
              </a:rPr>
              <a:t>-Completa general:</a:t>
            </a:r>
          </a:p>
        </p:txBody>
      </p:sp>
      <p:sp>
        <p:nvSpPr>
          <p:cNvPr id="30" name="29 Rectángulo"/>
          <p:cNvSpPr>
            <a:spLocks noChangeArrowheads="1"/>
          </p:cNvSpPr>
          <p:nvPr/>
        </p:nvSpPr>
        <p:spPr bwMode="auto">
          <a:xfrm>
            <a:off x="6094414" y="549275"/>
            <a:ext cx="21621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CL" altLang="es-CL" sz="1800">
                <a:solidFill>
                  <a:srgbClr val="006FDE"/>
                </a:solidFill>
                <a:latin typeface="Verdana" panose="020B0604030504040204" pitchFamily="34" charset="0"/>
              </a:rPr>
              <a:t>ax</a:t>
            </a:r>
            <a:r>
              <a:rPr lang="es-CL" altLang="es-CL" sz="1800" baseline="30000">
                <a:solidFill>
                  <a:srgbClr val="006FDE"/>
                </a:solidFill>
                <a:latin typeface="Verdana" panose="020B0604030504040204" pitchFamily="34" charset="0"/>
              </a:rPr>
              <a:t>2</a:t>
            </a:r>
            <a:r>
              <a:rPr lang="es-CL" altLang="es-CL" sz="1800">
                <a:solidFill>
                  <a:srgbClr val="006FDE"/>
                </a:solidFill>
                <a:latin typeface="Verdana" panose="020B0604030504040204" pitchFamily="34" charset="0"/>
              </a:rPr>
              <a:t> + bx  +c = 0</a:t>
            </a:r>
            <a:endParaRPr lang="es-ES" altLang="es-CL" sz="1800">
              <a:solidFill>
                <a:srgbClr val="006FDE"/>
              </a:solidFill>
              <a:latin typeface="Verdana" panose="020B0604030504040204" pitchFamily="34" charset="0"/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6024563" y="434975"/>
            <a:ext cx="2208212" cy="482600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32" name="31 CuadroTexto"/>
          <p:cNvSpPr txBox="1"/>
          <p:nvPr/>
        </p:nvSpPr>
        <p:spPr>
          <a:xfrm>
            <a:off x="3211513" y="3524250"/>
            <a:ext cx="7213600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CL" dirty="0">
                <a:solidFill>
                  <a:schemeClr val="accent1">
                    <a:lumMod val="50000"/>
                  </a:schemeClr>
                </a:solidFill>
              </a:rPr>
              <a:t>Se obtiene el valor de: a=1, b=-3 y c=-4  y se reemplazan</a:t>
            </a:r>
          </a:p>
          <a:p>
            <a:pPr>
              <a:defRPr/>
            </a:pPr>
            <a:r>
              <a:rPr lang="es-CL" dirty="0">
                <a:solidFill>
                  <a:schemeClr val="accent1">
                    <a:lumMod val="50000"/>
                  </a:schemeClr>
                </a:solidFill>
              </a:rPr>
              <a:t>en la fórmula dada:</a:t>
            </a:r>
          </a:p>
        </p:txBody>
      </p:sp>
    </p:spTree>
    <p:extLst>
      <p:ext uri="{BB962C8B-B14F-4D97-AF65-F5344CB8AC3E}">
        <p14:creationId xmlns:p14="http://schemas.microsoft.com/office/powerpoint/2010/main" val="30827731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4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9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 tmFilter="0,0; .5, 1; 1, 1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6" grpId="0"/>
      <p:bldP spid="194584" grpId="0"/>
      <p:bldP spid="194585" grpId="0"/>
      <p:bldP spid="29" grpId="0"/>
      <p:bldP spid="30" grpId="0"/>
      <p:bldP spid="31" grpId="0" animBg="1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41 Grupo"/>
          <p:cNvGrpSpPr>
            <a:grpSpLocks/>
          </p:cNvGrpSpPr>
          <p:nvPr/>
        </p:nvGrpSpPr>
        <p:grpSpPr bwMode="auto">
          <a:xfrm>
            <a:off x="5016500" y="368301"/>
            <a:ext cx="2476500" cy="811213"/>
            <a:chOff x="3492500" y="368300"/>
            <a:chExt cx="2476500" cy="811213"/>
          </a:xfrm>
        </p:grpSpPr>
        <p:sp>
          <p:nvSpPr>
            <p:cNvPr id="28703" name="Text Box 4"/>
            <p:cNvSpPr txBox="1">
              <a:spLocks noChangeArrowheads="1"/>
            </p:cNvSpPr>
            <p:nvPr/>
          </p:nvSpPr>
          <p:spPr bwMode="auto">
            <a:xfrm>
              <a:off x="4035425" y="449263"/>
              <a:ext cx="1933575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CL" sz="1800">
                  <a:solidFill>
                    <a:srgbClr val="4B5D59"/>
                  </a:solidFill>
                  <a:cs typeface="Arial" panose="020B0604020202020204" pitchFamily="34" charset="0"/>
                </a:rPr>
                <a:t> 3  </a:t>
              </a:r>
              <a:r>
                <a:rPr lang="en-US" altLang="es-CL" sz="1800">
                  <a:solidFill>
                    <a:srgbClr val="4B5D59"/>
                  </a:solidFill>
                  <a:cs typeface="Arial" panose="020B0604020202020204" pitchFamily="34" charset="0"/>
                </a:rPr>
                <a:t>±     25</a:t>
              </a:r>
              <a:endParaRPr lang="en-US" altLang="es-CL" sz="1800" baseline="30000">
                <a:solidFill>
                  <a:srgbClr val="4B5D59"/>
                </a:solidFill>
                <a:cs typeface="Arial" panose="020B0604020202020204" pitchFamily="34" charset="0"/>
              </a:endParaRPr>
            </a:p>
          </p:txBody>
        </p:sp>
        <p:grpSp>
          <p:nvGrpSpPr>
            <p:cNvPr id="28704" name="Group 42"/>
            <p:cNvGrpSpPr>
              <a:grpSpLocks/>
            </p:cNvGrpSpPr>
            <p:nvPr/>
          </p:nvGrpSpPr>
          <p:grpSpPr bwMode="auto">
            <a:xfrm>
              <a:off x="3492500" y="368300"/>
              <a:ext cx="1846263" cy="811213"/>
              <a:chOff x="2200" y="232"/>
              <a:chExt cx="1163" cy="511"/>
            </a:xfrm>
          </p:grpSpPr>
          <p:sp>
            <p:nvSpPr>
              <p:cNvPr id="28705" name="Line 5"/>
              <p:cNvSpPr>
                <a:spLocks noChangeShapeType="1"/>
              </p:cNvSpPr>
              <p:nvPr/>
            </p:nvSpPr>
            <p:spPr bwMode="auto">
              <a:xfrm>
                <a:off x="2633" y="491"/>
                <a:ext cx="725" cy="0"/>
              </a:xfrm>
              <a:prstGeom prst="line">
                <a:avLst/>
              </a:prstGeom>
              <a:noFill/>
              <a:ln w="9525">
                <a:solidFill>
                  <a:srgbClr val="3F4F4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  <p:sp>
            <p:nvSpPr>
              <p:cNvPr id="28706" name="Rectangle 6"/>
              <p:cNvSpPr>
                <a:spLocks noChangeArrowheads="1"/>
              </p:cNvSpPr>
              <p:nvPr/>
            </p:nvSpPr>
            <p:spPr bwMode="auto">
              <a:xfrm>
                <a:off x="2852" y="512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s-ES" altLang="es-CL" sz="1800">
                    <a:solidFill>
                      <a:srgbClr val="4B5D59"/>
                    </a:solidFill>
                  </a:rPr>
                  <a:t>2</a:t>
                </a:r>
              </a:p>
            </p:txBody>
          </p:sp>
          <p:sp>
            <p:nvSpPr>
              <p:cNvPr id="28707" name="Rectangle 7"/>
              <p:cNvSpPr>
                <a:spLocks noChangeArrowheads="1"/>
              </p:cNvSpPr>
              <p:nvPr/>
            </p:nvSpPr>
            <p:spPr bwMode="auto">
              <a:xfrm>
                <a:off x="2200" y="338"/>
                <a:ext cx="37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s-ES" altLang="es-CL" sz="1800">
                    <a:solidFill>
                      <a:srgbClr val="4B5D59"/>
                    </a:solidFill>
                    <a:latin typeface="Verdana" panose="020B0604030504040204" pitchFamily="34" charset="0"/>
                  </a:rPr>
                  <a:t>x =</a:t>
                </a:r>
              </a:p>
            </p:txBody>
          </p:sp>
          <p:graphicFrame>
            <p:nvGraphicFramePr>
              <p:cNvPr id="28708" name="Object 8"/>
              <p:cNvGraphicFramePr>
                <a:graphicFrameLocks noChangeAspect="1"/>
              </p:cNvGraphicFramePr>
              <p:nvPr/>
            </p:nvGraphicFramePr>
            <p:xfrm>
              <a:off x="2949" y="232"/>
              <a:ext cx="414" cy="23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75" name="Flash Movie" r:id="rId3" imgW="926640" imgH="406440" progId="Flash.Movie">
                      <p:embed/>
                    </p:oleObj>
                  </mc:Choice>
                  <mc:Fallback>
                    <p:oleObj name="Flash Movie" r:id="rId3" imgW="926640" imgH="406440" progId="Flash.Movie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49" y="232"/>
                            <a:ext cx="414" cy="23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28675" name="AutoShape 10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10272713" y="6453188"/>
            <a:ext cx="360362" cy="360362"/>
          </a:xfrm>
          <a:prstGeom prst="actionButtonBackPrevious">
            <a:avLst/>
          </a:prstGeom>
          <a:solidFill>
            <a:srgbClr val="E7F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CL" sz="1800">
              <a:latin typeface="Verdana" panose="020B0604030504040204" pitchFamily="34" charset="0"/>
            </a:endParaRPr>
          </a:p>
        </p:txBody>
      </p:sp>
      <p:grpSp>
        <p:nvGrpSpPr>
          <p:cNvPr id="4" name="Group 43"/>
          <p:cNvGrpSpPr>
            <a:grpSpLocks/>
          </p:cNvGrpSpPr>
          <p:nvPr/>
        </p:nvGrpSpPr>
        <p:grpSpPr bwMode="auto">
          <a:xfrm>
            <a:off x="5016501" y="1223964"/>
            <a:ext cx="1838325" cy="727075"/>
            <a:chOff x="2200" y="771"/>
            <a:chExt cx="1158" cy="458"/>
          </a:xfrm>
        </p:grpSpPr>
        <p:sp>
          <p:nvSpPr>
            <p:cNvPr id="28699" name="Line 11"/>
            <p:cNvSpPr>
              <a:spLocks noChangeShapeType="1"/>
            </p:cNvSpPr>
            <p:nvPr/>
          </p:nvSpPr>
          <p:spPr bwMode="auto">
            <a:xfrm>
              <a:off x="2633" y="977"/>
              <a:ext cx="453" cy="0"/>
            </a:xfrm>
            <a:prstGeom prst="line">
              <a:avLst/>
            </a:prstGeom>
            <a:noFill/>
            <a:ln w="9525">
              <a:solidFill>
                <a:srgbClr val="3F4F4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28700" name="Rectangle 12"/>
            <p:cNvSpPr>
              <a:spLocks noChangeArrowheads="1"/>
            </p:cNvSpPr>
            <p:nvPr/>
          </p:nvSpPr>
          <p:spPr bwMode="auto">
            <a:xfrm>
              <a:off x="2767" y="998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CL" sz="1800">
                  <a:solidFill>
                    <a:srgbClr val="4B5D59"/>
                  </a:solidFill>
                </a:rPr>
                <a:t>2</a:t>
              </a:r>
            </a:p>
          </p:txBody>
        </p:sp>
        <p:sp>
          <p:nvSpPr>
            <p:cNvPr id="28701" name="Rectangle 13"/>
            <p:cNvSpPr>
              <a:spLocks noChangeArrowheads="1"/>
            </p:cNvSpPr>
            <p:nvPr/>
          </p:nvSpPr>
          <p:spPr bwMode="auto">
            <a:xfrm>
              <a:off x="2200" y="824"/>
              <a:ext cx="37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CL" sz="1800">
                  <a:solidFill>
                    <a:srgbClr val="4B5D59"/>
                  </a:solidFill>
                  <a:latin typeface="Verdana" panose="020B0604030504040204" pitchFamily="34" charset="0"/>
                </a:rPr>
                <a:t>x =</a:t>
              </a:r>
            </a:p>
          </p:txBody>
        </p:sp>
        <p:sp>
          <p:nvSpPr>
            <p:cNvPr id="28702" name="Text Box 15"/>
            <p:cNvSpPr txBox="1">
              <a:spLocks noChangeArrowheads="1"/>
            </p:cNvSpPr>
            <p:nvPr/>
          </p:nvSpPr>
          <p:spPr bwMode="auto">
            <a:xfrm>
              <a:off x="2540" y="771"/>
              <a:ext cx="81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CL" sz="1800">
                  <a:solidFill>
                    <a:srgbClr val="4B5D59"/>
                  </a:solidFill>
                  <a:cs typeface="Arial" panose="020B0604020202020204" pitchFamily="34" charset="0"/>
                </a:rPr>
                <a:t> 3  </a:t>
              </a:r>
              <a:r>
                <a:rPr lang="en-US" altLang="es-CL" sz="1800">
                  <a:solidFill>
                    <a:srgbClr val="4B5D59"/>
                  </a:solidFill>
                  <a:cs typeface="Arial" panose="020B0604020202020204" pitchFamily="34" charset="0"/>
                </a:rPr>
                <a:t>±   5</a:t>
              </a:r>
              <a:endParaRPr lang="en-US" altLang="es-CL" sz="1800" baseline="30000">
                <a:solidFill>
                  <a:srgbClr val="4B5D59"/>
                </a:solidFill>
                <a:cs typeface="Arial" panose="020B0604020202020204" pitchFamily="34" charset="0"/>
              </a:endParaRPr>
            </a:p>
          </p:txBody>
        </p:sp>
      </p:grpSp>
      <p:grpSp>
        <p:nvGrpSpPr>
          <p:cNvPr id="5" name="Group 44"/>
          <p:cNvGrpSpPr>
            <a:grpSpLocks/>
          </p:cNvGrpSpPr>
          <p:nvPr/>
        </p:nvGrpSpPr>
        <p:grpSpPr bwMode="auto">
          <a:xfrm>
            <a:off x="4386263" y="2336800"/>
            <a:ext cx="1079500" cy="681038"/>
            <a:chOff x="1803" y="1472"/>
            <a:chExt cx="680" cy="429"/>
          </a:xfrm>
        </p:grpSpPr>
        <p:sp>
          <p:nvSpPr>
            <p:cNvPr id="28695" name="Line 20"/>
            <p:cNvSpPr>
              <a:spLocks noChangeShapeType="1"/>
            </p:cNvSpPr>
            <p:nvPr/>
          </p:nvSpPr>
          <p:spPr bwMode="auto">
            <a:xfrm>
              <a:off x="2236" y="1678"/>
              <a:ext cx="159" cy="0"/>
            </a:xfrm>
            <a:prstGeom prst="line">
              <a:avLst/>
            </a:prstGeom>
            <a:noFill/>
            <a:ln w="9525">
              <a:solidFill>
                <a:srgbClr val="3F4F4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28696" name="Rectangle 21"/>
            <p:cNvSpPr>
              <a:spLocks noChangeArrowheads="1"/>
            </p:cNvSpPr>
            <p:nvPr/>
          </p:nvSpPr>
          <p:spPr bwMode="auto">
            <a:xfrm>
              <a:off x="2204" y="1670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CL" sz="1800">
                  <a:solidFill>
                    <a:srgbClr val="4B5D59"/>
                  </a:solidFill>
                </a:rPr>
                <a:t>2</a:t>
              </a:r>
            </a:p>
          </p:txBody>
        </p:sp>
        <p:sp>
          <p:nvSpPr>
            <p:cNvPr id="28697" name="Rectangle 22"/>
            <p:cNvSpPr>
              <a:spLocks noChangeArrowheads="1"/>
            </p:cNvSpPr>
            <p:nvPr/>
          </p:nvSpPr>
          <p:spPr bwMode="auto">
            <a:xfrm>
              <a:off x="1803" y="1525"/>
              <a:ext cx="37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CL" sz="1800">
                  <a:solidFill>
                    <a:srgbClr val="4B5D59"/>
                  </a:solidFill>
                  <a:latin typeface="Verdana" panose="020B0604030504040204" pitchFamily="34" charset="0"/>
                </a:rPr>
                <a:t>x =</a:t>
              </a:r>
            </a:p>
          </p:txBody>
        </p:sp>
        <p:sp>
          <p:nvSpPr>
            <p:cNvPr id="28698" name="Text Box 23"/>
            <p:cNvSpPr txBox="1">
              <a:spLocks noChangeArrowheads="1"/>
            </p:cNvSpPr>
            <p:nvPr/>
          </p:nvSpPr>
          <p:spPr bwMode="auto">
            <a:xfrm>
              <a:off x="2173" y="1472"/>
              <a:ext cx="31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CL" sz="1800">
                  <a:solidFill>
                    <a:srgbClr val="4B5D59"/>
                  </a:solidFill>
                  <a:cs typeface="Arial" panose="020B0604020202020204" pitchFamily="34" charset="0"/>
                </a:rPr>
                <a:t> 8</a:t>
              </a:r>
              <a:endParaRPr lang="en-US" altLang="es-CL" sz="1800" baseline="30000">
                <a:solidFill>
                  <a:srgbClr val="4B5D59"/>
                </a:solidFill>
                <a:cs typeface="Arial" panose="020B0604020202020204" pitchFamily="34" charset="0"/>
              </a:endParaRPr>
            </a:p>
          </p:txBody>
        </p:sp>
      </p:grpSp>
      <p:grpSp>
        <p:nvGrpSpPr>
          <p:cNvPr id="6" name="Group 45"/>
          <p:cNvGrpSpPr>
            <a:grpSpLocks/>
          </p:cNvGrpSpPr>
          <p:nvPr/>
        </p:nvGrpSpPr>
        <p:grpSpPr bwMode="auto">
          <a:xfrm>
            <a:off x="6684964" y="2292350"/>
            <a:ext cx="1031875" cy="681038"/>
            <a:chOff x="3251" y="1444"/>
            <a:chExt cx="650" cy="429"/>
          </a:xfrm>
        </p:grpSpPr>
        <p:sp>
          <p:nvSpPr>
            <p:cNvPr id="28691" name="Line 24"/>
            <p:cNvSpPr>
              <a:spLocks noChangeShapeType="1"/>
            </p:cNvSpPr>
            <p:nvPr/>
          </p:nvSpPr>
          <p:spPr bwMode="auto">
            <a:xfrm>
              <a:off x="3684" y="1650"/>
              <a:ext cx="159" cy="0"/>
            </a:xfrm>
            <a:prstGeom prst="line">
              <a:avLst/>
            </a:prstGeom>
            <a:noFill/>
            <a:ln w="9525">
              <a:solidFill>
                <a:srgbClr val="3F4F4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28692" name="Rectangle 25"/>
            <p:cNvSpPr>
              <a:spLocks noChangeArrowheads="1"/>
            </p:cNvSpPr>
            <p:nvPr/>
          </p:nvSpPr>
          <p:spPr bwMode="auto">
            <a:xfrm>
              <a:off x="3678" y="1642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CL" sz="1800">
                  <a:solidFill>
                    <a:srgbClr val="4B5D59"/>
                  </a:solidFill>
                </a:rPr>
                <a:t>2</a:t>
              </a:r>
            </a:p>
          </p:txBody>
        </p:sp>
        <p:sp>
          <p:nvSpPr>
            <p:cNvPr id="28693" name="Rectangle 26"/>
            <p:cNvSpPr>
              <a:spLocks noChangeArrowheads="1"/>
            </p:cNvSpPr>
            <p:nvPr/>
          </p:nvSpPr>
          <p:spPr bwMode="auto">
            <a:xfrm>
              <a:off x="3251" y="1497"/>
              <a:ext cx="37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CL" sz="1800">
                  <a:solidFill>
                    <a:srgbClr val="4B5D59"/>
                  </a:solidFill>
                  <a:latin typeface="Verdana" panose="020B0604030504040204" pitchFamily="34" charset="0"/>
                </a:rPr>
                <a:t>x =</a:t>
              </a:r>
            </a:p>
          </p:txBody>
        </p:sp>
        <p:sp>
          <p:nvSpPr>
            <p:cNvPr id="28694" name="Text Box 27"/>
            <p:cNvSpPr txBox="1">
              <a:spLocks noChangeArrowheads="1"/>
            </p:cNvSpPr>
            <p:nvPr/>
          </p:nvSpPr>
          <p:spPr bwMode="auto">
            <a:xfrm>
              <a:off x="3591" y="1444"/>
              <a:ext cx="31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CL" sz="1800">
                  <a:solidFill>
                    <a:srgbClr val="4B5D59"/>
                  </a:solidFill>
                  <a:cs typeface="Arial" panose="020B0604020202020204" pitchFamily="34" charset="0"/>
                </a:rPr>
                <a:t> -2</a:t>
              </a:r>
              <a:endParaRPr lang="en-US" altLang="es-CL" sz="1800" baseline="30000">
                <a:solidFill>
                  <a:srgbClr val="4B5D59"/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195612" name="Rectangle 28"/>
          <p:cNvSpPr>
            <a:spLocks noChangeArrowheads="1"/>
          </p:cNvSpPr>
          <p:nvPr/>
        </p:nvSpPr>
        <p:spPr bwMode="auto">
          <a:xfrm>
            <a:off x="4386263" y="3051175"/>
            <a:ext cx="920750" cy="376238"/>
          </a:xfrm>
          <a:prstGeom prst="rect">
            <a:avLst/>
          </a:prstGeom>
          <a:noFill/>
          <a:ln w="9525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L" sz="1800">
                <a:solidFill>
                  <a:srgbClr val="4B5D59"/>
                </a:solidFill>
                <a:latin typeface="Verdana" panose="020B0604030504040204" pitchFamily="34" charset="0"/>
              </a:rPr>
              <a:t>x</a:t>
            </a:r>
            <a:r>
              <a:rPr lang="es-ES" altLang="es-CL" sz="1800" baseline="-25000">
                <a:solidFill>
                  <a:srgbClr val="4B5D59"/>
                </a:solidFill>
                <a:latin typeface="Verdana" panose="020B0604030504040204" pitchFamily="34" charset="0"/>
              </a:rPr>
              <a:t>1</a:t>
            </a:r>
            <a:r>
              <a:rPr lang="es-ES" altLang="es-CL" sz="1800">
                <a:solidFill>
                  <a:srgbClr val="4B5D59"/>
                </a:solidFill>
                <a:latin typeface="Verdana" panose="020B0604030504040204" pitchFamily="34" charset="0"/>
              </a:rPr>
              <a:t> = 4</a:t>
            </a:r>
          </a:p>
        </p:txBody>
      </p:sp>
      <p:sp>
        <p:nvSpPr>
          <p:cNvPr id="195613" name="Rectangle 29"/>
          <p:cNvSpPr>
            <a:spLocks noChangeArrowheads="1"/>
          </p:cNvSpPr>
          <p:nvPr/>
        </p:nvSpPr>
        <p:spPr bwMode="auto">
          <a:xfrm>
            <a:off x="6669089" y="3051175"/>
            <a:ext cx="1023937" cy="376238"/>
          </a:xfrm>
          <a:prstGeom prst="rect">
            <a:avLst/>
          </a:prstGeom>
          <a:noFill/>
          <a:ln w="9525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L" sz="1800">
                <a:solidFill>
                  <a:srgbClr val="4B5D59"/>
                </a:solidFill>
                <a:latin typeface="Verdana" panose="020B0604030504040204" pitchFamily="34" charset="0"/>
              </a:rPr>
              <a:t>x</a:t>
            </a:r>
            <a:r>
              <a:rPr lang="es-ES" altLang="es-CL" sz="1800" baseline="-25000">
                <a:solidFill>
                  <a:srgbClr val="4B5D59"/>
                </a:solidFill>
                <a:latin typeface="Verdana" panose="020B0604030504040204" pitchFamily="34" charset="0"/>
              </a:rPr>
              <a:t>2</a:t>
            </a:r>
            <a:r>
              <a:rPr lang="es-ES" altLang="es-CL" sz="1800">
                <a:solidFill>
                  <a:srgbClr val="4B5D59"/>
                </a:solidFill>
                <a:latin typeface="Verdana" panose="020B0604030504040204" pitchFamily="34" charset="0"/>
              </a:rPr>
              <a:t> = -1</a:t>
            </a:r>
          </a:p>
        </p:txBody>
      </p:sp>
      <p:sp>
        <p:nvSpPr>
          <p:cNvPr id="195614" name="Line 30"/>
          <p:cNvSpPr>
            <a:spLocks noChangeShapeType="1"/>
          </p:cNvSpPr>
          <p:nvPr/>
        </p:nvSpPr>
        <p:spPr bwMode="auto">
          <a:xfrm flipH="1">
            <a:off x="5016500" y="1808164"/>
            <a:ext cx="317500" cy="396875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195615" name="Line 31"/>
          <p:cNvSpPr>
            <a:spLocks noChangeShapeType="1"/>
          </p:cNvSpPr>
          <p:nvPr/>
        </p:nvSpPr>
        <p:spPr bwMode="auto">
          <a:xfrm>
            <a:off x="6545263" y="1808164"/>
            <a:ext cx="309562" cy="396875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195616" name="Rectangle 32"/>
          <p:cNvSpPr>
            <a:spLocks noChangeArrowheads="1"/>
          </p:cNvSpPr>
          <p:nvPr/>
        </p:nvSpPr>
        <p:spPr bwMode="auto">
          <a:xfrm>
            <a:off x="3216275" y="3698876"/>
            <a:ext cx="5805488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CL" altLang="es-CL" sz="1600">
                <a:solidFill>
                  <a:srgbClr val="4B5D59"/>
                </a:solidFill>
                <a:latin typeface="Verdana" panose="020B0604030504040204" pitchFamily="34" charset="0"/>
              </a:rPr>
              <a:t>También se puede obtener las raíces de la ecuación factorizando como producto de binomios:</a:t>
            </a:r>
            <a:endParaRPr lang="es-ES" altLang="es-CL" sz="1600">
              <a:solidFill>
                <a:srgbClr val="006FDE"/>
              </a:solidFill>
              <a:latin typeface="Verdana" panose="020B0604030504040204" pitchFamily="34" charset="0"/>
            </a:endParaRPr>
          </a:p>
        </p:txBody>
      </p:sp>
      <p:sp>
        <p:nvSpPr>
          <p:cNvPr id="195618" name="Rectangle 34"/>
          <p:cNvSpPr>
            <a:spLocks noChangeArrowheads="1"/>
          </p:cNvSpPr>
          <p:nvPr/>
        </p:nvSpPr>
        <p:spPr bwMode="auto">
          <a:xfrm>
            <a:off x="5046664" y="4387850"/>
            <a:ext cx="16795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CL" altLang="es-CL" sz="1600">
                <a:solidFill>
                  <a:srgbClr val="006FDE"/>
                </a:solidFill>
                <a:latin typeface="Verdana" panose="020B0604030504040204" pitchFamily="34" charset="0"/>
              </a:rPr>
              <a:t>x</a:t>
            </a:r>
            <a:r>
              <a:rPr lang="es-CL" altLang="es-CL" sz="1600" baseline="30000">
                <a:solidFill>
                  <a:srgbClr val="006FDE"/>
                </a:solidFill>
                <a:latin typeface="Verdana" panose="020B0604030504040204" pitchFamily="34" charset="0"/>
              </a:rPr>
              <a:t>2</a:t>
            </a:r>
            <a:r>
              <a:rPr lang="es-CL" altLang="es-CL" sz="1600">
                <a:solidFill>
                  <a:srgbClr val="006FDE"/>
                </a:solidFill>
                <a:latin typeface="Verdana" panose="020B0604030504040204" pitchFamily="34" charset="0"/>
              </a:rPr>
              <a:t> - 3x - 4 = 0</a:t>
            </a:r>
            <a:endParaRPr lang="es-ES" altLang="es-CL" sz="1600">
              <a:solidFill>
                <a:srgbClr val="006FDE"/>
              </a:solidFill>
              <a:latin typeface="Verdana" panose="020B0604030504040204" pitchFamily="34" charset="0"/>
            </a:endParaRPr>
          </a:p>
        </p:txBody>
      </p:sp>
      <p:sp>
        <p:nvSpPr>
          <p:cNvPr id="195619" name="Rectangle 35"/>
          <p:cNvSpPr>
            <a:spLocks noChangeArrowheads="1"/>
          </p:cNvSpPr>
          <p:nvPr/>
        </p:nvSpPr>
        <p:spPr bwMode="auto">
          <a:xfrm>
            <a:off x="4819650" y="4749800"/>
            <a:ext cx="20335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CL" altLang="es-CL" sz="1600">
                <a:solidFill>
                  <a:srgbClr val="4B5D59"/>
                </a:solidFill>
                <a:latin typeface="Verdana" panose="020B0604030504040204" pitchFamily="34" charset="0"/>
              </a:rPr>
              <a:t>(x - 4)(x + 1) = 0</a:t>
            </a:r>
            <a:endParaRPr lang="es-ES" altLang="es-CL" sz="1600">
              <a:solidFill>
                <a:srgbClr val="4B5D59"/>
              </a:solidFill>
              <a:latin typeface="Verdana" panose="020B0604030504040204" pitchFamily="34" charset="0"/>
            </a:endParaRPr>
          </a:p>
        </p:txBody>
      </p:sp>
      <p:sp>
        <p:nvSpPr>
          <p:cNvPr id="195620" name="Rectangle 36"/>
          <p:cNvSpPr>
            <a:spLocks noChangeArrowheads="1"/>
          </p:cNvSpPr>
          <p:nvPr/>
        </p:nvSpPr>
        <p:spPr bwMode="auto">
          <a:xfrm>
            <a:off x="4246563" y="5199063"/>
            <a:ext cx="1219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CL" altLang="es-CL" sz="1600">
                <a:solidFill>
                  <a:srgbClr val="4B5D59"/>
                </a:solidFill>
                <a:latin typeface="Verdana" panose="020B0604030504040204" pitchFamily="34" charset="0"/>
              </a:rPr>
              <a:t>(x - 4)= 0</a:t>
            </a:r>
            <a:endParaRPr lang="es-ES" altLang="es-CL" sz="1600">
              <a:solidFill>
                <a:srgbClr val="4B5D59"/>
              </a:solidFill>
              <a:latin typeface="Verdana" panose="020B0604030504040204" pitchFamily="34" charset="0"/>
            </a:endParaRPr>
          </a:p>
        </p:txBody>
      </p:sp>
      <p:sp>
        <p:nvSpPr>
          <p:cNvPr id="195621" name="Rectangle 37"/>
          <p:cNvSpPr>
            <a:spLocks noChangeArrowheads="1"/>
          </p:cNvSpPr>
          <p:nvPr/>
        </p:nvSpPr>
        <p:spPr bwMode="auto">
          <a:xfrm>
            <a:off x="5748338" y="5205413"/>
            <a:ext cx="1917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CL" altLang="es-CL" sz="1600">
                <a:solidFill>
                  <a:srgbClr val="4B5D59"/>
                </a:solidFill>
                <a:latin typeface="Verdana" panose="020B0604030504040204" pitchFamily="34" charset="0"/>
              </a:rPr>
              <a:t>ó       (x + 1)= 0</a:t>
            </a:r>
            <a:endParaRPr lang="es-ES" altLang="es-CL" sz="1600">
              <a:solidFill>
                <a:srgbClr val="4B5D59"/>
              </a:solidFill>
              <a:latin typeface="Verdana" panose="020B0604030504040204" pitchFamily="34" charset="0"/>
            </a:endParaRPr>
          </a:p>
        </p:txBody>
      </p:sp>
      <p:sp>
        <p:nvSpPr>
          <p:cNvPr id="195622" name="Rectangle 38"/>
          <p:cNvSpPr>
            <a:spLocks noChangeArrowheads="1"/>
          </p:cNvSpPr>
          <p:nvPr/>
        </p:nvSpPr>
        <p:spPr bwMode="auto">
          <a:xfrm>
            <a:off x="4433889" y="5557839"/>
            <a:ext cx="841375" cy="346075"/>
          </a:xfrm>
          <a:prstGeom prst="rect">
            <a:avLst/>
          </a:prstGeom>
          <a:noFill/>
          <a:ln w="9525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CL" altLang="es-CL" sz="1600">
                <a:solidFill>
                  <a:srgbClr val="4B5D59"/>
                </a:solidFill>
                <a:latin typeface="Verdana" panose="020B0604030504040204" pitchFamily="34" charset="0"/>
              </a:rPr>
              <a:t>x</a:t>
            </a:r>
            <a:r>
              <a:rPr lang="es-CL" altLang="es-CL" sz="1600" baseline="-25000">
                <a:solidFill>
                  <a:srgbClr val="4B5D59"/>
                </a:solidFill>
                <a:latin typeface="Verdana" panose="020B0604030504040204" pitchFamily="34" charset="0"/>
              </a:rPr>
              <a:t>1</a:t>
            </a:r>
            <a:r>
              <a:rPr lang="es-CL" altLang="es-CL" sz="1600">
                <a:solidFill>
                  <a:srgbClr val="4B5D59"/>
                </a:solidFill>
                <a:latin typeface="Verdana" panose="020B0604030504040204" pitchFamily="34" charset="0"/>
              </a:rPr>
              <a:t> = 4</a:t>
            </a:r>
            <a:endParaRPr lang="es-ES" altLang="es-CL" sz="1600">
              <a:solidFill>
                <a:srgbClr val="4B5D59"/>
              </a:solidFill>
              <a:latin typeface="Verdana" panose="020B0604030504040204" pitchFamily="34" charset="0"/>
            </a:endParaRPr>
          </a:p>
        </p:txBody>
      </p:sp>
      <p:sp>
        <p:nvSpPr>
          <p:cNvPr id="195624" name="Rectangle 40"/>
          <p:cNvSpPr>
            <a:spLocks noChangeArrowheads="1"/>
          </p:cNvSpPr>
          <p:nvPr/>
        </p:nvSpPr>
        <p:spPr bwMode="auto">
          <a:xfrm>
            <a:off x="6545263" y="5568951"/>
            <a:ext cx="933450" cy="346075"/>
          </a:xfrm>
          <a:prstGeom prst="rect">
            <a:avLst/>
          </a:prstGeom>
          <a:noFill/>
          <a:ln w="9525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L" sz="1600">
                <a:solidFill>
                  <a:srgbClr val="4B5D59"/>
                </a:solidFill>
                <a:latin typeface="Verdana" panose="020B0604030504040204" pitchFamily="34" charset="0"/>
              </a:rPr>
              <a:t>x</a:t>
            </a:r>
            <a:r>
              <a:rPr lang="es-ES" altLang="es-CL" sz="1600" baseline="-25000">
                <a:solidFill>
                  <a:srgbClr val="4B5D59"/>
                </a:solidFill>
                <a:latin typeface="Verdana" panose="020B0604030504040204" pitchFamily="34" charset="0"/>
              </a:rPr>
              <a:t>2</a:t>
            </a:r>
            <a:r>
              <a:rPr lang="es-ES" altLang="es-CL" sz="1600">
                <a:solidFill>
                  <a:srgbClr val="4B5D59"/>
                </a:solidFill>
                <a:latin typeface="Verdana" panose="020B0604030504040204" pitchFamily="34" charset="0"/>
              </a:rPr>
              <a:t> = -1</a:t>
            </a:r>
          </a:p>
        </p:txBody>
      </p:sp>
      <p:sp>
        <p:nvSpPr>
          <p:cNvPr id="195630" name="Rectangle 46"/>
          <p:cNvSpPr>
            <a:spLocks noChangeArrowheads="1"/>
          </p:cNvSpPr>
          <p:nvPr/>
        </p:nvSpPr>
        <p:spPr bwMode="auto">
          <a:xfrm>
            <a:off x="3862389" y="5184775"/>
            <a:ext cx="3841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L" sz="1600">
                <a:solidFill>
                  <a:srgbClr val="4B5D59"/>
                </a:solidFill>
                <a:latin typeface="Verdana" panose="020B0604030504040204" pitchFamily="34" charset="0"/>
                <a:sym typeface="Symbol" panose="05050102010706020507" pitchFamily="18" charset="2"/>
              </a:rPr>
              <a:t></a:t>
            </a:r>
          </a:p>
        </p:txBody>
      </p:sp>
    </p:spTree>
    <p:extLst>
      <p:ext uri="{BB962C8B-B14F-4D97-AF65-F5344CB8AC3E}">
        <p14:creationId xmlns:p14="http://schemas.microsoft.com/office/powerpoint/2010/main" val="36004270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9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9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9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9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9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95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95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95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95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95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95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612" grpId="0" animBg="1"/>
      <p:bldP spid="195613" grpId="0" animBg="1"/>
      <p:bldP spid="195614" grpId="0" animBg="1"/>
      <p:bldP spid="195615" grpId="0" animBg="1"/>
      <p:bldP spid="195616" grpId="0"/>
      <p:bldP spid="195618" grpId="0"/>
      <p:bldP spid="195619" grpId="0"/>
      <p:bldP spid="195620" grpId="0"/>
      <p:bldP spid="195621" grpId="0"/>
      <p:bldP spid="195622" grpId="0" animBg="1"/>
      <p:bldP spid="195624" grpId="0" animBg="1"/>
      <p:bldP spid="1956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ChangeArrowheads="1"/>
          </p:cNvSpPr>
          <p:nvPr/>
        </p:nvSpPr>
        <p:spPr bwMode="auto">
          <a:xfrm>
            <a:off x="1558926" y="547688"/>
            <a:ext cx="9109075" cy="461962"/>
          </a:xfrm>
          <a:prstGeom prst="rect">
            <a:avLst/>
          </a:prstGeom>
          <a:solidFill>
            <a:srgbClr val="533F87">
              <a:alpha val="509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990600" indent="-342900" eaLnBrk="0" hangingPunct="0">
              <a:spcBef>
                <a:spcPct val="20000"/>
              </a:spcBef>
              <a:buChar char="•"/>
              <a:tabLst>
                <a:tab pos="990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990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990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990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990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90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90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90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90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altLang="es-CL" sz="2800">
                <a:solidFill>
                  <a:srgbClr val="533F87"/>
                </a:solidFill>
                <a:latin typeface="Verdana" panose="020B0604030504040204" pitchFamily="34" charset="0"/>
              </a:rPr>
              <a:t>     </a:t>
            </a:r>
            <a:r>
              <a:rPr lang="es-ES" altLang="es-CL" sz="2800">
                <a:solidFill>
                  <a:srgbClr val="8670BC"/>
                </a:solidFill>
                <a:latin typeface="Verdana" panose="020B0604030504040204" pitchFamily="34" charset="0"/>
              </a:rPr>
              <a:t>2.</a:t>
            </a:r>
            <a:r>
              <a:rPr lang="es-CL" altLang="es-CL" sz="2800">
                <a:solidFill>
                  <a:srgbClr val="8670BC"/>
                </a:solidFill>
                <a:latin typeface="Verdana" panose="020B0604030504040204" pitchFamily="34" charset="0"/>
              </a:rPr>
              <a:t>2. Propiedades de las raíces</a:t>
            </a:r>
            <a:endParaRPr lang="es-ES" altLang="es-CL" sz="2800">
              <a:solidFill>
                <a:srgbClr val="8670BC"/>
              </a:solidFill>
              <a:latin typeface="Verdana" panose="020B0604030504040204" pitchFamily="34" charset="0"/>
            </a:endParaRPr>
          </a:p>
        </p:txBody>
      </p:sp>
      <p:sp>
        <p:nvSpPr>
          <p:cNvPr id="196613" name="Rectangle 5"/>
          <p:cNvSpPr>
            <a:spLocks noChangeArrowheads="1"/>
          </p:cNvSpPr>
          <p:nvPr/>
        </p:nvSpPr>
        <p:spPr bwMode="auto">
          <a:xfrm>
            <a:off x="3665539" y="1089025"/>
            <a:ext cx="5805487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s-CL" altLang="es-CL" sz="1600">
                <a:solidFill>
                  <a:srgbClr val="4B5D59"/>
                </a:solidFill>
                <a:latin typeface="Verdana" panose="020B0604030504040204" pitchFamily="34" charset="0"/>
              </a:rPr>
              <a:t>Si </a:t>
            </a:r>
            <a:r>
              <a:rPr lang="es-CL" altLang="es-CL" sz="1600">
                <a:solidFill>
                  <a:srgbClr val="007BF6"/>
                </a:solidFill>
                <a:latin typeface="Verdana" panose="020B0604030504040204" pitchFamily="34" charset="0"/>
              </a:rPr>
              <a:t>x</a:t>
            </a:r>
            <a:r>
              <a:rPr lang="es-CL" altLang="es-CL" sz="1600" baseline="-25000">
                <a:solidFill>
                  <a:srgbClr val="007BF6"/>
                </a:solidFill>
                <a:latin typeface="Verdana" panose="020B0604030504040204" pitchFamily="34" charset="0"/>
              </a:rPr>
              <a:t>1</a:t>
            </a:r>
            <a:r>
              <a:rPr lang="es-CL" altLang="es-CL" sz="1600">
                <a:solidFill>
                  <a:srgbClr val="4B5D59"/>
                </a:solidFill>
                <a:latin typeface="Verdana" panose="020B0604030504040204" pitchFamily="34" charset="0"/>
              </a:rPr>
              <a:t> y </a:t>
            </a:r>
            <a:r>
              <a:rPr lang="es-CL" altLang="es-CL" sz="1600">
                <a:solidFill>
                  <a:srgbClr val="007BF6"/>
                </a:solidFill>
                <a:latin typeface="Verdana" panose="020B0604030504040204" pitchFamily="34" charset="0"/>
              </a:rPr>
              <a:t>x</a:t>
            </a:r>
            <a:r>
              <a:rPr lang="es-CL" altLang="es-CL" sz="1600" baseline="-25000">
                <a:solidFill>
                  <a:srgbClr val="007BF6"/>
                </a:solidFill>
                <a:latin typeface="Verdana" panose="020B0604030504040204" pitchFamily="34" charset="0"/>
              </a:rPr>
              <a:t>2</a:t>
            </a:r>
            <a:r>
              <a:rPr lang="es-CL" altLang="es-CL" sz="1600">
                <a:solidFill>
                  <a:srgbClr val="4B5D59"/>
                </a:solidFill>
                <a:latin typeface="Verdana" panose="020B0604030504040204" pitchFamily="34" charset="0"/>
              </a:rPr>
              <a:t> son las raíces de una ecuación de segundo grado de la forma    </a:t>
            </a:r>
            <a:r>
              <a:rPr lang="es-CL" altLang="es-CL" sz="1600">
                <a:solidFill>
                  <a:srgbClr val="007BF6"/>
                </a:solidFill>
                <a:latin typeface="Verdana" panose="020B0604030504040204" pitchFamily="34" charset="0"/>
              </a:rPr>
              <a:t>ax</a:t>
            </a:r>
            <a:r>
              <a:rPr lang="es-CL" altLang="es-CL" sz="1600" baseline="30000">
                <a:solidFill>
                  <a:srgbClr val="007BF6"/>
                </a:solidFill>
                <a:latin typeface="Verdana" panose="020B0604030504040204" pitchFamily="34" charset="0"/>
              </a:rPr>
              <a:t>2</a:t>
            </a:r>
            <a:r>
              <a:rPr lang="es-CL" altLang="es-CL" sz="1600">
                <a:solidFill>
                  <a:srgbClr val="007BF6"/>
                </a:solidFill>
                <a:latin typeface="Verdana" panose="020B0604030504040204" pitchFamily="34" charset="0"/>
              </a:rPr>
              <a:t> + bx + c = 0</a:t>
            </a:r>
            <a:r>
              <a:rPr lang="es-CL" altLang="es-CL" sz="1600">
                <a:solidFill>
                  <a:srgbClr val="4B5D59"/>
                </a:solidFill>
                <a:latin typeface="Verdana" panose="020B0604030504040204" pitchFamily="34" charset="0"/>
              </a:rPr>
              <a:t>,   entonces:</a:t>
            </a:r>
            <a:endParaRPr lang="es-ES" altLang="es-CL" sz="1600">
              <a:solidFill>
                <a:srgbClr val="006FDE"/>
              </a:solidFill>
              <a:latin typeface="Verdana" panose="020B0604030504040204" pitchFamily="34" charset="0"/>
            </a:endParaRP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5105400" y="2025651"/>
            <a:ext cx="1778000" cy="682625"/>
            <a:chOff x="2058" y="1507"/>
            <a:chExt cx="1120" cy="430"/>
          </a:xfrm>
        </p:grpSpPr>
        <p:sp>
          <p:nvSpPr>
            <p:cNvPr id="29721" name="Text Box 7"/>
            <p:cNvSpPr txBox="1">
              <a:spLocks noChangeArrowheads="1"/>
            </p:cNvSpPr>
            <p:nvPr/>
          </p:nvSpPr>
          <p:spPr bwMode="auto">
            <a:xfrm>
              <a:off x="2823" y="1507"/>
              <a:ext cx="35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CL" sz="1800">
                  <a:solidFill>
                    <a:srgbClr val="4B5D59"/>
                  </a:solidFill>
                  <a:latin typeface="Verdana" panose="020B0604030504040204" pitchFamily="34" charset="0"/>
                  <a:cs typeface="Arial" panose="020B0604020202020204" pitchFamily="34" charset="0"/>
                </a:rPr>
                <a:t>-b</a:t>
              </a:r>
              <a:endParaRPr lang="es-ES" altLang="es-CL" sz="1800" baseline="30000">
                <a:solidFill>
                  <a:srgbClr val="4B5D59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9722" name="Line 8"/>
            <p:cNvSpPr>
              <a:spLocks noChangeShapeType="1"/>
            </p:cNvSpPr>
            <p:nvPr/>
          </p:nvSpPr>
          <p:spPr bwMode="auto">
            <a:xfrm>
              <a:off x="2895" y="1743"/>
              <a:ext cx="159" cy="0"/>
            </a:xfrm>
            <a:prstGeom prst="line">
              <a:avLst/>
            </a:prstGeom>
            <a:noFill/>
            <a:ln w="9525">
              <a:solidFill>
                <a:srgbClr val="3F4F4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29723" name="Rectangle 9"/>
            <p:cNvSpPr>
              <a:spLocks noChangeArrowheads="1"/>
            </p:cNvSpPr>
            <p:nvPr/>
          </p:nvSpPr>
          <p:spPr bwMode="auto">
            <a:xfrm>
              <a:off x="2876" y="1706"/>
              <a:ext cx="20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CL" sz="1800">
                  <a:solidFill>
                    <a:srgbClr val="4B5D59"/>
                  </a:solidFill>
                  <a:latin typeface="Verdana" panose="020B0604030504040204" pitchFamily="34" charset="0"/>
                </a:rPr>
                <a:t>a</a:t>
              </a:r>
            </a:p>
          </p:txBody>
        </p:sp>
        <p:sp>
          <p:nvSpPr>
            <p:cNvPr id="29724" name="Rectangle 10"/>
            <p:cNvSpPr>
              <a:spLocks noChangeArrowheads="1"/>
            </p:cNvSpPr>
            <p:nvPr/>
          </p:nvSpPr>
          <p:spPr bwMode="auto">
            <a:xfrm>
              <a:off x="2058" y="1590"/>
              <a:ext cx="79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CL" sz="1800">
                  <a:solidFill>
                    <a:srgbClr val="4B5D59"/>
                  </a:solidFill>
                  <a:latin typeface="Verdana" panose="020B0604030504040204" pitchFamily="34" charset="0"/>
                </a:rPr>
                <a:t>x</a:t>
              </a:r>
              <a:r>
                <a:rPr lang="es-ES" altLang="es-CL" sz="1800" baseline="-25000">
                  <a:solidFill>
                    <a:srgbClr val="4B5D59"/>
                  </a:solidFill>
                  <a:latin typeface="Verdana" panose="020B0604030504040204" pitchFamily="34" charset="0"/>
                </a:rPr>
                <a:t>1</a:t>
              </a:r>
              <a:r>
                <a:rPr lang="es-ES" altLang="es-CL" sz="1800">
                  <a:solidFill>
                    <a:srgbClr val="4B5D59"/>
                  </a:solidFill>
                  <a:latin typeface="Verdana" panose="020B0604030504040204" pitchFamily="34" charset="0"/>
                </a:rPr>
                <a:t> + x</a:t>
              </a:r>
              <a:r>
                <a:rPr lang="es-ES" altLang="es-CL" sz="1800" baseline="-25000">
                  <a:solidFill>
                    <a:srgbClr val="4B5D59"/>
                  </a:solidFill>
                  <a:latin typeface="Verdana" panose="020B0604030504040204" pitchFamily="34" charset="0"/>
                </a:rPr>
                <a:t>2</a:t>
              </a:r>
              <a:r>
                <a:rPr lang="es-ES" altLang="es-CL" sz="1800">
                  <a:solidFill>
                    <a:srgbClr val="4B5D59"/>
                  </a:solidFill>
                  <a:latin typeface="Verdana" panose="020B0604030504040204" pitchFamily="34" charset="0"/>
                </a:rPr>
                <a:t> =</a:t>
              </a: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5105400" y="2897189"/>
            <a:ext cx="1778000" cy="682625"/>
            <a:chOff x="2058" y="1507"/>
            <a:chExt cx="1120" cy="430"/>
          </a:xfrm>
        </p:grpSpPr>
        <p:sp>
          <p:nvSpPr>
            <p:cNvPr id="29717" name="Text Box 14"/>
            <p:cNvSpPr txBox="1">
              <a:spLocks noChangeArrowheads="1"/>
            </p:cNvSpPr>
            <p:nvPr/>
          </p:nvSpPr>
          <p:spPr bwMode="auto">
            <a:xfrm>
              <a:off x="2823" y="1507"/>
              <a:ext cx="35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CL" sz="1800">
                  <a:solidFill>
                    <a:srgbClr val="4B5D59"/>
                  </a:solidFill>
                  <a:latin typeface="Verdana" panose="020B0604030504040204" pitchFamily="34" charset="0"/>
                  <a:cs typeface="Arial" panose="020B0604020202020204" pitchFamily="34" charset="0"/>
                </a:rPr>
                <a:t> c</a:t>
              </a:r>
              <a:endParaRPr lang="es-ES" altLang="es-CL" sz="1800" baseline="30000">
                <a:solidFill>
                  <a:srgbClr val="4B5D59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9718" name="Line 15"/>
            <p:cNvSpPr>
              <a:spLocks noChangeShapeType="1"/>
            </p:cNvSpPr>
            <p:nvPr/>
          </p:nvSpPr>
          <p:spPr bwMode="auto">
            <a:xfrm>
              <a:off x="2895" y="1743"/>
              <a:ext cx="159" cy="0"/>
            </a:xfrm>
            <a:prstGeom prst="line">
              <a:avLst/>
            </a:prstGeom>
            <a:noFill/>
            <a:ln w="9525">
              <a:solidFill>
                <a:srgbClr val="3F4F4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29719" name="Rectangle 16"/>
            <p:cNvSpPr>
              <a:spLocks noChangeArrowheads="1"/>
            </p:cNvSpPr>
            <p:nvPr/>
          </p:nvSpPr>
          <p:spPr bwMode="auto">
            <a:xfrm>
              <a:off x="2876" y="1706"/>
              <a:ext cx="20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CL" sz="1800">
                  <a:solidFill>
                    <a:srgbClr val="4B5D59"/>
                  </a:solidFill>
                  <a:latin typeface="Verdana" panose="020B0604030504040204" pitchFamily="34" charset="0"/>
                </a:rPr>
                <a:t>a</a:t>
              </a:r>
            </a:p>
          </p:txBody>
        </p:sp>
        <p:sp>
          <p:nvSpPr>
            <p:cNvPr id="29720" name="Rectangle 17"/>
            <p:cNvSpPr>
              <a:spLocks noChangeArrowheads="1"/>
            </p:cNvSpPr>
            <p:nvPr/>
          </p:nvSpPr>
          <p:spPr bwMode="auto">
            <a:xfrm>
              <a:off x="2058" y="1590"/>
              <a:ext cx="73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CL" sz="1800">
                  <a:solidFill>
                    <a:srgbClr val="4B5D59"/>
                  </a:solidFill>
                  <a:latin typeface="Verdana" panose="020B0604030504040204" pitchFamily="34" charset="0"/>
                </a:rPr>
                <a:t>x</a:t>
              </a:r>
              <a:r>
                <a:rPr lang="es-ES" altLang="es-CL" sz="1800" baseline="-25000">
                  <a:solidFill>
                    <a:srgbClr val="4B5D59"/>
                  </a:solidFill>
                  <a:latin typeface="Verdana" panose="020B0604030504040204" pitchFamily="34" charset="0"/>
                </a:rPr>
                <a:t>1</a:t>
              </a:r>
              <a:r>
                <a:rPr lang="es-ES" altLang="es-CL" sz="1800">
                  <a:solidFill>
                    <a:srgbClr val="4B5D59"/>
                  </a:solidFill>
                  <a:latin typeface="Verdana" panose="020B0604030504040204" pitchFamily="34" charset="0"/>
                </a:rPr>
                <a:t> </a:t>
              </a:r>
              <a:r>
                <a:rPr lang="en-US" altLang="es-CL" sz="1800">
                  <a:solidFill>
                    <a:srgbClr val="4B5D59"/>
                  </a:solidFill>
                  <a:latin typeface="Verdana" panose="020B0604030504040204" pitchFamily="34" charset="0"/>
                </a:rPr>
                <a:t>·</a:t>
              </a:r>
              <a:r>
                <a:rPr lang="es-ES" altLang="es-CL" sz="1800">
                  <a:solidFill>
                    <a:srgbClr val="4B5D59"/>
                  </a:solidFill>
                  <a:latin typeface="Verdana" panose="020B0604030504040204" pitchFamily="34" charset="0"/>
                </a:rPr>
                <a:t> x</a:t>
              </a:r>
              <a:r>
                <a:rPr lang="es-ES" altLang="es-CL" sz="1800" baseline="-25000">
                  <a:solidFill>
                    <a:srgbClr val="4B5D59"/>
                  </a:solidFill>
                  <a:latin typeface="Verdana" panose="020B0604030504040204" pitchFamily="34" charset="0"/>
                </a:rPr>
                <a:t>2</a:t>
              </a:r>
              <a:r>
                <a:rPr lang="es-ES" altLang="es-CL" sz="1800">
                  <a:solidFill>
                    <a:srgbClr val="4B5D59"/>
                  </a:solidFill>
                  <a:latin typeface="Verdana" panose="020B0604030504040204" pitchFamily="34" charset="0"/>
                </a:rPr>
                <a:t> =</a:t>
              </a:r>
            </a:p>
          </p:txBody>
        </p: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5105400" y="3927475"/>
            <a:ext cx="1957388" cy="636588"/>
            <a:chOff x="2256" y="2609"/>
            <a:chExt cx="1233" cy="401"/>
          </a:xfrm>
        </p:grpSpPr>
        <p:sp>
          <p:nvSpPr>
            <p:cNvPr id="29712" name="Text Box 19"/>
            <p:cNvSpPr txBox="1">
              <a:spLocks noChangeArrowheads="1"/>
            </p:cNvSpPr>
            <p:nvPr/>
          </p:nvSpPr>
          <p:spPr bwMode="auto">
            <a:xfrm>
              <a:off x="3134" y="2609"/>
              <a:ext cx="35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CL" sz="1800">
                  <a:solidFill>
                    <a:srgbClr val="4B5D59"/>
                  </a:solidFill>
                  <a:latin typeface="Verdana" panose="020B0604030504040204" pitchFamily="34" charset="0"/>
                  <a:cs typeface="Arial" panose="020B0604020202020204" pitchFamily="34" charset="0"/>
                </a:rPr>
                <a:t> </a:t>
              </a:r>
              <a:r>
                <a:rPr lang="el-GR" altLang="es-CL" sz="1600">
                  <a:solidFill>
                    <a:srgbClr val="4B5D59"/>
                  </a:solidFill>
                  <a:latin typeface="Verdana" panose="020B0604030504040204" pitchFamily="34" charset="0"/>
                </a:rPr>
                <a:t>Δ</a:t>
              </a:r>
              <a:endParaRPr lang="es-ES" altLang="es-CL" sz="1600">
                <a:solidFill>
                  <a:srgbClr val="4B5D59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9713" name="Line 20"/>
            <p:cNvSpPr>
              <a:spLocks noChangeShapeType="1"/>
            </p:cNvSpPr>
            <p:nvPr/>
          </p:nvSpPr>
          <p:spPr bwMode="auto">
            <a:xfrm>
              <a:off x="3206" y="2816"/>
              <a:ext cx="159" cy="0"/>
            </a:xfrm>
            <a:prstGeom prst="line">
              <a:avLst/>
            </a:prstGeom>
            <a:noFill/>
            <a:ln w="9525">
              <a:solidFill>
                <a:srgbClr val="3F4F4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29714" name="Rectangle 21"/>
            <p:cNvSpPr>
              <a:spLocks noChangeArrowheads="1"/>
            </p:cNvSpPr>
            <p:nvPr/>
          </p:nvSpPr>
          <p:spPr bwMode="auto">
            <a:xfrm>
              <a:off x="3187" y="2779"/>
              <a:ext cx="20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CL" sz="1800">
                  <a:solidFill>
                    <a:srgbClr val="4B5D59"/>
                  </a:solidFill>
                  <a:latin typeface="Verdana" panose="020B0604030504040204" pitchFamily="34" charset="0"/>
                </a:rPr>
                <a:t>a</a:t>
              </a:r>
            </a:p>
          </p:txBody>
        </p:sp>
        <p:sp>
          <p:nvSpPr>
            <p:cNvPr id="29715" name="Rectangle 22"/>
            <p:cNvSpPr>
              <a:spLocks noChangeArrowheads="1"/>
            </p:cNvSpPr>
            <p:nvPr/>
          </p:nvSpPr>
          <p:spPr bwMode="auto">
            <a:xfrm>
              <a:off x="2256" y="2663"/>
              <a:ext cx="85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CL" sz="1800">
                  <a:solidFill>
                    <a:srgbClr val="4B5D59"/>
                  </a:solidFill>
                  <a:latin typeface="Verdana" panose="020B0604030504040204" pitchFamily="34" charset="0"/>
                </a:rPr>
                <a:t>x</a:t>
              </a:r>
              <a:r>
                <a:rPr lang="es-ES" altLang="es-CL" sz="1800" baseline="-25000">
                  <a:solidFill>
                    <a:srgbClr val="4B5D59"/>
                  </a:solidFill>
                  <a:latin typeface="Verdana" panose="020B0604030504040204" pitchFamily="34" charset="0"/>
                </a:rPr>
                <a:t>1</a:t>
              </a:r>
              <a:r>
                <a:rPr lang="es-ES" altLang="es-CL" sz="1800">
                  <a:solidFill>
                    <a:srgbClr val="4B5D59"/>
                  </a:solidFill>
                  <a:latin typeface="Verdana" panose="020B0604030504040204" pitchFamily="34" charset="0"/>
                </a:rPr>
                <a:t> - x</a:t>
              </a:r>
              <a:r>
                <a:rPr lang="es-ES" altLang="es-CL" sz="1800" baseline="-25000">
                  <a:solidFill>
                    <a:srgbClr val="4B5D59"/>
                  </a:solidFill>
                  <a:latin typeface="Verdana" panose="020B0604030504040204" pitchFamily="34" charset="0"/>
                </a:rPr>
                <a:t>2</a:t>
              </a:r>
              <a:r>
                <a:rPr lang="es-ES" altLang="es-CL" sz="1800">
                  <a:solidFill>
                    <a:srgbClr val="4B5D59"/>
                  </a:solidFill>
                  <a:latin typeface="Verdana" panose="020B0604030504040204" pitchFamily="34" charset="0"/>
                </a:rPr>
                <a:t> =  </a:t>
              </a:r>
            </a:p>
          </p:txBody>
        </p:sp>
        <p:graphicFrame>
          <p:nvGraphicFramePr>
            <p:cNvPr id="29716" name="Object 23"/>
            <p:cNvGraphicFramePr>
              <a:graphicFrameLocks noChangeAspect="1"/>
            </p:cNvGraphicFramePr>
            <p:nvPr/>
          </p:nvGraphicFramePr>
          <p:xfrm>
            <a:off x="3163" y="2613"/>
            <a:ext cx="251" cy="1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99" name="Flash Movie" r:id="rId3" imgW="399240" imgH="291960" progId="Flash.Movie">
                    <p:embed/>
                  </p:oleObj>
                </mc:Choice>
                <mc:Fallback>
                  <p:oleObj name="Flash Movie" r:id="rId3" imgW="399240" imgH="291960" progId="Flash.Movi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63" y="2613"/>
                          <a:ext cx="251" cy="1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96632" name="Rectangle 24"/>
          <p:cNvSpPr>
            <a:spLocks noChangeArrowheads="1"/>
          </p:cNvSpPr>
          <p:nvPr/>
        </p:nvSpPr>
        <p:spPr bwMode="auto">
          <a:xfrm>
            <a:off x="4386264" y="2157413"/>
            <a:ext cx="4333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CL" altLang="es-CL" sz="1800">
                <a:solidFill>
                  <a:srgbClr val="FF9900"/>
                </a:solidFill>
                <a:latin typeface="Verdana" panose="020B0604030504040204" pitchFamily="34" charset="0"/>
              </a:rPr>
              <a:t>1)</a:t>
            </a:r>
            <a:endParaRPr lang="es-ES" altLang="es-CL" sz="1800">
              <a:solidFill>
                <a:srgbClr val="FF9900"/>
              </a:solidFill>
              <a:latin typeface="Verdana" panose="020B0604030504040204" pitchFamily="34" charset="0"/>
            </a:endParaRPr>
          </a:p>
        </p:txBody>
      </p:sp>
      <p:sp>
        <p:nvSpPr>
          <p:cNvPr id="196633" name="Rectangle 25"/>
          <p:cNvSpPr>
            <a:spLocks noChangeArrowheads="1"/>
          </p:cNvSpPr>
          <p:nvPr/>
        </p:nvSpPr>
        <p:spPr bwMode="auto">
          <a:xfrm>
            <a:off x="4386264" y="3016251"/>
            <a:ext cx="4333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CL" altLang="es-CL" sz="1800">
                <a:solidFill>
                  <a:srgbClr val="FF9900"/>
                </a:solidFill>
                <a:latin typeface="Verdana" panose="020B0604030504040204" pitchFamily="34" charset="0"/>
              </a:rPr>
              <a:t>2)</a:t>
            </a:r>
            <a:endParaRPr lang="es-ES" altLang="es-CL" sz="1800">
              <a:solidFill>
                <a:srgbClr val="FF9900"/>
              </a:solidFill>
              <a:latin typeface="Verdana" panose="020B0604030504040204" pitchFamily="34" charset="0"/>
            </a:endParaRPr>
          </a:p>
        </p:txBody>
      </p:sp>
      <p:sp>
        <p:nvSpPr>
          <p:cNvPr id="196634" name="Rectangle 26"/>
          <p:cNvSpPr>
            <a:spLocks noChangeArrowheads="1"/>
          </p:cNvSpPr>
          <p:nvPr/>
        </p:nvSpPr>
        <p:spPr bwMode="auto">
          <a:xfrm>
            <a:off x="4386264" y="4016376"/>
            <a:ext cx="4333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CL" altLang="es-CL" sz="1800">
                <a:solidFill>
                  <a:srgbClr val="FF9900"/>
                </a:solidFill>
                <a:latin typeface="Verdana" panose="020B0604030504040204" pitchFamily="34" charset="0"/>
              </a:rPr>
              <a:t>3)</a:t>
            </a:r>
            <a:endParaRPr lang="es-ES" altLang="es-CL" sz="1800">
              <a:solidFill>
                <a:srgbClr val="FF9900"/>
              </a:solidFill>
              <a:latin typeface="Verdana" panose="020B0604030504040204" pitchFamily="34" charset="0"/>
            </a:endParaRPr>
          </a:p>
        </p:txBody>
      </p:sp>
      <p:sp>
        <p:nvSpPr>
          <p:cNvPr id="29706" name="AutoShape 28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10272713" y="6453188"/>
            <a:ext cx="360362" cy="360362"/>
          </a:xfrm>
          <a:prstGeom prst="actionButtonBackPrevious">
            <a:avLst/>
          </a:prstGeom>
          <a:solidFill>
            <a:srgbClr val="E7F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CL" sz="1800">
              <a:latin typeface="Verdana" panose="020B0604030504040204" pitchFamily="34" charset="0"/>
            </a:endParaRPr>
          </a:p>
        </p:txBody>
      </p:sp>
      <p:sp>
        <p:nvSpPr>
          <p:cNvPr id="196639" name="Rectangle 31"/>
          <p:cNvSpPr>
            <a:spLocks noChangeArrowheads="1"/>
          </p:cNvSpPr>
          <p:nvPr/>
        </p:nvSpPr>
        <p:spPr bwMode="auto">
          <a:xfrm>
            <a:off x="3019426" y="4778375"/>
            <a:ext cx="6958013" cy="1441450"/>
          </a:xfrm>
          <a:prstGeom prst="rect">
            <a:avLst/>
          </a:prstGeom>
          <a:noFill/>
          <a:ln w="12700">
            <a:solidFill>
              <a:srgbClr val="66CC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CL" sz="1800">
              <a:latin typeface="Verdana" panose="020B0604030504040204" pitchFamily="34" charset="0"/>
            </a:endParaRPr>
          </a:p>
        </p:txBody>
      </p:sp>
      <p:sp>
        <p:nvSpPr>
          <p:cNvPr id="196640" name="Rectangle 32"/>
          <p:cNvSpPr>
            <a:spLocks noChangeArrowheads="1"/>
          </p:cNvSpPr>
          <p:nvPr/>
        </p:nvSpPr>
        <p:spPr bwMode="auto">
          <a:xfrm>
            <a:off x="3300413" y="4959351"/>
            <a:ext cx="6265862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L" sz="1600">
                <a:solidFill>
                  <a:srgbClr val="336699"/>
                </a:solidFill>
                <a:latin typeface="Verdana" panose="020B0604030504040204" pitchFamily="34" charset="0"/>
              </a:rPr>
              <a:t>Dadas las raíces o soluciones de una ecuación de segundo grado, se puede determinar la ecuación asociada a ellas.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CL" sz="1600">
              <a:solidFill>
                <a:srgbClr val="336699"/>
              </a:solidFill>
              <a:latin typeface="Verdan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L" sz="1600">
                <a:solidFill>
                  <a:srgbClr val="336699"/>
                </a:solidFill>
                <a:latin typeface="Verdana" panose="020B0604030504040204" pitchFamily="34" charset="0"/>
              </a:rPr>
              <a:t>                          (x – x</a:t>
            </a:r>
            <a:r>
              <a:rPr lang="es-ES" altLang="es-CL" sz="1600" baseline="-25000">
                <a:solidFill>
                  <a:srgbClr val="336699"/>
                </a:solidFill>
                <a:latin typeface="Verdana" panose="020B0604030504040204" pitchFamily="34" charset="0"/>
              </a:rPr>
              <a:t>1</a:t>
            </a:r>
            <a:r>
              <a:rPr lang="es-ES" altLang="es-CL" sz="1600">
                <a:solidFill>
                  <a:srgbClr val="336699"/>
                </a:solidFill>
                <a:latin typeface="Verdana" panose="020B0604030504040204" pitchFamily="34" charset="0"/>
              </a:rPr>
              <a:t>)(x – x</a:t>
            </a:r>
            <a:r>
              <a:rPr lang="es-ES" altLang="es-CL" sz="1600" baseline="-25000">
                <a:solidFill>
                  <a:srgbClr val="336699"/>
                </a:solidFill>
                <a:latin typeface="Verdana" panose="020B0604030504040204" pitchFamily="34" charset="0"/>
              </a:rPr>
              <a:t>2</a:t>
            </a:r>
            <a:r>
              <a:rPr lang="es-ES" altLang="es-CL" sz="1600">
                <a:solidFill>
                  <a:srgbClr val="336699"/>
                </a:solidFill>
                <a:latin typeface="Verdana" panose="020B0604030504040204" pitchFamily="34" charset="0"/>
              </a:rPr>
              <a:t>) = 0</a:t>
            </a:r>
            <a:endParaRPr lang="es-CL" altLang="es-CL" sz="1600">
              <a:solidFill>
                <a:srgbClr val="336699"/>
              </a:solidFill>
              <a:latin typeface="Verdana" panose="020B0604030504040204" pitchFamily="34" charset="0"/>
            </a:endParaRPr>
          </a:p>
        </p:txBody>
      </p:sp>
      <p:pic>
        <p:nvPicPr>
          <p:cNvPr id="196641" name="Picture 33" descr="Imagen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4776" y="4070350"/>
            <a:ext cx="747713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Rectángulo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870492" y="2060573"/>
            <a:ext cx="1593577" cy="663580"/>
          </a:xfrm>
          <a:prstGeom prst="rect">
            <a:avLst/>
          </a:prstGeom>
          <a:blipFill rotWithShape="1">
            <a:blip r:embed="rId6" cstate="print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s-ES">
                <a:noFill/>
              </a:rPr>
              <a:t> </a:t>
            </a:r>
          </a:p>
        </p:txBody>
      </p:sp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7362826" y="2208213"/>
            <a:ext cx="4365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_tradnl" altLang="es-CL" sz="1800">
                <a:solidFill>
                  <a:srgbClr val="FFC000"/>
                </a:solidFill>
                <a:latin typeface="Verdana" panose="020B0604030504040204" pitchFamily="34" charset="0"/>
              </a:rPr>
              <a:t>4)</a:t>
            </a:r>
            <a:endParaRPr lang="es-ES" altLang="es-CL" sz="1800">
              <a:solidFill>
                <a:srgbClr val="FFC000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1151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6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9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9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9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96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96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3" grpId="0"/>
      <p:bldP spid="196632" grpId="0"/>
      <p:bldP spid="196633" grpId="0"/>
      <p:bldP spid="196634" grpId="0"/>
      <p:bldP spid="196639" grpId="0" animBg="1"/>
      <p:bldP spid="196640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642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</TotalTime>
  <Words>417</Words>
  <Application>Microsoft Office PowerPoint</Application>
  <PresentationFormat>Panorámica</PresentationFormat>
  <Paragraphs>86</Paragraphs>
  <Slides>7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7</vt:i4>
      </vt:variant>
    </vt:vector>
  </HeadingPairs>
  <TitlesOfParts>
    <vt:vector size="16" baseType="lpstr">
      <vt:lpstr>Arial</vt:lpstr>
      <vt:lpstr>Symbol</vt:lpstr>
      <vt:lpstr>Times New Roman</vt:lpstr>
      <vt:lpstr>Trebuchet MS</vt:lpstr>
      <vt:lpstr>Verdana</vt:lpstr>
      <vt:lpstr>Wingdings 3</vt:lpstr>
      <vt:lpstr>Faceta</vt:lpstr>
      <vt:lpstr>MathType 6.0 Equation</vt:lpstr>
      <vt:lpstr>Flash Movie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Casa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Héctor Medina Pérez de Arce</dc:creator>
  <cp:lastModifiedBy>Héctor Medina Pérez de Arce</cp:lastModifiedBy>
  <cp:revision>2</cp:revision>
  <dcterms:created xsi:type="dcterms:W3CDTF">2020-05-31T23:47:33Z</dcterms:created>
  <dcterms:modified xsi:type="dcterms:W3CDTF">2020-05-31T23:52:29Z</dcterms:modified>
</cp:coreProperties>
</file>