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8" r:id="rId11"/>
    <p:sldId id="267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6AD6EE87-EBD5-4F12-A48A-63ACA297AC8F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73815-2707-4475-8F1A-B873CB631BB4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AFB99-0EAB-4182-AFF8-E214C82A68F6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D3794B-289A-4A80-97D7-111025398D45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61015F-7CC6-4D0A-9D87-873EA4C304CC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6A301-0538-44EC-B09D-202E1042A48B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89574A-8875-45EF-8EA2-3CAA0F7ABC4C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EF4D4C-5367-4C26-9E2B-D8088D7FCA81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91E96-98B0-4413-9547-46F3504108EF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68B11-C5A8-448C-8CE9-B1A273C79CFC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16CA0-919D-4A49-9C8A-62FDFB3A5183}" type="datetimeFigureOut">
              <a:rPr lang="en-US" dirty="0"/>
              <a:t>6/8/2020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7E5644-1E61-4311-A31E-84CB9C7AA8A9}" type="slidenum">
              <a:rPr lang="en-US" dirty="0"/>
              <a:t>‹Nº›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90298CD5-6C1E-4009-B41F-6DF62E31D3BE}" type="datetimeFigureOut">
              <a:rPr lang="en-US" dirty="0"/>
              <a:pPr/>
              <a:t>6/8/2020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3.gi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934950-5E46-4E4E-88D9-A3CE5FC57DC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b="1" dirty="0"/>
              <a:t>DOTACIÓN DE PERSONAL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E375705-88F3-4681-BD2C-066344FC55E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CL" b="1" dirty="0"/>
              <a:t>DDP</a:t>
            </a:r>
          </a:p>
          <a:p>
            <a:r>
              <a:rPr lang="es-CL" b="1" dirty="0"/>
              <a:t>CLASE N°3 Actividad se entrega el 26 </a:t>
            </a:r>
            <a:r>
              <a:rPr lang="es-CL" b="1"/>
              <a:t>de junio</a:t>
            </a:r>
            <a:endParaRPr lang="es-CL" b="1" dirty="0"/>
          </a:p>
        </p:txBody>
      </p:sp>
      <p:pic>
        <p:nvPicPr>
          <p:cNvPr id="4" name="Clase Numero 3 portada">
            <a:hlinkClick r:id="" action="ppaction://media"/>
            <a:extLst>
              <a:ext uri="{FF2B5EF4-FFF2-40B4-BE49-F238E27FC236}">
                <a16:creationId xmlns:a16="http://schemas.microsoft.com/office/drawing/2014/main" id="{1EEE31F4-BEF6-49AE-88BD-D319B20E1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104" y="5386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369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EC87B-2D25-4EBA-85AD-2EA28A8F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TIPOS DE ORGANIGRAMAS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7DD134-B1F5-40EF-8A60-28BA5CC7E8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311" y="2286000"/>
            <a:ext cx="4024950" cy="3252216"/>
          </a:xfrm>
        </p:spPr>
        <p:txBody>
          <a:bodyPr anchor="ctr"/>
          <a:lstStyle/>
          <a:p>
            <a:pPr algn="just"/>
            <a:r>
              <a:rPr lang="es-CL" b="1" dirty="0"/>
              <a:t>Organigramas horizontales</a:t>
            </a:r>
            <a:r>
              <a:rPr lang="es-CL" dirty="0"/>
              <a:t>: Se ordenan de izquierda a derecha. Los niveles de jerarquía se representan en forma de columna.</a:t>
            </a:r>
          </a:p>
          <a:p>
            <a:endParaRPr lang="es-CL" dirty="0"/>
          </a:p>
        </p:txBody>
      </p:sp>
      <p:pic>
        <p:nvPicPr>
          <p:cNvPr id="6146" name="Picture 2" descr="Resultado de imagen para organigramas horizontales de empresas">
            <a:extLst>
              <a:ext uri="{FF2B5EF4-FFF2-40B4-BE49-F238E27FC236}">
                <a16:creationId xmlns:a16="http://schemas.microsoft.com/office/drawing/2014/main" id="{7EA50543-6BDF-45EE-978A-8B510B3992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2" t="-1288" r="11019" b="-176"/>
          <a:stretch/>
        </p:blipFill>
        <p:spPr bwMode="auto">
          <a:xfrm>
            <a:off x="5221358" y="1656522"/>
            <a:ext cx="6467060" cy="491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rganigrama horizontal">
            <a:hlinkClick r:id="" action="ppaction://media"/>
            <a:extLst>
              <a:ext uri="{FF2B5EF4-FFF2-40B4-BE49-F238E27FC236}">
                <a16:creationId xmlns:a16="http://schemas.microsoft.com/office/drawing/2014/main" id="{E076B4E3-BD59-4AEF-81CA-E885A3AD8C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687" y="54345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87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447F81-7F05-45A5-A519-2C373C1A7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TIPOS DE ORGANIGRAMAS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D150D31-0C53-46F0-88FC-7F2A866F1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3409" y="2438400"/>
            <a:ext cx="3680792" cy="3870960"/>
          </a:xfrm>
        </p:spPr>
        <p:txBody>
          <a:bodyPr/>
          <a:lstStyle/>
          <a:p>
            <a:pPr algn="just"/>
            <a:r>
              <a:rPr lang="es-CL" b="1" dirty="0"/>
              <a:t>El organigrama circular</a:t>
            </a:r>
            <a:r>
              <a:rPr lang="es-CL" dirty="0"/>
              <a:t>: En el centro está la dirección y alrededor los demás miembros ocupando un puesto en base a su cargo y poder.</a:t>
            </a:r>
          </a:p>
          <a:p>
            <a:endParaRPr lang="es-CL" dirty="0"/>
          </a:p>
        </p:txBody>
      </p:sp>
      <p:pic>
        <p:nvPicPr>
          <p:cNvPr id="5122" name="Picture 2" descr="Imagen relacionada">
            <a:extLst>
              <a:ext uri="{FF2B5EF4-FFF2-40B4-BE49-F238E27FC236}">
                <a16:creationId xmlns:a16="http://schemas.microsoft.com/office/drawing/2014/main" id="{5E27E050-148D-40B2-A0ED-16FE0E86D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2084832"/>
            <a:ext cx="4185174" cy="4167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ircular">
            <a:hlinkClick r:id="" action="ppaction://media"/>
            <a:extLst>
              <a:ext uri="{FF2B5EF4-FFF2-40B4-BE49-F238E27FC236}">
                <a16:creationId xmlns:a16="http://schemas.microsoft.com/office/drawing/2014/main" id="{122F2749-A66C-4368-8156-0C1439C609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74186" y="5692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456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A62F3E7-0DA0-4794-86C6-290677CDA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DISTINGUE QUE TIPO DE ORGNIGRAMA HAY EN LA SIGUIENTE DIAPOSITIVA. </a:t>
            </a:r>
          </a:p>
        </p:txBody>
      </p:sp>
      <p:pic>
        <p:nvPicPr>
          <p:cNvPr id="7170" name="Picture 2" descr="Resultado de imagen para organigramas horizontales de empresas">
            <a:extLst>
              <a:ext uri="{FF2B5EF4-FFF2-40B4-BE49-F238E27FC236}">
                <a16:creationId xmlns:a16="http://schemas.microsoft.com/office/drawing/2014/main" id="{C7C8A239-DCE3-46D1-850C-66A67A047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2"/>
          <a:stretch/>
        </p:blipFill>
        <p:spPr bwMode="auto">
          <a:xfrm>
            <a:off x="6096000" y="2584174"/>
            <a:ext cx="5543550" cy="280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sultado de imagen para organigramas horizontales de empresas">
            <a:extLst>
              <a:ext uri="{FF2B5EF4-FFF2-40B4-BE49-F238E27FC236}">
                <a16:creationId xmlns:a16="http://schemas.microsoft.com/office/drawing/2014/main" id="{2C7AAC9F-C4C3-452B-845A-4600DC119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0808" y="2371725"/>
            <a:ext cx="3996566" cy="3908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regunta">
            <a:hlinkClick r:id="" action="ppaction://media"/>
            <a:extLst>
              <a:ext uri="{FF2B5EF4-FFF2-40B4-BE49-F238E27FC236}">
                <a16:creationId xmlns:a16="http://schemas.microsoft.com/office/drawing/2014/main" id="{AA5C117F-6FC6-4604-85DC-3F3FFF228D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97416" y="56706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46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para gif de los pinguinos de madagascar">
            <a:extLst>
              <a:ext uri="{FF2B5EF4-FFF2-40B4-BE49-F238E27FC236}">
                <a16:creationId xmlns:a16="http://schemas.microsoft.com/office/drawing/2014/main" id="{BAF6A73D-3686-4D2D-AD46-EA0C4B3A45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739" y="585216"/>
            <a:ext cx="4641972" cy="6189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5DF695A-F310-4C19-8F8A-6452235C8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¿Cómo PODEMOS CREAR UN ORGANIGRAMA EMPRESARIAL?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4BE9E1-6EA4-4B51-95BB-339C320D7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5617" y="2084832"/>
            <a:ext cx="5063391" cy="4224528"/>
          </a:xfrm>
        </p:spPr>
        <p:txBody>
          <a:bodyPr/>
          <a:lstStyle/>
          <a:p>
            <a:pPr marL="457200" indent="-457200" algn="just">
              <a:buFont typeface="+mj-lt"/>
              <a:buAutoNum type="arabicPeriod"/>
            </a:pPr>
            <a:r>
              <a:rPr lang="es-CL" dirty="0"/>
              <a:t>Enumerar todos los departamentos que existen.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dirty="0"/>
              <a:t>Apunta las personas que llevan cada departamento y quién es su superior. 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dirty="0"/>
              <a:t>Definir la jerarquía interna.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dirty="0"/>
              <a:t>Selecciona el tipo de organigrama.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es-CL" dirty="0"/>
              <a:t>Comienza armas el diagrama empresarial. </a:t>
            </a:r>
          </a:p>
          <a:p>
            <a:endParaRPr lang="es-CL" dirty="0"/>
          </a:p>
        </p:txBody>
      </p:sp>
      <p:pic>
        <p:nvPicPr>
          <p:cNvPr id="3" name="actividad">
            <a:hlinkClick r:id="" action="ppaction://media"/>
            <a:extLst>
              <a:ext uri="{FF2B5EF4-FFF2-40B4-BE49-F238E27FC236}">
                <a16:creationId xmlns:a16="http://schemas.microsoft.com/office/drawing/2014/main" id="{856B0507-281F-4CB6-BDEF-1277805008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79334" y="60045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317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5F9FCB-76E3-4BC8-B92B-2A62EB9F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GUIADA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A954A7-E206-4A4D-A3A0-7FA2431BA0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5071872" cy="822960"/>
          </a:xfrm>
        </p:spPr>
        <p:txBody>
          <a:bodyPr/>
          <a:lstStyle/>
          <a:p>
            <a:r>
              <a:rPr lang="es-CL" dirty="0"/>
              <a:t>Objetivo: CREAR UN ORGANIGRAMA EMPRESARIAL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EB3C7DE-F837-4BDE-A121-AB8C80E73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8140" y="3131509"/>
            <a:ext cx="7447721" cy="3341572"/>
          </a:xfrm>
        </p:spPr>
        <p:txBody>
          <a:bodyPr>
            <a:normAutofit lnSpcReduction="10000"/>
          </a:bodyPr>
          <a:lstStyle/>
          <a:p>
            <a:pPr algn="just"/>
            <a:r>
              <a:rPr lang="es-CL" dirty="0"/>
              <a:t>En una Empresa de Agencia de Viajes</a:t>
            </a:r>
          </a:p>
          <a:p>
            <a:pPr marL="0" indent="0" algn="just">
              <a:buNone/>
            </a:pPr>
            <a:r>
              <a:rPr lang="es-CL" dirty="0"/>
              <a:t>Existe un Gerente general de la cual, existen tres gerencias que dependen del Gerente General, las cuales son: Gerencia administrativa, Gerencia Financiera y Gerencia de Mercadeo y Ventas. De la Gerencia administrativa dependen dos departamentos: Departamento de Servicio Administrativo y el Departamento de Personal. De la Gerencia financiera dependen tres departamentos: Contabilidad, Control de Boletos y Créditos y Cobros. De la Gerencia de Mercadeo y Ventas depende el Departamento de Ventas. Del departamento de ventas dependen dos departamentos: Boletos Aéreos y Paquetes Turísticos. </a:t>
            </a:r>
          </a:p>
        </p:txBody>
      </p:sp>
      <p:pic>
        <p:nvPicPr>
          <p:cNvPr id="5" name="Actividad 1">
            <a:hlinkClick r:id="" action="ppaction://media"/>
            <a:extLst>
              <a:ext uri="{FF2B5EF4-FFF2-40B4-BE49-F238E27FC236}">
                <a16:creationId xmlns:a16="http://schemas.microsoft.com/office/drawing/2014/main" id="{B4D40DA8-3673-42EB-A1DF-82306AA9EC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63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D6CA76-B380-4308-8A4D-B596794B2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independiente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0F51EE-B080-4630-BB5A-11BAF6F937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068" y="1835080"/>
            <a:ext cx="7086202" cy="822960"/>
          </a:xfrm>
        </p:spPr>
        <p:txBody>
          <a:bodyPr/>
          <a:lstStyle/>
          <a:p>
            <a:r>
              <a:rPr lang="es-CL" dirty="0"/>
              <a:t>Objetivo: Crear un organigrama empresarial. </a:t>
            </a:r>
          </a:p>
        </p:txBody>
      </p:sp>
      <p:pic>
        <p:nvPicPr>
          <p:cNvPr id="8194" name="Picture 2" descr="Resultado de imagen para gif de los pinguinos de madagascar">
            <a:extLst>
              <a:ext uri="{FF2B5EF4-FFF2-40B4-BE49-F238E27FC236}">
                <a16:creationId xmlns:a16="http://schemas.microsoft.com/office/drawing/2014/main" id="{26F0BC16-82A1-4C4E-9B62-AE3421EB9B2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9206" y="2658040"/>
            <a:ext cx="7769915" cy="392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ndependente">
            <a:hlinkClick r:id="" action="ppaction://media"/>
            <a:extLst>
              <a:ext uri="{FF2B5EF4-FFF2-40B4-BE49-F238E27FC236}">
                <a16:creationId xmlns:a16="http://schemas.microsoft.com/office/drawing/2014/main" id="{3CBBB599-F1BE-45E5-B49F-4C3E7D0F01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92348" y="1030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>
            <a:extLst>
              <a:ext uri="{FF2B5EF4-FFF2-40B4-BE49-F238E27FC236}">
                <a16:creationId xmlns:a16="http://schemas.microsoft.com/office/drawing/2014/main" id="{326399FD-3DE9-4BFC-952C-DE2B553B42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dirty="0"/>
              <a:t>¿Cuál DIFICULTAD SE NOS PRESENTO?</a:t>
            </a:r>
          </a:p>
        </p:txBody>
      </p:sp>
      <p:sp>
        <p:nvSpPr>
          <p:cNvPr id="8" name="Subtítulo 7">
            <a:extLst>
              <a:ext uri="{FF2B5EF4-FFF2-40B4-BE49-F238E27FC236}">
                <a16:creationId xmlns:a16="http://schemas.microsoft.com/office/drawing/2014/main" id="{A7A13182-876E-4277-B482-B14C1990AF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358100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44F78-5BCF-4C3D-A213-52723A130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TICKET DE SALIDA. </a:t>
            </a:r>
          </a:p>
        </p:txBody>
      </p:sp>
      <p:pic>
        <p:nvPicPr>
          <p:cNvPr id="11266" name="Picture 2" descr="Imagen relacionada">
            <a:extLst>
              <a:ext uri="{FF2B5EF4-FFF2-40B4-BE49-F238E27FC236}">
                <a16:creationId xmlns:a16="http://schemas.microsoft.com/office/drawing/2014/main" id="{F8F89E9F-9927-4EF9-8421-1B3250378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69" y="1745144"/>
            <a:ext cx="8657811" cy="5012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icket de salida">
            <a:hlinkClick r:id="" action="ppaction://media"/>
            <a:extLst>
              <a:ext uri="{FF2B5EF4-FFF2-40B4-BE49-F238E27FC236}">
                <a16:creationId xmlns:a16="http://schemas.microsoft.com/office/drawing/2014/main" id="{16E1F360-117D-4F14-9C00-65636DCB2E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7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4DF4F-3845-41F6-8224-0A261BEF0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CIERRE</a:t>
            </a:r>
          </a:p>
        </p:txBody>
      </p:sp>
      <p:pic>
        <p:nvPicPr>
          <p:cNvPr id="4" name="Picture 2" descr="Resultado de imagen para metacognicion en clase">
            <a:extLst>
              <a:ext uri="{FF2B5EF4-FFF2-40B4-BE49-F238E27FC236}">
                <a16:creationId xmlns:a16="http://schemas.microsoft.com/office/drawing/2014/main" id="{93B07225-8702-43AE-8D74-EE133A7096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" t="3672" r="2274" b="4083"/>
          <a:stretch/>
        </p:blipFill>
        <p:spPr bwMode="auto">
          <a:xfrm>
            <a:off x="2770974" y="76778"/>
            <a:ext cx="9089722" cy="678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946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11AA35-53F7-4F22-A714-97956BD6B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5A17DBD-5393-466F-8EB4-5E13CEBE2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10244" name="Picture 4" descr="Resultado de imagen para Frases motivadoras">
            <a:extLst>
              <a:ext uri="{FF2B5EF4-FFF2-40B4-BE49-F238E27FC236}">
                <a16:creationId xmlns:a16="http://schemas.microsoft.com/office/drawing/2014/main" id="{608989E3-9FEB-4AB6-B176-0AFF2D271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45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70254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3E2A79-1866-4F1D-AA52-78CA15248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INICIO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C855F1-D6B9-4220-9AB0-4C5440EED2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b="1" dirty="0"/>
              <a:t>Partes de la clase:</a:t>
            </a:r>
          </a:p>
          <a:p>
            <a:pPr marL="457200" indent="-457200">
              <a:buFont typeface="+mj-lt"/>
              <a:buAutoNum type="alphaLcParenR"/>
            </a:pPr>
            <a:r>
              <a:rPr lang="es-CL" dirty="0"/>
              <a:t>Tema que veremos.</a:t>
            </a:r>
          </a:p>
          <a:p>
            <a:pPr marL="457200" indent="-457200">
              <a:buFont typeface="+mj-lt"/>
              <a:buAutoNum type="alphaLcParenR"/>
            </a:pPr>
            <a:r>
              <a:rPr lang="es-CL" dirty="0"/>
              <a:t>Objetivo de la clase.</a:t>
            </a:r>
          </a:p>
          <a:p>
            <a:pPr marL="457200" indent="-457200">
              <a:buFont typeface="+mj-lt"/>
              <a:buAutoNum type="alphaLcParenR"/>
            </a:pPr>
            <a:r>
              <a:rPr lang="es-CL" dirty="0"/>
              <a:t>Haz ahora.</a:t>
            </a:r>
          </a:p>
          <a:p>
            <a:pPr marL="457200" indent="-457200">
              <a:buFont typeface="+mj-lt"/>
              <a:buAutoNum type="alphaLcParenR"/>
            </a:pPr>
            <a:r>
              <a:rPr lang="es-CL" dirty="0"/>
              <a:t>Aprendizaje del tema.</a:t>
            </a:r>
          </a:p>
          <a:p>
            <a:pPr marL="457200" indent="-457200">
              <a:buFont typeface="+mj-lt"/>
              <a:buAutoNum type="alphaLcParenR"/>
            </a:pPr>
            <a:r>
              <a:rPr lang="es-CL" dirty="0"/>
              <a:t>Actividades.</a:t>
            </a:r>
          </a:p>
          <a:p>
            <a:pPr marL="457200" indent="-457200">
              <a:buFont typeface="+mj-lt"/>
              <a:buAutoNum type="alphaLcParenR"/>
            </a:pPr>
            <a:r>
              <a:rPr lang="es-CL" dirty="0"/>
              <a:t>Ticket de Salida.</a:t>
            </a:r>
          </a:p>
          <a:p>
            <a:pPr marL="457200" indent="-457200">
              <a:buFont typeface="+mj-lt"/>
              <a:buAutoNum type="alphaLcParenR"/>
            </a:pPr>
            <a:r>
              <a:rPr lang="es-CL" dirty="0"/>
              <a:t>Cierre de la clase. </a:t>
            </a:r>
          </a:p>
        </p:txBody>
      </p:sp>
      <p:pic>
        <p:nvPicPr>
          <p:cNvPr id="1026" name="Picture 2" descr="Resultado de imagen para gif de los pinguinos de madagascar">
            <a:extLst>
              <a:ext uri="{FF2B5EF4-FFF2-40B4-BE49-F238E27FC236}">
                <a16:creationId xmlns:a16="http://schemas.microsoft.com/office/drawing/2014/main" id="{4F9094FA-A836-4553-B31F-946EC2C29F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787" y="1969265"/>
            <a:ext cx="6182166" cy="350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nicio">
            <a:hlinkClick r:id="" action="ppaction://media"/>
            <a:extLst>
              <a:ext uri="{FF2B5EF4-FFF2-40B4-BE49-F238E27FC236}">
                <a16:creationId xmlns:a16="http://schemas.microsoft.com/office/drawing/2014/main" id="{F69AD48B-3F2E-4A5C-9553-62D1BAE59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79364" y="774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1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>
            <a:extLst>
              <a:ext uri="{FF2B5EF4-FFF2-40B4-BE49-F238E27FC236}">
                <a16:creationId xmlns:a16="http://schemas.microsoft.com/office/drawing/2014/main" id="{C4B4467D-0C59-4886-884D-DCA900FE238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b="1" dirty="0"/>
              <a:t>ORGANIGRAMA DE CARGOS EMPRESARIALES</a:t>
            </a:r>
          </a:p>
        </p:txBody>
      </p:sp>
      <p:pic>
        <p:nvPicPr>
          <p:cNvPr id="2" name="Titulo">
            <a:hlinkClick r:id="" action="ppaction://media"/>
            <a:extLst>
              <a:ext uri="{FF2B5EF4-FFF2-40B4-BE49-F238E27FC236}">
                <a16:creationId xmlns:a16="http://schemas.microsoft.com/office/drawing/2014/main" id="{FBAE347C-B0C8-4BB6-8E87-989E32D787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00592" y="53868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74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1DDDEC-9056-4331-BE93-D58622F8E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OBJETIVO DE LA CLASE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374A99E-21B9-4CC8-80D4-9D74F9A542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5297159" cy="4023360"/>
          </a:xfrm>
        </p:spPr>
        <p:txBody>
          <a:bodyPr/>
          <a:lstStyle/>
          <a:p>
            <a:pPr algn="just"/>
            <a:r>
              <a:rPr lang="es-CL" b="1" dirty="0"/>
              <a:t>CREAR ORGANIGRAMAS DE UNA EMPRESA EN PARTICULAR.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B24B924-9F1B-4008-9ABC-ABEE253B5895}"/>
              </a:ext>
            </a:extLst>
          </p:cNvPr>
          <p:cNvSpPr/>
          <p:nvPr/>
        </p:nvSpPr>
        <p:spPr>
          <a:xfrm>
            <a:off x="7248938" y="2628171"/>
            <a:ext cx="4439479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¿Por qué es importante </a:t>
            </a:r>
          </a:p>
          <a:p>
            <a:pPr algn="ctr"/>
            <a:r>
              <a:rPr lang="es-E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aprender esto?</a:t>
            </a:r>
            <a:endParaRPr lang="es-E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2050" name="Picture 2" descr="Resultado de imagen para gif de los pinguinos de madagascar">
            <a:extLst>
              <a:ext uri="{FF2B5EF4-FFF2-40B4-BE49-F238E27FC236}">
                <a16:creationId xmlns:a16="http://schemas.microsoft.com/office/drawing/2014/main" id="{836722F8-84F7-4AB1-9918-BA9CC8364EA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576" y="3452191"/>
            <a:ext cx="474345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jetivo de la clase">
            <a:hlinkClick r:id="" action="ppaction://media"/>
            <a:extLst>
              <a:ext uri="{FF2B5EF4-FFF2-40B4-BE49-F238E27FC236}">
                <a16:creationId xmlns:a16="http://schemas.microsoft.com/office/drawing/2014/main" id="{3B3FAD26-988A-44A7-BF09-B67A650E6C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73008" y="1030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3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4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FE5DDB-661B-4D24-83C3-8D6C02091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HAZ AHORA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1C3491BF-ACFC-4CC8-9166-A3621D8FAED1}"/>
              </a:ext>
            </a:extLst>
          </p:cNvPr>
          <p:cNvSpPr/>
          <p:nvPr/>
        </p:nvSpPr>
        <p:spPr>
          <a:xfrm>
            <a:off x="602494" y="2317978"/>
            <a:ext cx="55797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¿Qué es un cargo?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9F4451DA-BF3A-426B-861B-E90969AF6641}"/>
              </a:ext>
            </a:extLst>
          </p:cNvPr>
          <p:cNvSpPr/>
          <p:nvPr/>
        </p:nvSpPr>
        <p:spPr>
          <a:xfrm>
            <a:off x="2548334" y="4107022"/>
            <a:ext cx="84429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¿Para que sirven los cargos?</a:t>
            </a:r>
          </a:p>
        </p:txBody>
      </p:sp>
      <p:pic>
        <p:nvPicPr>
          <p:cNvPr id="3" name="Haz ahora">
            <a:hlinkClick r:id="" action="ppaction://media"/>
            <a:extLst>
              <a:ext uri="{FF2B5EF4-FFF2-40B4-BE49-F238E27FC236}">
                <a16:creationId xmlns:a16="http://schemas.microsoft.com/office/drawing/2014/main" id="{8E989BA1-BE27-43D5-A7D4-3F395E7FF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69810" y="7254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8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9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B5DC1E-2D01-4938-B2C7-5AA70D146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DEFINICIÓN DE ORGANIGRAMA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13ED07-8EBC-4B22-B3A2-2063A7954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algn="just"/>
            <a:r>
              <a:rPr lang="es-CL" sz="2400" dirty="0"/>
              <a:t>Es un </a:t>
            </a:r>
            <a:r>
              <a:rPr lang="es-CL" sz="2400" b="1" dirty="0"/>
              <a:t>esquema organizacional que representa gráficamente la estructura interna de una empresa</a:t>
            </a:r>
            <a:r>
              <a:rPr lang="es-CL" sz="2400" dirty="0"/>
              <a:t>. Es especialmente útil para el departamento de recursos humanos ya que le permite visualizar rápidamente la jerarquía de la empresa por equipos, en función de quién reporta a cada persona, o quién está al cargo de cada equipo o empleado.</a:t>
            </a:r>
          </a:p>
        </p:txBody>
      </p:sp>
      <p:pic>
        <p:nvPicPr>
          <p:cNvPr id="4" name="Definicion de organigram">
            <a:hlinkClick r:id="" action="ppaction://media"/>
            <a:extLst>
              <a:ext uri="{FF2B5EF4-FFF2-40B4-BE49-F238E27FC236}">
                <a16:creationId xmlns:a16="http://schemas.microsoft.com/office/drawing/2014/main" id="{315CF4A0-0A4E-45AE-9D62-F1381B0FBC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522" y="228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491F80B-B3E5-40F6-986A-7CB543C9A42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CL" b="1" dirty="0"/>
              <a:t>¿PARA QUÉ SIRVE?</a:t>
            </a:r>
          </a:p>
        </p:txBody>
      </p:sp>
      <p:sp>
        <p:nvSpPr>
          <p:cNvPr id="5" name="Subtítulo 4">
            <a:extLst>
              <a:ext uri="{FF2B5EF4-FFF2-40B4-BE49-F238E27FC236}">
                <a16:creationId xmlns:a16="http://schemas.microsoft.com/office/drawing/2014/main" id="{F0150A96-A5D6-4955-A2EB-B4AD50C784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" name="Para que sirve">
            <a:hlinkClick r:id="" action="ppaction://media"/>
            <a:extLst>
              <a:ext uri="{FF2B5EF4-FFF2-40B4-BE49-F238E27FC236}">
                <a16:creationId xmlns:a16="http://schemas.microsoft.com/office/drawing/2014/main" id="{84457269-91EE-4E69-A2A7-34CB24F69F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38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C27140-EFC6-43FC-A411-222E51C53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¿PARA QUE SIRVEN?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039F69-238F-47A1-BA4E-112672B69D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222" y="1861930"/>
            <a:ext cx="6423594" cy="4023360"/>
          </a:xfrm>
        </p:spPr>
        <p:txBody>
          <a:bodyPr anchor="t"/>
          <a:lstStyle/>
          <a:p>
            <a:pPr algn="just"/>
            <a:r>
              <a:rPr lang="es-CL" dirty="0"/>
              <a:t>El organigrama les </a:t>
            </a:r>
            <a:r>
              <a:rPr lang="es-CL" b="1" dirty="0"/>
              <a:t>permite a las empresas analizar de manera ordenada todas y cada una de las estructuras de la organización representada</a:t>
            </a:r>
            <a:r>
              <a:rPr lang="es-CL" dirty="0"/>
              <a:t>. Desempeñan una función muy importante dentro del departamento de recurso humanos reflejando la estructura e información de toda la organización.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34C4C137-D9A5-4221-8D42-10012DC83748}"/>
              </a:ext>
            </a:extLst>
          </p:cNvPr>
          <p:cNvSpPr/>
          <p:nvPr/>
        </p:nvSpPr>
        <p:spPr>
          <a:xfrm>
            <a:off x="476019" y="4773169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s-CL" b="1" dirty="0">
                <a:latin typeface="Open Sans"/>
              </a:rPr>
              <a:t>Puedes encontrar los nombres de las personas</a:t>
            </a:r>
            <a:r>
              <a:rPr lang="es-CL" dirty="0">
                <a:latin typeface="Open Sans"/>
              </a:rPr>
              <a:t> que están a cargo de dirigir cada uno de los departamentos de una compañía o divisiones de una entidad y explicar así, las relaciones de competencias vigentes y relaciones jerárquicas.</a:t>
            </a:r>
            <a:endParaRPr lang="es-CL" dirty="0"/>
          </a:p>
        </p:txBody>
      </p:sp>
      <p:pic>
        <p:nvPicPr>
          <p:cNvPr id="3074" name="Picture 2" descr="Imagen relacionada">
            <a:extLst>
              <a:ext uri="{FF2B5EF4-FFF2-40B4-BE49-F238E27FC236}">
                <a16:creationId xmlns:a16="http://schemas.microsoft.com/office/drawing/2014/main" id="{ADAC7765-8EFF-45ED-AC68-1370FB1F63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178" y="2154537"/>
            <a:ext cx="4314803" cy="343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¿Para que sirve?">
            <a:hlinkClick r:id="" action="ppaction://media"/>
            <a:extLst>
              <a:ext uri="{FF2B5EF4-FFF2-40B4-BE49-F238E27FC236}">
                <a16:creationId xmlns:a16="http://schemas.microsoft.com/office/drawing/2014/main" id="{73CBB18B-E800-47FD-8ACE-5BA6F4CA85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9219" y="59679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97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9F107A-7D9F-47D4-8292-0DC8AB460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TIPOS DE ORGANIGRAMAS</a:t>
            </a:r>
          </a:p>
        </p:txBody>
      </p:sp>
      <p:pic>
        <p:nvPicPr>
          <p:cNvPr id="4100" name="Picture 4" descr="Resultado de imagen para organigramas verticales de empresas">
            <a:extLst>
              <a:ext uri="{FF2B5EF4-FFF2-40B4-BE49-F238E27FC236}">
                <a16:creationId xmlns:a16="http://schemas.microsoft.com/office/drawing/2014/main" id="{0B410834-A96A-4229-8991-9BAFDB93BF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8" t="36157" r="16319"/>
          <a:stretch/>
        </p:blipFill>
        <p:spPr bwMode="auto">
          <a:xfrm>
            <a:off x="397564" y="2084832"/>
            <a:ext cx="6539007" cy="418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6B2DB4E-8C8D-4829-B0AE-73D0C5D212F8}"/>
              </a:ext>
            </a:extLst>
          </p:cNvPr>
          <p:cNvSpPr txBox="1">
            <a:spLocks/>
          </p:cNvSpPr>
          <p:nvPr/>
        </p:nvSpPr>
        <p:spPr>
          <a:xfrm>
            <a:off x="6936571" y="2835965"/>
            <a:ext cx="4916556" cy="5092082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CL" b="1" dirty="0"/>
              <a:t>Organigramas verticales</a:t>
            </a:r>
            <a:r>
              <a:rPr lang="es-CL" dirty="0"/>
              <a:t>: Los datos se representan en forma de pirámide. En la cúspide de la pirámide se encuentran los directivos de la empresa o entidad más importantes y abajo están los trabajadores con menos poder de toma de decisiones.</a:t>
            </a:r>
          </a:p>
          <a:p>
            <a:endParaRPr lang="es-CL" dirty="0"/>
          </a:p>
        </p:txBody>
      </p:sp>
      <p:pic>
        <p:nvPicPr>
          <p:cNvPr id="3" name="Organigrama vertical">
            <a:hlinkClick r:id="" action="ppaction://media"/>
            <a:extLst>
              <a:ext uri="{FF2B5EF4-FFF2-40B4-BE49-F238E27FC236}">
                <a16:creationId xmlns:a16="http://schemas.microsoft.com/office/drawing/2014/main" id="{BE5BFEB6-B714-45FA-85A7-8EF2FEEAD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64557" y="11363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6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417</TotalTime>
  <Words>526</Words>
  <Application>Microsoft Office PowerPoint</Application>
  <PresentationFormat>Panorámica</PresentationFormat>
  <Paragraphs>48</Paragraphs>
  <Slides>19</Slides>
  <Notes>0</Notes>
  <HiddenSlides>0</HiddenSlides>
  <MMClips>16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4" baseType="lpstr">
      <vt:lpstr>Open Sans</vt:lpstr>
      <vt:lpstr>Tw Cen MT</vt:lpstr>
      <vt:lpstr>Tw Cen MT Condensed</vt:lpstr>
      <vt:lpstr>Wingdings 3</vt:lpstr>
      <vt:lpstr>Integral</vt:lpstr>
      <vt:lpstr>DOTACIÓN DE PERSONAL</vt:lpstr>
      <vt:lpstr>INICIO</vt:lpstr>
      <vt:lpstr>ORGANIGRAMA DE CARGOS EMPRESARIALES</vt:lpstr>
      <vt:lpstr>OBJETIVO DE LA CLASE</vt:lpstr>
      <vt:lpstr>HAZ AHORA</vt:lpstr>
      <vt:lpstr>DEFINICIÓN DE ORGANIGRAMA</vt:lpstr>
      <vt:lpstr>¿PARA QUÉ SIRVE?</vt:lpstr>
      <vt:lpstr>¿PARA QUE SIRVEN?</vt:lpstr>
      <vt:lpstr>TIPOS DE ORGANIGRAMAS</vt:lpstr>
      <vt:lpstr>TIPOS DE ORGANIGRAMAS</vt:lpstr>
      <vt:lpstr>TIPOS DE ORGANIGRAMAS</vt:lpstr>
      <vt:lpstr>DISTINGUE QUE TIPO DE ORGNIGRAMA HAY EN LA SIGUIENTE DIAPOSITIVA. </vt:lpstr>
      <vt:lpstr>¿Cómo PODEMOS CREAR UN ORGANIGRAMA EMPRESARIAL?</vt:lpstr>
      <vt:lpstr>ACTIVIDAD GUIADA </vt:lpstr>
      <vt:lpstr>Actividad independiente</vt:lpstr>
      <vt:lpstr>¿Cuál DIFICULTAD SE NOS PRESENTO?</vt:lpstr>
      <vt:lpstr>TICKET DE SALIDA. </vt:lpstr>
      <vt:lpstr>CIERRE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DOTACIÓN DE PERSONAL</dc:title>
  <dc:creator>Luna</dc:creator>
  <cp:lastModifiedBy>Luna</cp:lastModifiedBy>
  <cp:revision>13</cp:revision>
  <dcterms:created xsi:type="dcterms:W3CDTF">2019-03-17T12:45:26Z</dcterms:created>
  <dcterms:modified xsi:type="dcterms:W3CDTF">2020-06-08T19:00:35Z</dcterms:modified>
</cp:coreProperties>
</file>