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Playfair Display" panose="020B0604020202020204" charset="0"/>
      <p:regular r:id="rId14"/>
      <p:bold r:id="rId15"/>
      <p:italic r:id="rId16"/>
      <p:boldItalic r:id="rId17"/>
    </p:embeddedFont>
    <p:embeddedFont>
      <p:font typeface="Tino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8F476B-2B64-4A0F-8E53-1D368692364B}">
  <a:tblStyle styleId="{918F476B-2B64-4A0F-8E53-1D36869236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2.png"/>
          <p:cNvPicPr preferRelativeResize="0"/>
          <p:nvPr/>
        </p:nvPicPr>
        <p:blipFill rotWithShape="1">
          <a:blip r:embed="rId2">
            <a:alphaModFix/>
          </a:blip>
          <a:srcRect l="45142" b="9288"/>
          <a:stretch/>
        </p:blipFill>
        <p:spPr>
          <a:xfrm rot="5400000">
            <a:off x="1066799" y="-1085850"/>
            <a:ext cx="1857376" cy="401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 descr="11.png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2296513" y="2182213"/>
            <a:ext cx="1579175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 descr="7.png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5626393" y="2481475"/>
            <a:ext cx="3517607" cy="266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 descr="4.png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5465075" y="-1026425"/>
            <a:ext cx="2662025" cy="4695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2"/>
          <p:cNvGrpSpPr/>
          <p:nvPr/>
        </p:nvGrpSpPr>
        <p:grpSpPr>
          <a:xfrm>
            <a:off x="1638168" y="1095866"/>
            <a:ext cx="5867786" cy="2951912"/>
            <a:chOff x="615225" y="581250"/>
            <a:chExt cx="7913400" cy="3981000"/>
          </a:xfrm>
        </p:grpSpPr>
        <p:sp>
          <p:nvSpPr>
            <p:cNvPr id="15" name="Google Shape;15;p2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962150" y="1171525"/>
            <a:ext cx="5219700" cy="28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2" descr="1.png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0" y="1209675"/>
            <a:ext cx="2536475" cy="39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 descr="8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51375">
            <a:off x="7110167" y="2730953"/>
            <a:ext cx="970522" cy="1385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 descr="11.png"/>
          <p:cNvPicPr preferRelativeResize="0"/>
          <p:nvPr/>
        </p:nvPicPr>
        <p:blipFill rotWithShape="1">
          <a:blip r:embed="rId2">
            <a:alphaModFix/>
          </a:blip>
          <a:srcRect r="35069" b="17702"/>
          <a:stretch/>
        </p:blipFill>
        <p:spPr>
          <a:xfrm rot="5400000">
            <a:off x="1426387" y="1569262"/>
            <a:ext cx="2147850" cy="500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4.png"/>
          <p:cNvPicPr preferRelativeResize="0"/>
          <p:nvPr/>
        </p:nvPicPr>
        <p:blipFill rotWithShape="1">
          <a:blip r:embed="rId3">
            <a:alphaModFix/>
          </a:blip>
          <a:srcRect r="26809"/>
          <a:stretch/>
        </p:blipFill>
        <p:spPr>
          <a:xfrm rot="-5400000">
            <a:off x="5569537" y="-997538"/>
            <a:ext cx="2586450" cy="4562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3"/>
          <p:cNvGrpSpPr/>
          <p:nvPr/>
        </p:nvGrpSpPr>
        <p:grpSpPr>
          <a:xfrm>
            <a:off x="1638168" y="1095866"/>
            <a:ext cx="5867786" cy="2951912"/>
            <a:chOff x="615225" y="581250"/>
            <a:chExt cx="7913400" cy="3981000"/>
          </a:xfrm>
        </p:grpSpPr>
        <p:sp>
          <p:nvSpPr>
            <p:cNvPr id="24" name="Google Shape;24;p3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924050" y="1659550"/>
            <a:ext cx="5295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3" descr="3.png"/>
          <p:cNvPicPr preferRelativeResize="0"/>
          <p:nvPr/>
        </p:nvPicPr>
        <p:blipFill rotWithShape="1">
          <a:blip r:embed="rId4">
            <a:alphaModFix/>
          </a:blip>
          <a:srcRect r="17197" b="18533"/>
          <a:stretch/>
        </p:blipFill>
        <p:spPr>
          <a:xfrm>
            <a:off x="6162675" y="2128700"/>
            <a:ext cx="2981325" cy="30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 descr="7.png"/>
          <p:cNvPicPr preferRelativeResize="0"/>
          <p:nvPr/>
        </p:nvPicPr>
        <p:blipFill rotWithShape="1">
          <a:blip r:embed="rId5">
            <a:alphaModFix/>
          </a:blip>
          <a:srcRect l="49259" b="18374"/>
          <a:stretch/>
        </p:blipFill>
        <p:spPr>
          <a:xfrm rot="5400000">
            <a:off x="603175" y="-622226"/>
            <a:ext cx="2117874" cy="334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3.png"/>
          <p:cNvPicPr preferRelativeResize="0"/>
          <p:nvPr/>
        </p:nvPicPr>
        <p:blipFill rotWithShape="1">
          <a:blip r:embed="rId2">
            <a:alphaModFix/>
          </a:blip>
          <a:srcRect r="17197" b="18533"/>
          <a:stretch/>
        </p:blipFill>
        <p:spPr>
          <a:xfrm>
            <a:off x="6162675" y="2128700"/>
            <a:ext cx="2981325" cy="30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 descr="7.png"/>
          <p:cNvPicPr preferRelativeResize="0"/>
          <p:nvPr/>
        </p:nvPicPr>
        <p:blipFill rotWithShape="1">
          <a:blip r:embed="rId3">
            <a:alphaModFix/>
          </a:blip>
          <a:srcRect l="49259" b="18374"/>
          <a:stretch/>
        </p:blipFill>
        <p:spPr>
          <a:xfrm rot="5400000">
            <a:off x="603175" y="-622226"/>
            <a:ext cx="2117874" cy="3343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4"/>
          <p:cNvGrpSpPr/>
          <p:nvPr/>
        </p:nvGrpSpPr>
        <p:grpSpPr>
          <a:xfrm>
            <a:off x="1638168" y="1095794"/>
            <a:ext cx="5867786" cy="2951912"/>
            <a:chOff x="615225" y="581250"/>
            <a:chExt cx="7913400" cy="3981000"/>
          </a:xfrm>
        </p:grpSpPr>
        <p:sp>
          <p:nvSpPr>
            <p:cNvPr id="34" name="Google Shape;34;p4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4276500" y="3703848"/>
            <a:ext cx="591000" cy="591000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2750400" y="1164100"/>
            <a:ext cx="3643200" cy="28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◉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◎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3593400" y="3748272"/>
            <a:ext cx="1957200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  <a:endParaRPr sz="3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9" name="Google Shape;39;p4" descr="10.png"/>
          <p:cNvPicPr preferRelativeResize="0"/>
          <p:nvPr/>
        </p:nvPicPr>
        <p:blipFill rotWithShape="1">
          <a:blip r:embed="rId4">
            <a:alphaModFix/>
          </a:blip>
          <a:srcRect l="17184" b="50541"/>
          <a:stretch/>
        </p:blipFill>
        <p:spPr>
          <a:xfrm>
            <a:off x="-9525" y="2599625"/>
            <a:ext cx="3138200" cy="254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 descr="2.png"/>
          <p:cNvPicPr preferRelativeResize="0"/>
          <p:nvPr/>
        </p:nvPicPr>
        <p:blipFill rotWithShape="1">
          <a:blip r:embed="rId5">
            <a:alphaModFix/>
          </a:blip>
          <a:srcRect r="34288" b="26905"/>
          <a:stretch/>
        </p:blipFill>
        <p:spPr>
          <a:xfrm rot="-5400000">
            <a:off x="6531676" y="-493150"/>
            <a:ext cx="2138225" cy="310547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4297650" y="42926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5" descr="3.png"/>
          <p:cNvPicPr preferRelativeResize="0"/>
          <p:nvPr/>
        </p:nvPicPr>
        <p:blipFill rotWithShape="1">
          <a:blip r:embed="rId2">
            <a:alphaModFix/>
          </a:blip>
          <a:srcRect l="50049" t="-17056" r="-4964" b="19199"/>
          <a:stretch/>
        </p:blipFill>
        <p:spPr>
          <a:xfrm rot="5400000">
            <a:off x="1031774" y="-1060351"/>
            <a:ext cx="2527500" cy="4629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5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45" name="Google Shape;45;p5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1251600" y="2122450"/>
            <a:ext cx="6640800" cy="23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9" name="Google Shape;49;p5" descr="5.png"/>
          <p:cNvPicPr preferRelativeResize="0"/>
          <p:nvPr/>
        </p:nvPicPr>
        <p:blipFill rotWithShape="1">
          <a:blip r:embed="rId3">
            <a:alphaModFix/>
          </a:blip>
          <a:srcRect r="36415" b="23112"/>
          <a:stretch/>
        </p:blipFill>
        <p:spPr>
          <a:xfrm>
            <a:off x="7397875" y="1847850"/>
            <a:ext cx="1746125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 descr="6.png"/>
          <p:cNvPicPr preferRelativeResize="0"/>
          <p:nvPr/>
        </p:nvPicPr>
        <p:blipFill rotWithShape="1">
          <a:blip r:embed="rId4">
            <a:alphaModFix/>
          </a:blip>
          <a:srcRect l="11090" r="-11089" b="16541"/>
          <a:stretch/>
        </p:blipFill>
        <p:spPr>
          <a:xfrm>
            <a:off x="-19050" y="3355500"/>
            <a:ext cx="1746125" cy="17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6" descr="2.png"/>
          <p:cNvPicPr preferRelativeResize="0"/>
          <p:nvPr/>
        </p:nvPicPr>
        <p:blipFill rotWithShape="1">
          <a:blip r:embed="rId2">
            <a:alphaModFix/>
          </a:blip>
          <a:srcRect r="34288" b="26905"/>
          <a:stretch/>
        </p:blipFill>
        <p:spPr>
          <a:xfrm rot="-5400000">
            <a:off x="6531676" y="-493150"/>
            <a:ext cx="2138225" cy="3105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6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55" name="Google Shape;55;p6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1191650" y="2115774"/>
            <a:ext cx="3281700" cy="21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4670800" y="2115774"/>
            <a:ext cx="3281700" cy="21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0" name="Google Shape;60;p6" descr="7.png"/>
          <p:cNvPicPr preferRelativeResize="0"/>
          <p:nvPr/>
        </p:nvPicPr>
        <p:blipFill rotWithShape="1">
          <a:blip r:embed="rId3">
            <a:alphaModFix/>
          </a:blip>
          <a:srcRect l="57520" b="21764"/>
          <a:stretch/>
        </p:blipFill>
        <p:spPr>
          <a:xfrm>
            <a:off x="0" y="2380575"/>
            <a:ext cx="1528900" cy="27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6" descr="11.png"/>
          <p:cNvPicPr preferRelativeResize="0"/>
          <p:nvPr/>
        </p:nvPicPr>
        <p:blipFill rotWithShape="1">
          <a:blip r:embed="rId4">
            <a:alphaModFix/>
          </a:blip>
          <a:srcRect r="35069" b="72214"/>
          <a:stretch/>
        </p:blipFill>
        <p:spPr>
          <a:xfrm>
            <a:off x="7005675" y="3455208"/>
            <a:ext cx="2147850" cy="16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7" descr="11.png"/>
          <p:cNvPicPr preferRelativeResize="0"/>
          <p:nvPr/>
        </p:nvPicPr>
        <p:blipFill rotWithShape="1">
          <a:blip r:embed="rId2">
            <a:alphaModFix/>
          </a:blip>
          <a:srcRect l="45000" b="3157"/>
          <a:stretch/>
        </p:blipFill>
        <p:spPr>
          <a:xfrm>
            <a:off x="-11014" y="1333539"/>
            <a:ext cx="1181275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 descr="4.png"/>
          <p:cNvPicPr preferRelativeResize="0"/>
          <p:nvPr/>
        </p:nvPicPr>
        <p:blipFill rotWithShape="1">
          <a:blip r:embed="rId3">
            <a:alphaModFix/>
          </a:blip>
          <a:srcRect l="-5401" t="-6270" r="32211" b="6270"/>
          <a:stretch/>
        </p:blipFill>
        <p:spPr>
          <a:xfrm rot="-5400000" flipH="1">
            <a:off x="6293387" y="2292888"/>
            <a:ext cx="2062675" cy="3638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7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67" name="Google Shape;67;p7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1176100" y="2127925"/>
            <a:ext cx="2168400" cy="23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2"/>
          </p:nvPr>
        </p:nvSpPr>
        <p:spPr>
          <a:xfrm>
            <a:off x="3455677" y="2127925"/>
            <a:ext cx="2168400" cy="23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3"/>
          </p:nvPr>
        </p:nvSpPr>
        <p:spPr>
          <a:xfrm>
            <a:off x="5735254" y="2127925"/>
            <a:ext cx="2168400" cy="23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73" name="Google Shape;73;p7" descr="1.png"/>
          <p:cNvPicPr preferRelativeResize="0"/>
          <p:nvPr/>
        </p:nvPicPr>
        <p:blipFill rotWithShape="1">
          <a:blip r:embed="rId4">
            <a:alphaModFix/>
          </a:blip>
          <a:srcRect l="-13090" t="-8865" r="39793" b="42702"/>
          <a:stretch/>
        </p:blipFill>
        <p:spPr>
          <a:xfrm rot="-5400000">
            <a:off x="6943724" y="-90783"/>
            <a:ext cx="2133601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0" descr="5.png"/>
          <p:cNvPicPr preferRelativeResize="0"/>
          <p:nvPr/>
        </p:nvPicPr>
        <p:blipFill rotWithShape="1">
          <a:blip r:embed="rId2">
            <a:alphaModFix/>
          </a:blip>
          <a:srcRect r="40695" b="12701"/>
          <a:stretch/>
        </p:blipFill>
        <p:spPr>
          <a:xfrm>
            <a:off x="7727980" y="1889850"/>
            <a:ext cx="1416020" cy="32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0" descr="11.png"/>
          <p:cNvPicPr preferRelativeResize="0"/>
          <p:nvPr/>
        </p:nvPicPr>
        <p:blipFill rotWithShape="1">
          <a:blip r:embed="rId3">
            <a:alphaModFix/>
          </a:blip>
          <a:srcRect l="43534" b="9942"/>
          <a:stretch/>
        </p:blipFill>
        <p:spPr>
          <a:xfrm rot="-5400000" flipH="1">
            <a:off x="6860725" y="-1130750"/>
            <a:ext cx="1162050" cy="340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0" descr="11.png"/>
          <p:cNvPicPr preferRelativeResize="0"/>
          <p:nvPr/>
        </p:nvPicPr>
        <p:blipFill rotWithShape="1">
          <a:blip r:embed="rId3">
            <a:alphaModFix/>
          </a:blip>
          <a:srcRect r="35069" b="2780"/>
          <a:stretch/>
        </p:blipFill>
        <p:spPr>
          <a:xfrm rot="5400000">
            <a:off x="1236200" y="2474450"/>
            <a:ext cx="1423325" cy="391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0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96" name="Google Shape;96;p10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8" name="Google Shape;98;p10" descr="2.png"/>
          <p:cNvPicPr preferRelativeResize="0"/>
          <p:nvPr/>
        </p:nvPicPr>
        <p:blipFill rotWithShape="1">
          <a:blip r:embed="rId4">
            <a:alphaModFix/>
          </a:blip>
          <a:srcRect l="45142" t="-12064" b="21353"/>
          <a:stretch/>
        </p:blipFill>
        <p:spPr>
          <a:xfrm rot="5400000">
            <a:off x="949199" y="-968250"/>
            <a:ext cx="1654426" cy="357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0" descr="6.png"/>
          <p:cNvPicPr preferRelativeResize="0"/>
          <p:nvPr/>
        </p:nvPicPr>
        <p:blipFill rotWithShape="1">
          <a:blip r:embed="rId5">
            <a:alphaModFix/>
          </a:blip>
          <a:srcRect l="11090" r="-11089" b="16541"/>
          <a:stretch/>
        </p:blipFill>
        <p:spPr>
          <a:xfrm flipH="1">
            <a:off x="7639050" y="3602476"/>
            <a:ext cx="1504950" cy="154102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0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plants small">
  <p:cSld name="BLANK_1_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2" descr="11.png"/>
          <p:cNvPicPr preferRelativeResize="0"/>
          <p:nvPr/>
        </p:nvPicPr>
        <p:blipFill rotWithShape="1">
          <a:blip r:embed="rId2">
            <a:alphaModFix/>
          </a:blip>
          <a:srcRect l="43534"/>
          <a:stretch/>
        </p:blipFill>
        <p:spPr>
          <a:xfrm rot="-5400000" flipH="1">
            <a:off x="6449075" y="-876950"/>
            <a:ext cx="769994" cy="2504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 descr="2.png"/>
          <p:cNvPicPr preferRelativeResize="0"/>
          <p:nvPr/>
        </p:nvPicPr>
        <p:blipFill rotWithShape="1">
          <a:blip r:embed="rId3">
            <a:alphaModFix/>
          </a:blip>
          <a:srcRect l="45142" t="-12064" b="21353"/>
          <a:stretch/>
        </p:blipFill>
        <p:spPr>
          <a:xfrm rot="5400000">
            <a:off x="721662" y="-740712"/>
            <a:ext cx="1261775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2" descr="11.png"/>
          <p:cNvPicPr preferRelativeResize="0"/>
          <p:nvPr/>
        </p:nvPicPr>
        <p:blipFill rotWithShape="1">
          <a:blip r:embed="rId2">
            <a:alphaModFix/>
          </a:blip>
          <a:srcRect r="35069" b="2780"/>
          <a:stretch/>
        </p:blipFill>
        <p:spPr>
          <a:xfrm rot="5400000">
            <a:off x="1477665" y="3663565"/>
            <a:ext cx="789205" cy="2170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2" descr="7.png"/>
          <p:cNvPicPr preferRelativeResize="0"/>
          <p:nvPr/>
        </p:nvPicPr>
        <p:blipFill rotWithShape="1">
          <a:blip r:embed="rId4">
            <a:alphaModFix/>
          </a:blip>
          <a:srcRect r="20660" b="38811"/>
          <a:stretch/>
        </p:blipFill>
        <p:spPr>
          <a:xfrm>
            <a:off x="6973325" y="3500784"/>
            <a:ext cx="2170675" cy="16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2" descr="4.png"/>
          <p:cNvPicPr preferRelativeResize="0"/>
          <p:nvPr/>
        </p:nvPicPr>
        <p:blipFill rotWithShape="1">
          <a:blip r:embed="rId5">
            <a:alphaModFix/>
          </a:blip>
          <a:srcRect r="26809"/>
          <a:stretch/>
        </p:blipFill>
        <p:spPr>
          <a:xfrm rot="-5400000">
            <a:off x="7312293" y="-515832"/>
            <a:ext cx="1325400" cy="233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2" descr="1.png"/>
          <p:cNvPicPr preferRelativeResize="0"/>
          <p:nvPr/>
        </p:nvPicPr>
        <p:blipFill rotWithShape="1">
          <a:blip r:embed="rId6">
            <a:alphaModFix/>
          </a:blip>
          <a:srcRect r="34262" b="14813"/>
          <a:stretch/>
        </p:blipFill>
        <p:spPr>
          <a:xfrm flipH="1">
            <a:off x="-1" y="2962275"/>
            <a:ext cx="1406427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2" descr="5.png"/>
          <p:cNvPicPr preferRelativeResize="0"/>
          <p:nvPr/>
        </p:nvPicPr>
        <p:blipFill rotWithShape="1">
          <a:blip r:embed="rId7">
            <a:alphaModFix/>
          </a:blip>
          <a:srcRect r="40695" b="12701"/>
          <a:stretch/>
        </p:blipFill>
        <p:spPr>
          <a:xfrm>
            <a:off x="8051794" y="2633848"/>
            <a:ext cx="1092207" cy="25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2"/>
          <p:cNvSpPr txBox="1">
            <a:spLocks noGrp="1"/>
          </p:cNvSpPr>
          <p:nvPr>
            <p:ph type="sldNum" idx="12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sz="4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51600" y="2122450"/>
            <a:ext cx="6640800" cy="23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>
            <a:spLocks noGrp="1"/>
          </p:cNvSpPr>
          <p:nvPr>
            <p:ph type="ctrTitle"/>
          </p:nvPr>
        </p:nvSpPr>
        <p:spPr>
          <a:xfrm>
            <a:off x="1962150" y="1171525"/>
            <a:ext cx="5219700" cy="280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Emprendimiento y Empleabilidad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805033" y="680976"/>
            <a:ext cx="6640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Para saber aun más sobre el valor agregado…</a:t>
            </a:r>
            <a:endParaRPr dirty="0"/>
          </a:p>
        </p:txBody>
      </p:sp>
      <p:sp>
        <p:nvSpPr>
          <p:cNvPr id="188" name="Google Shape;188;p22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76BE2C9-C31D-428F-9B49-16E8A5DFA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03628" y="2753833"/>
            <a:ext cx="3242930" cy="1708691"/>
          </a:xfrm>
        </p:spPr>
        <p:txBody>
          <a:bodyPr/>
          <a:lstStyle/>
          <a:p>
            <a:pPr algn="just"/>
            <a:r>
              <a:rPr lang="es-CL" sz="1600" dirty="0"/>
              <a:t>Debes leer la pagina 36 del libro emprendimiento y empleabilidad. Y Contestar la pregunta 7,8,9 y 10 de la pagina 37.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>
            <a:spLocks noGrp="1"/>
          </p:cNvSpPr>
          <p:nvPr>
            <p:ph type="title"/>
          </p:nvPr>
        </p:nvSpPr>
        <p:spPr>
          <a:xfrm>
            <a:off x="781050" y="675900"/>
            <a:ext cx="3251326" cy="37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/>
              <a:t>Debes enviar las respuestas hasta el día 26 de Junio. </a:t>
            </a:r>
            <a:endParaRPr sz="3600" dirty="0"/>
          </a:p>
        </p:txBody>
      </p:sp>
      <p:sp>
        <p:nvSpPr>
          <p:cNvPr id="195" name="Google Shape;195;p23"/>
          <p:cNvSpPr txBox="1">
            <a:spLocks noGrp="1"/>
          </p:cNvSpPr>
          <p:nvPr>
            <p:ph type="sldNum" idx="12"/>
          </p:nvPr>
        </p:nvSpPr>
        <p:spPr>
          <a:xfrm>
            <a:off x="7814250" y="40640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11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4098" name="Picture 2" descr="flores gifs | WiffleGif">
            <a:extLst>
              <a:ext uri="{FF2B5EF4-FFF2-40B4-BE49-F238E27FC236}">
                <a16:creationId xmlns:a16="http://schemas.microsoft.com/office/drawing/2014/main" id="{1B9F5834-5B04-4622-85DD-D8D9B71911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86" y="1279955"/>
            <a:ext cx="4152197" cy="258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977250" y="1617750"/>
            <a:ext cx="6640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Inicio</a:t>
            </a:r>
            <a:endParaRPr dirty="0"/>
          </a:p>
        </p:txBody>
      </p:sp>
      <p:sp>
        <p:nvSpPr>
          <p:cNvPr id="134" name="Google Shape;134;p15"/>
          <p:cNvSpPr txBox="1">
            <a:spLocks noGrp="1"/>
          </p:cNvSpPr>
          <p:nvPr>
            <p:ph type="body" idx="2"/>
          </p:nvPr>
        </p:nvSpPr>
        <p:spPr>
          <a:xfrm>
            <a:off x="3081450" y="883737"/>
            <a:ext cx="2981100" cy="21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CL" sz="2000" b="1" dirty="0">
                <a:solidFill>
                  <a:schemeClr val="tx1"/>
                </a:solidFill>
              </a:rPr>
              <a:t>Titulo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b="1" dirty="0">
                <a:solidFill>
                  <a:schemeClr val="tx1"/>
                </a:solidFill>
              </a:rPr>
              <a:t>Objetivo de la clase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b="1" dirty="0">
                <a:solidFill>
                  <a:schemeClr val="tx1"/>
                </a:solidFill>
              </a:rPr>
              <a:t>Haz Ahora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b="1" dirty="0">
                <a:solidFill>
                  <a:schemeClr val="tx1"/>
                </a:solidFill>
              </a:rPr>
              <a:t>Aprendizaje del tema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b="1" dirty="0">
                <a:solidFill>
                  <a:schemeClr val="tx1"/>
                </a:solidFill>
              </a:rPr>
              <a:t>Actividad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b="1" dirty="0">
                <a:solidFill>
                  <a:schemeClr val="tx1"/>
                </a:solidFill>
              </a:rPr>
              <a:t>Ticket de Salida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b="1" dirty="0">
                <a:solidFill>
                  <a:schemeClr val="tx1"/>
                </a:solidFill>
              </a:rPr>
              <a:t>Cierre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137" name="Google Shape;137;p15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F207156-C111-4F92-8AC5-4505223A4039}"/>
              </a:ext>
            </a:extLst>
          </p:cNvPr>
          <p:cNvSpPr/>
          <p:nvPr/>
        </p:nvSpPr>
        <p:spPr>
          <a:xfrm>
            <a:off x="1549482" y="3601120"/>
            <a:ext cx="62151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Actividad se entrega</a:t>
            </a:r>
          </a:p>
          <a:p>
            <a:pPr algn="ctr"/>
            <a:r>
              <a:rPr lang="es-E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El 26 de junio</a:t>
            </a:r>
            <a:endParaRPr lang="es-ES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6E9ED1D-43A2-47DC-A72F-72E9C733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 de la clase. 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8FC8E7A-C274-4033-8170-B9CFB9C61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7250" y="1998175"/>
            <a:ext cx="6640800" cy="2327400"/>
          </a:xfrm>
        </p:spPr>
        <p:txBody>
          <a:bodyPr/>
          <a:lstStyle/>
          <a:p>
            <a:pPr algn="just"/>
            <a:r>
              <a:rPr lang="es-CL" sz="2800" dirty="0">
                <a:solidFill>
                  <a:schemeClr val="tx1"/>
                </a:solidFill>
              </a:rPr>
              <a:t>Crea un valor agregado a tu producto o servicio, teniendo en cuenta las técnicas de ayuda y la definición de un valor agregado, se espera que trabajes en equipo.  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18873E-0192-4BEF-9D2B-444C9DF316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602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 idx="4294967295"/>
          </p:nvPr>
        </p:nvSpPr>
        <p:spPr>
          <a:xfrm>
            <a:off x="1275150" y="1354750"/>
            <a:ext cx="6593700" cy="8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6000" dirty="0">
                <a:solidFill>
                  <a:srgbClr val="CC4125"/>
                </a:solidFill>
              </a:rPr>
              <a:t>HAZ AHORA</a:t>
            </a:r>
            <a:endParaRPr sz="6000" dirty="0">
              <a:solidFill>
                <a:srgbClr val="CC4125"/>
              </a:solidFill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4294967295"/>
          </p:nvPr>
        </p:nvSpPr>
        <p:spPr>
          <a:xfrm>
            <a:off x="1275150" y="2236679"/>
            <a:ext cx="6593700" cy="14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3600" b="1" dirty="0"/>
              <a:t>¿Qué es un emprendimiento?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3600" b="1" dirty="0"/>
              <a:t>Responde en tu cuaderno.</a:t>
            </a:r>
            <a:endParaRPr sz="3600" b="1" dirty="0"/>
          </a:p>
        </p:txBody>
      </p:sp>
      <p:sp>
        <p:nvSpPr>
          <p:cNvPr id="144" name="Google Shape;144;p16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>
            <a:spLocks noGrp="1"/>
          </p:cNvSpPr>
          <p:nvPr>
            <p:ph type="ctrTitle"/>
          </p:nvPr>
        </p:nvSpPr>
        <p:spPr>
          <a:xfrm>
            <a:off x="1924050" y="1659550"/>
            <a:ext cx="52959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A9999"/>
                </a:solidFill>
              </a:rPr>
              <a:t>1.</a:t>
            </a:r>
            <a:endParaRPr dirty="0">
              <a:solidFill>
                <a:srgbClr val="EA999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Buscando un Proyecto </a:t>
            </a:r>
            <a:endParaRPr dirty="0"/>
          </a:p>
        </p:txBody>
      </p:sp>
      <p:sp>
        <p:nvSpPr>
          <p:cNvPr id="150" name="Google Shape;150;p17"/>
          <p:cNvSpPr txBox="1">
            <a:spLocks noGrp="1"/>
          </p:cNvSpPr>
          <p:nvPr>
            <p:ph type="subTitle" idx="1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Las buenas Ideas y el Valor Agregado </a:t>
            </a:r>
            <a:endParaRPr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BE60A1D-4EE7-403D-8C93-AAE5E9BA71E4}"/>
              </a:ext>
            </a:extLst>
          </p:cNvPr>
          <p:cNvSpPr/>
          <p:nvPr/>
        </p:nvSpPr>
        <p:spPr>
          <a:xfrm>
            <a:off x="1924050" y="213000"/>
            <a:ext cx="5424882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Para esta actividad</a:t>
            </a:r>
          </a:p>
          <a:p>
            <a:pPr algn="ctr"/>
            <a:r>
              <a:rPr lang="es-E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Necesitaras tu libro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F8555-CC7D-4838-A603-96577C48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14" y="636550"/>
            <a:ext cx="6640800" cy="954000"/>
          </a:xfrm>
        </p:spPr>
        <p:txBody>
          <a:bodyPr/>
          <a:lstStyle/>
          <a:p>
            <a:r>
              <a:rPr lang="es-CL" dirty="0"/>
              <a:t>A continuación, debes dirigirte a la pagina 34 del libro.</a:t>
            </a:r>
          </a:p>
        </p:txBody>
      </p:sp>
      <p:sp>
        <p:nvSpPr>
          <p:cNvPr id="155" name="Google Shape;155;p18"/>
          <p:cNvSpPr txBox="1">
            <a:spLocks noGrp="1"/>
          </p:cNvSpPr>
          <p:nvPr>
            <p:ph type="body" idx="1"/>
          </p:nvPr>
        </p:nvSpPr>
        <p:spPr>
          <a:xfrm>
            <a:off x="1421721" y="2571750"/>
            <a:ext cx="6640800" cy="23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L" sz="1800" b="1" dirty="0"/>
              <a:t>Al dar un sentido esencial a tu emprendimiento, les otorgas a tus productos o servicios un valor añadido.</a:t>
            </a:r>
            <a:endParaRPr sz="1800" b="1" dirty="0"/>
          </a:p>
        </p:txBody>
      </p:sp>
      <p:sp>
        <p:nvSpPr>
          <p:cNvPr id="156" name="Google Shape;156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>
            <a:spLocks noGrp="1"/>
          </p:cNvSpPr>
          <p:nvPr>
            <p:ph type="title"/>
          </p:nvPr>
        </p:nvSpPr>
        <p:spPr>
          <a:xfrm>
            <a:off x="765722" y="959115"/>
            <a:ext cx="3894736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solidFill>
                  <a:srgbClr val="E06666"/>
                </a:solidFill>
              </a:rPr>
              <a:t>Para esto debes leer el texto Marcelo </a:t>
            </a:r>
            <a:r>
              <a:rPr lang="es-CL" sz="2400" dirty="0" err="1">
                <a:solidFill>
                  <a:srgbClr val="E06666"/>
                </a:solidFill>
              </a:rPr>
              <a:t>Guital</a:t>
            </a:r>
            <a:r>
              <a:rPr lang="es-CL" sz="2400" dirty="0">
                <a:solidFill>
                  <a:srgbClr val="E06666"/>
                </a:solidFill>
              </a:rPr>
              <a:t> uno de los emprendedores más exitosos de Chile. </a:t>
            </a:r>
            <a:endParaRPr sz="2400" dirty="0">
              <a:solidFill>
                <a:srgbClr val="E06666"/>
              </a:solidFill>
            </a:endParaRPr>
          </a:p>
        </p:txBody>
      </p:sp>
      <p:sp>
        <p:nvSpPr>
          <p:cNvPr id="162" name="Google Shape;162;p19"/>
          <p:cNvSpPr txBox="1">
            <a:spLocks noGrp="1"/>
          </p:cNvSpPr>
          <p:nvPr>
            <p:ph type="body" idx="1"/>
          </p:nvPr>
        </p:nvSpPr>
        <p:spPr>
          <a:xfrm>
            <a:off x="765722" y="3010052"/>
            <a:ext cx="6640800" cy="23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spcAft>
                <a:spcPts val="0"/>
              </a:spcAft>
              <a:buSzPts val="1400"/>
              <a:buChar char="◉"/>
            </a:pPr>
            <a:r>
              <a:rPr lang="es-CL" dirty="0"/>
              <a:t>Posterior a tu lectura responde la pagina 35. </a:t>
            </a:r>
            <a:endParaRPr dirty="0"/>
          </a:p>
        </p:txBody>
      </p:sp>
      <p:sp>
        <p:nvSpPr>
          <p:cNvPr id="163" name="Google Shape;163;p19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820C50-6914-4C2F-A193-60B24D6AF2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4069" t="8437" r="5598" b="2747"/>
          <a:stretch/>
        </p:blipFill>
        <p:spPr>
          <a:xfrm>
            <a:off x="4863298" y="1229358"/>
            <a:ext cx="4280702" cy="31565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ctrTitle" idx="4294967295"/>
          </p:nvPr>
        </p:nvSpPr>
        <p:spPr>
          <a:xfrm>
            <a:off x="1487596" y="2307854"/>
            <a:ext cx="5913624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F1C232"/>
                </a:solidFill>
              </a:rPr>
              <a:t>Valor  </a:t>
            </a:r>
            <a:r>
              <a:rPr lang="en" sz="6000" dirty="0">
                <a:solidFill>
                  <a:schemeClr val="tx1"/>
                </a:solidFill>
              </a:rPr>
              <a:t>Agregado</a:t>
            </a:r>
            <a:endParaRPr sz="6000" dirty="0">
              <a:solidFill>
                <a:schemeClr val="tx1"/>
              </a:solidFill>
            </a:endParaRPr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4294967295"/>
          </p:nvPr>
        </p:nvSpPr>
        <p:spPr>
          <a:xfrm>
            <a:off x="2209650" y="3716352"/>
            <a:ext cx="472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s-CL" dirty="0"/>
              <a:t>El valor agregado se considera una particularidad extra que un producto o servicio ofrece con el objetivo de producir mayor valor dentro del punto de vista del consumidor. </a:t>
            </a:r>
            <a:r>
              <a:rPr lang="en" dirty="0"/>
              <a:t>  </a:t>
            </a:r>
            <a:endParaRPr dirty="0"/>
          </a:p>
        </p:txBody>
      </p:sp>
      <p:sp>
        <p:nvSpPr>
          <p:cNvPr id="171" name="Google Shape;171;p20"/>
          <p:cNvSpPr txBox="1">
            <a:spLocks noGrp="1"/>
          </p:cNvSpPr>
          <p:nvPr>
            <p:ph type="sldNum" idx="12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050" name="Picture 2" descr="5 consejos para escalar tu emprendimiento en Latinoamérica">
            <a:extLst>
              <a:ext uri="{FF2B5EF4-FFF2-40B4-BE49-F238E27FC236}">
                <a16:creationId xmlns:a16="http://schemas.microsoft.com/office/drawing/2014/main" id="{68519A09-5412-4721-B960-E327C956E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18" y="514604"/>
            <a:ext cx="3455581" cy="187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688075" y="501915"/>
            <a:ext cx="6640800" cy="9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Técnicas para ideas creativas.</a:t>
            </a:r>
            <a:endParaRPr dirty="0"/>
          </a:p>
        </p:txBody>
      </p:sp>
      <p:sp>
        <p:nvSpPr>
          <p:cNvPr id="179" name="Google Shape;179;p21"/>
          <p:cNvSpPr txBox="1">
            <a:spLocks noGrp="1"/>
          </p:cNvSpPr>
          <p:nvPr>
            <p:ph type="sldNum" idx="12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98D607-084A-46A9-9043-46E1F6BBBD1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443" y="2305936"/>
            <a:ext cx="2785730" cy="1696224"/>
          </a:xfrm>
        </p:spPr>
        <p:txBody>
          <a:bodyPr/>
          <a:lstStyle/>
          <a:p>
            <a:pPr algn="just"/>
            <a:r>
              <a:rPr lang="es-CL" dirty="0"/>
              <a:t>Existen varias técnicas que te ayudarían a generar ideas creativas con tu proyecto.  Como por ejemplo: </a:t>
            </a:r>
          </a:p>
        </p:txBody>
      </p:sp>
      <p:pic>
        <p:nvPicPr>
          <p:cNvPr id="3074" name="Picture 2" descr="Cómo hacer una Lluvia de Ideas – Psicopedagogia SYEI">
            <a:extLst>
              <a:ext uri="{FF2B5EF4-FFF2-40B4-BE49-F238E27FC236}">
                <a16:creationId xmlns:a16="http://schemas.microsoft.com/office/drawing/2014/main" id="{46CE8AF0-5C58-410F-9910-B25247FD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21" y="1088852"/>
            <a:ext cx="2083317" cy="243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3B5E1F41-DC75-4AA7-9647-F1252E9FB798}"/>
              </a:ext>
            </a:extLst>
          </p:cNvPr>
          <p:cNvCxnSpPr>
            <a:cxnSpLocks/>
          </p:cNvCxnSpPr>
          <p:nvPr/>
        </p:nvCxnSpPr>
        <p:spPr>
          <a:xfrm flipV="1">
            <a:off x="3572540" y="1913860"/>
            <a:ext cx="2796362" cy="6578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Aprendizaje social en un mundo 2.0, ¿observar para aprender ...">
            <a:extLst>
              <a:ext uri="{FF2B5EF4-FFF2-40B4-BE49-F238E27FC236}">
                <a16:creationId xmlns:a16="http://schemas.microsoft.com/office/drawing/2014/main" id="{F723AFC4-17CC-4B1F-9538-1E00BAE12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704" y="3080616"/>
            <a:ext cx="3524250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9A2BA302-7088-4B76-8332-14ACD78481E4}"/>
              </a:ext>
            </a:extLst>
          </p:cNvPr>
          <p:cNvCxnSpPr/>
          <p:nvPr/>
        </p:nvCxnSpPr>
        <p:spPr>
          <a:xfrm>
            <a:off x="2668772" y="3154048"/>
            <a:ext cx="1180214" cy="826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Constance template">
  <a:themeElements>
    <a:clrScheme name="Custom 347">
      <a:dk1>
        <a:srgbClr val="231F1C"/>
      </a:dk1>
      <a:lt1>
        <a:srgbClr val="FFFFFF"/>
      </a:lt1>
      <a:dk2>
        <a:srgbClr val="666666"/>
      </a:dk2>
      <a:lt2>
        <a:srgbClr val="FBFAF5"/>
      </a:lt2>
      <a:accent1>
        <a:srgbClr val="6AA84F"/>
      </a:accent1>
      <a:accent2>
        <a:srgbClr val="F1C232"/>
      </a:accent2>
      <a:accent3>
        <a:srgbClr val="E06666"/>
      </a:accent3>
      <a:accent4>
        <a:srgbClr val="C27BA0"/>
      </a:accent4>
      <a:accent5>
        <a:srgbClr val="8E7CC3"/>
      </a:accent5>
      <a:accent6>
        <a:srgbClr val="76A5AF"/>
      </a:accent6>
      <a:hlink>
        <a:srgbClr val="231F1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258</Words>
  <Application>Microsoft Office PowerPoint</Application>
  <PresentationFormat>Presentación en pantalla (16:9)</PresentationFormat>
  <Paragraphs>41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Tinos</vt:lpstr>
      <vt:lpstr>Wingdings</vt:lpstr>
      <vt:lpstr>Arial</vt:lpstr>
      <vt:lpstr>Playfair Display</vt:lpstr>
      <vt:lpstr>Constance template</vt:lpstr>
      <vt:lpstr>Emprendimiento y Empleabilidad</vt:lpstr>
      <vt:lpstr>Inicio</vt:lpstr>
      <vt:lpstr>Objetivo de la clase. </vt:lpstr>
      <vt:lpstr>HAZ AHORA</vt:lpstr>
      <vt:lpstr>1. Buscando un Proyecto </vt:lpstr>
      <vt:lpstr>A continuación, debes dirigirte a la pagina 34 del libro.</vt:lpstr>
      <vt:lpstr>Para esto debes leer el texto Marcelo Guital uno de los emprendedores más exitosos de Chile. </vt:lpstr>
      <vt:lpstr>Valor  Agregado</vt:lpstr>
      <vt:lpstr>Técnicas para ideas creativas.</vt:lpstr>
      <vt:lpstr>Para saber aun más sobre el valor agregado…</vt:lpstr>
      <vt:lpstr>Debes enviar las respuestas hasta el día 26 de Junio.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Emprendimiento y Empleabilidad</dc:title>
  <dc:creator>Luna</dc:creator>
  <cp:lastModifiedBy>Luna</cp:lastModifiedBy>
  <cp:revision>7</cp:revision>
  <dcterms:modified xsi:type="dcterms:W3CDTF">2020-06-08T23:02:47Z</dcterms:modified>
</cp:coreProperties>
</file>