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64" r:id="rId5"/>
    <p:sldId id="257" r:id="rId6"/>
    <p:sldId id="258" r:id="rId7"/>
    <p:sldId id="259" r:id="rId8"/>
    <p:sldId id="260" r:id="rId9"/>
    <p:sldId id="270" r:id="rId10"/>
    <p:sldId id="261" r:id="rId11"/>
    <p:sldId id="262" r:id="rId12"/>
    <p:sldId id="263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832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15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1800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9585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7198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1577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0728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791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695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150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40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399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216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54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06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639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7C030-3F02-43CB-AF4A-73C93A6C835F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E2709B-478B-4732-BDB1-2B2DE55789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581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13" Type="http://schemas.openxmlformats.org/officeDocument/2006/relationships/image" Target="../media/image35.png"/><Relationship Id="rId3" Type="http://schemas.openxmlformats.org/officeDocument/2006/relationships/image" Target="../media/image230.png"/><Relationship Id="rId7" Type="http://schemas.openxmlformats.org/officeDocument/2006/relationships/image" Target="../media/image270.png"/><Relationship Id="rId12" Type="http://schemas.openxmlformats.org/officeDocument/2006/relationships/image" Target="../media/image320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11" Type="http://schemas.openxmlformats.org/officeDocument/2006/relationships/image" Target="../media/image310.png"/><Relationship Id="rId5" Type="http://schemas.openxmlformats.org/officeDocument/2006/relationships/image" Target="../media/image250.png"/><Relationship Id="rId10" Type="http://schemas.openxmlformats.org/officeDocument/2006/relationships/image" Target="../media/image300.png"/><Relationship Id="rId4" Type="http://schemas.openxmlformats.org/officeDocument/2006/relationships/image" Target="../media/image240.png"/><Relationship Id="rId9" Type="http://schemas.openxmlformats.org/officeDocument/2006/relationships/image" Target="../media/image290.png"/><Relationship Id="rId1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8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0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0.png"/><Relationship Id="rId4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0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80773C9F-8B49-4A8A-93FB-978B4F28AE85}"/>
              </a:ext>
            </a:extLst>
          </p:cNvPr>
          <p:cNvSpPr txBox="1"/>
          <p:nvPr/>
        </p:nvSpPr>
        <p:spPr>
          <a:xfrm>
            <a:off x="468709" y="485448"/>
            <a:ext cx="449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LICEO REPUBLICA ARGENTINA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CFD75AB3-F6A8-4B4A-9AFF-704B798181D5}"/>
              </a:ext>
            </a:extLst>
          </p:cNvPr>
          <p:cNvSpPr txBox="1"/>
          <p:nvPr/>
        </p:nvSpPr>
        <p:spPr>
          <a:xfrm>
            <a:off x="4353338" y="1656522"/>
            <a:ext cx="368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FUNCIÓN CUADRÁTICA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EB52AF71-0802-4D11-B1E2-EFE114F8E282}"/>
              </a:ext>
            </a:extLst>
          </p:cNvPr>
          <p:cNvSpPr txBox="1"/>
          <p:nvPr/>
        </p:nvSpPr>
        <p:spPr>
          <a:xfrm>
            <a:off x="4611757" y="1287190"/>
            <a:ext cx="1709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GRÁFICA DE LA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F8FAC9CF-DB8F-431C-9EAA-010382D60AA2}"/>
              </a:ext>
            </a:extLst>
          </p:cNvPr>
          <p:cNvSpPr txBox="1"/>
          <p:nvPr/>
        </p:nvSpPr>
        <p:spPr>
          <a:xfrm>
            <a:off x="5201477" y="2624795"/>
            <a:ext cx="301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TÉCNICO PROFESIONAL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6BF2C7C-07EC-457B-B7CE-E1E4BC443273}"/>
              </a:ext>
            </a:extLst>
          </p:cNvPr>
          <p:cNvSpPr txBox="1"/>
          <p:nvPr/>
        </p:nvSpPr>
        <p:spPr>
          <a:xfrm>
            <a:off x="834887" y="5950226"/>
            <a:ext cx="2809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Profesor Héctor Medina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263ADFE-7FE4-40AE-99DF-B32A6947551F}"/>
              </a:ext>
            </a:extLst>
          </p:cNvPr>
          <p:cNvSpPr txBox="1"/>
          <p:nvPr/>
        </p:nvSpPr>
        <p:spPr>
          <a:xfrm>
            <a:off x="6632712" y="3593067"/>
            <a:ext cx="1258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rgbClr val="0070C0"/>
                </a:solidFill>
              </a:rPr>
              <a:t>2020</a:t>
            </a:r>
            <a:endParaRPr lang="es-C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00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8458BD3-187F-4143-8B0D-AA8CE2A12F90}"/>
              </a:ext>
            </a:extLst>
          </p:cNvPr>
          <p:cNvSpPr/>
          <p:nvPr/>
        </p:nvSpPr>
        <p:spPr>
          <a:xfrm>
            <a:off x="667291" y="220754"/>
            <a:ext cx="3807261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 de simetría y vértice de la parábola</a:t>
            </a:r>
            <a:endParaRPr lang="es-CL" sz="1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>
                <a:extLst>
                  <a:ext uri="{FF2B5EF4-FFF2-40B4-BE49-F238E27FC236}">
                    <a16:creationId xmlns="" xmlns:a16="http://schemas.microsoft.com/office/drawing/2014/main" id="{6D155240-76EE-4268-8CB8-1E01F0CB56ED}"/>
                  </a:ext>
                </a:extLst>
              </p:cNvPr>
              <p:cNvSpPr/>
              <p:nvPr/>
            </p:nvSpPr>
            <p:spPr>
              <a:xfrm>
                <a:off x="318052" y="797407"/>
                <a:ext cx="6096000" cy="8369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s-CL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 tienes los ceros de la función , es decir  la intersección con el eje x podemos hallar el eje de simetría usando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2000" i="1" smtClean="0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sz="2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s-CL" sz="2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CL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s-C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6D155240-76EE-4268-8CB8-1E01F0CB56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52" y="797407"/>
                <a:ext cx="6096000" cy="836960"/>
              </a:xfrm>
              <a:prstGeom prst="rect">
                <a:avLst/>
              </a:prstGeom>
              <a:blipFill>
                <a:blip r:embed="rId2"/>
                <a:stretch>
                  <a:fillRect l="-800" t="-3650" r="-400" b="-292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>
                <a:extLst>
                  <a:ext uri="{FF2B5EF4-FFF2-40B4-BE49-F238E27FC236}">
                    <a16:creationId xmlns="" xmlns:a16="http://schemas.microsoft.com/office/drawing/2014/main" id="{22D41317-66E4-4C25-B8B1-D43C961BE8BB}"/>
                  </a:ext>
                </a:extLst>
              </p:cNvPr>
              <p:cNvSpPr/>
              <p:nvPr/>
            </p:nvSpPr>
            <p:spPr>
              <a:xfrm>
                <a:off x="507504" y="1837520"/>
                <a:ext cx="840295" cy="511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s-CL" sz="1600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5+ 1</m:t>
                        </m:r>
                      </m:num>
                      <m:den>
                        <m:r>
                          <a:rPr lang="es-CL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CL" sz="11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22D41317-66E4-4C25-B8B1-D43C961BE8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04" y="1837520"/>
                <a:ext cx="840295" cy="511679"/>
              </a:xfrm>
              <a:prstGeom prst="rect">
                <a:avLst/>
              </a:prstGeom>
              <a:blipFill>
                <a:blip r:embed="rId3"/>
                <a:stretch>
                  <a:fillRect l="-3623" b="-238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>
                <a:extLst>
                  <a:ext uri="{FF2B5EF4-FFF2-40B4-BE49-F238E27FC236}">
                    <a16:creationId xmlns="" xmlns:a16="http://schemas.microsoft.com/office/drawing/2014/main" id="{94377072-2B17-4386-8142-48743198679B}"/>
                  </a:ext>
                </a:extLst>
              </p:cNvPr>
              <p:cNvSpPr/>
              <p:nvPr/>
            </p:nvSpPr>
            <p:spPr>
              <a:xfrm>
                <a:off x="507504" y="2349199"/>
                <a:ext cx="631904" cy="5075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s-CL" sz="2000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 =</a:t>
                </a:r>
                <a:r>
                  <a:rPr lang="es-CL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s-CL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CL" sz="12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94377072-2B17-4386-8142-4874319867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04" y="2349199"/>
                <a:ext cx="631904" cy="507575"/>
              </a:xfrm>
              <a:prstGeom prst="rect">
                <a:avLst/>
              </a:prstGeom>
              <a:blipFill>
                <a:blip r:embed="rId4"/>
                <a:stretch>
                  <a:fillRect l="-9615" b="-1071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D701ED0F-2490-4722-9D58-1E5490B076F8}"/>
              </a:ext>
            </a:extLst>
          </p:cNvPr>
          <p:cNvSpPr/>
          <p:nvPr/>
        </p:nvSpPr>
        <p:spPr>
          <a:xfrm>
            <a:off x="507504" y="2856774"/>
            <a:ext cx="569387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x= 3</a:t>
            </a:r>
            <a:endParaRPr lang="es-CL" sz="12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="" xmlns:a16="http://schemas.microsoft.com/office/drawing/2014/main" id="{E10080E8-3D9A-415A-B23A-A6325A77B175}"/>
                  </a:ext>
                </a:extLst>
              </p:cNvPr>
              <p:cNvSpPr/>
              <p:nvPr/>
            </p:nvSpPr>
            <p:spPr>
              <a:xfrm>
                <a:off x="1643488" y="1782639"/>
                <a:ext cx="3948710" cy="491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C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 bien usando la fórmula </a:t>
                </a:r>
                <a14:m>
                  <m:oMath xmlns:m="http://schemas.openxmlformats.org/officeDocument/2006/math"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endParaRPr lang="es-CL" dirty="0"/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E10080E8-3D9A-415A-B23A-A6325A77B1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488" y="1782639"/>
                <a:ext cx="3948710" cy="491288"/>
              </a:xfrm>
              <a:prstGeom prst="rect">
                <a:avLst/>
              </a:prstGeom>
              <a:blipFill>
                <a:blip r:embed="rId5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>
                <a:extLst>
                  <a:ext uri="{FF2B5EF4-FFF2-40B4-BE49-F238E27FC236}">
                    <a16:creationId xmlns="" xmlns:a16="http://schemas.microsoft.com/office/drawing/2014/main" id="{134B5699-2FF0-483F-B792-40A91B631386}"/>
                  </a:ext>
                </a:extLst>
              </p:cNvPr>
              <p:cNvSpPr/>
              <p:nvPr/>
            </p:nvSpPr>
            <p:spPr>
              <a:xfrm>
                <a:off x="3798629" y="2364492"/>
                <a:ext cx="1351845" cy="679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es-C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−(−6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"/>
                              <m:ctrlPr>
                                <a:rPr lang="es-C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2(1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134B5699-2FF0-483F-B792-40A91B6313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629" y="2364492"/>
                <a:ext cx="1351845" cy="679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>
                <a:extLst>
                  <a:ext uri="{FF2B5EF4-FFF2-40B4-BE49-F238E27FC236}">
                    <a16:creationId xmlns="" xmlns:a16="http://schemas.microsoft.com/office/drawing/2014/main" id="{D79CFB98-2E29-42D2-A10A-35E44C687704}"/>
                  </a:ext>
                </a:extLst>
              </p:cNvPr>
              <p:cNvSpPr/>
              <p:nvPr/>
            </p:nvSpPr>
            <p:spPr>
              <a:xfrm>
                <a:off x="3939903" y="3043524"/>
                <a:ext cx="81362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s-CL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D79CFB98-2E29-42D2-A10A-35E44C6877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903" y="3043524"/>
                <a:ext cx="813620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>
                <a:extLst>
                  <a:ext uri="{FF2B5EF4-FFF2-40B4-BE49-F238E27FC236}">
                    <a16:creationId xmlns="" xmlns:a16="http://schemas.microsoft.com/office/drawing/2014/main" id="{0A85BBE8-2BCF-4C67-8874-052353ED7282}"/>
                  </a:ext>
                </a:extLst>
              </p:cNvPr>
              <p:cNvSpPr/>
              <p:nvPr/>
            </p:nvSpPr>
            <p:spPr>
              <a:xfrm>
                <a:off x="3939903" y="3732552"/>
                <a:ext cx="8136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0A85BBE8-2BCF-4C67-8874-052353ED72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903" y="3732552"/>
                <a:ext cx="81362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6912316A-825F-4FC0-AF48-8ACDB09D04FA}"/>
              </a:ext>
            </a:extLst>
          </p:cNvPr>
          <p:cNvSpPr/>
          <p:nvPr/>
        </p:nvSpPr>
        <p:spPr>
          <a:xfrm>
            <a:off x="318051" y="4333492"/>
            <a:ext cx="8786191" cy="373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hallar el vértice remplazamos el valor de x   en la función para determinar el valor de y.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="" xmlns:a16="http://schemas.microsoft.com/office/drawing/2014/main" id="{2315AFA8-7C13-474D-959B-6A335AA8A280}"/>
              </a:ext>
            </a:extLst>
          </p:cNvPr>
          <p:cNvSpPr/>
          <p:nvPr/>
        </p:nvSpPr>
        <p:spPr>
          <a:xfrm>
            <a:off x="318051" y="4811512"/>
            <a:ext cx="2515432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f(x)  = x</a:t>
            </a:r>
            <a:r>
              <a:rPr lang="es-CL" baseline="30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6x + 5   si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= 3</a:t>
            </a:r>
            <a:endParaRPr lang="es-CL" sz="12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6863CE36-0C1D-4E6F-834C-C31458AE2552}"/>
              </a:ext>
            </a:extLst>
          </p:cNvPr>
          <p:cNvSpPr/>
          <p:nvPr/>
        </p:nvSpPr>
        <p:spPr>
          <a:xfrm>
            <a:off x="430721" y="5188641"/>
            <a:ext cx="1834156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= (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CL" baseline="30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6(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+ 5 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CA693E24-C4D0-4CAD-B397-AB33D673EAB5}"/>
              </a:ext>
            </a:extLst>
          </p:cNvPr>
          <p:cNvSpPr/>
          <p:nvPr/>
        </p:nvSpPr>
        <p:spPr>
          <a:xfrm>
            <a:off x="402668" y="5623460"/>
            <a:ext cx="1473480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= 9 – 18 + 5 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="" xmlns:a16="http://schemas.microsoft.com/office/drawing/2014/main" id="{C421C1F8-F095-4501-9C4F-B6CC6E2F8FBB}"/>
              </a:ext>
            </a:extLst>
          </p:cNvPr>
          <p:cNvSpPr/>
          <p:nvPr/>
        </p:nvSpPr>
        <p:spPr>
          <a:xfrm>
            <a:off x="430721" y="5986370"/>
            <a:ext cx="750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= - 4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AEB376A4-D689-45FD-AD37-5A0D1B9F81DF}"/>
              </a:ext>
            </a:extLst>
          </p:cNvPr>
          <p:cNvSpPr/>
          <p:nvPr/>
        </p:nvSpPr>
        <p:spPr>
          <a:xfrm>
            <a:off x="140608" y="6435408"/>
            <a:ext cx="4333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luego las coordenadas del vértice es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(3,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- 4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s-CL" dirty="0"/>
          </a:p>
        </p:txBody>
      </p:sp>
      <p:sp>
        <p:nvSpPr>
          <p:cNvPr id="19" name="Rectángulo 18">
            <a:extLst>
              <a:ext uri="{FF2B5EF4-FFF2-40B4-BE49-F238E27FC236}">
                <a16:creationId xmlns="" xmlns:a16="http://schemas.microsoft.com/office/drawing/2014/main" id="{CDF1E345-5810-4EB9-824D-4DF742477DF4}"/>
              </a:ext>
            </a:extLst>
          </p:cNvPr>
          <p:cNvSpPr/>
          <p:nvPr/>
        </p:nvSpPr>
        <p:spPr>
          <a:xfrm>
            <a:off x="180364" y="3429000"/>
            <a:ext cx="31154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Ecuación del eje de simetría es </a:t>
            </a:r>
          </a:p>
          <a:p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= 3  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– 3 = 0</a:t>
            </a:r>
            <a:endParaRPr lang="es-CL" dirty="0">
              <a:solidFill>
                <a:srgbClr val="00B0F0"/>
              </a:solidFill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="" xmlns:a16="http://schemas.microsoft.com/office/drawing/2014/main" id="{AE204D16-695B-4FD4-BEBF-421CBD9CAC9C}"/>
              </a:ext>
            </a:extLst>
          </p:cNvPr>
          <p:cNvCxnSpPr/>
          <p:nvPr/>
        </p:nvCxnSpPr>
        <p:spPr>
          <a:xfrm>
            <a:off x="7023652" y="220754"/>
            <a:ext cx="0" cy="3511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="" xmlns:a16="http://schemas.microsoft.com/office/drawing/2014/main" id="{F96D8FE1-2A45-475B-87A2-A68F3ED08C1E}"/>
              </a:ext>
            </a:extLst>
          </p:cNvPr>
          <p:cNvCxnSpPr/>
          <p:nvPr/>
        </p:nvCxnSpPr>
        <p:spPr>
          <a:xfrm>
            <a:off x="5887887" y="1863107"/>
            <a:ext cx="3366052" cy="54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6D3464DB-4283-4900-B988-7EB0533785C3}"/>
              </a:ext>
            </a:extLst>
          </p:cNvPr>
          <p:cNvSpPr txBox="1"/>
          <p:nvPr/>
        </p:nvSpPr>
        <p:spPr>
          <a:xfrm>
            <a:off x="7312129" y="185041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1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="" xmlns:a16="http://schemas.microsoft.com/office/drawing/2014/main" id="{57144CB5-C340-45BC-9FF9-9064679AC1BB}"/>
              </a:ext>
            </a:extLst>
          </p:cNvPr>
          <p:cNvSpPr txBox="1"/>
          <p:nvPr/>
        </p:nvSpPr>
        <p:spPr>
          <a:xfrm>
            <a:off x="8669251" y="186647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5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="" xmlns:a16="http://schemas.microsoft.com/office/drawing/2014/main" id="{E9CEDD21-9A4A-46CE-B45F-D43AC28CDF96}"/>
              </a:ext>
            </a:extLst>
          </p:cNvPr>
          <p:cNvSpPr txBox="1"/>
          <p:nvPr/>
        </p:nvSpPr>
        <p:spPr>
          <a:xfrm>
            <a:off x="8006171" y="18797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3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="" xmlns:a16="http://schemas.microsoft.com/office/drawing/2014/main" id="{A6D80DD1-BFFF-4402-B272-0A7B2643CA3F}"/>
              </a:ext>
            </a:extLst>
          </p:cNvPr>
          <p:cNvCxnSpPr/>
          <p:nvPr/>
        </p:nvCxnSpPr>
        <p:spPr>
          <a:xfrm>
            <a:off x="8159418" y="407504"/>
            <a:ext cx="0" cy="3021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="" xmlns:a16="http://schemas.microsoft.com/office/drawing/2014/main" id="{A863EF6C-88B1-4BFA-9BF6-40D6F98C138B}"/>
              </a:ext>
            </a:extLst>
          </p:cNvPr>
          <p:cNvSpPr txBox="1"/>
          <p:nvPr/>
        </p:nvSpPr>
        <p:spPr>
          <a:xfrm>
            <a:off x="6770117" y="600000"/>
            <a:ext cx="184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5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="" xmlns:a16="http://schemas.microsoft.com/office/drawing/2014/main" id="{81B3385D-C635-4A49-B61E-FD48DDA504B1}"/>
              </a:ext>
            </a:extLst>
          </p:cNvPr>
          <p:cNvSpPr txBox="1"/>
          <p:nvPr/>
        </p:nvSpPr>
        <p:spPr>
          <a:xfrm>
            <a:off x="6672630" y="301550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-4</a:t>
            </a:r>
          </a:p>
        </p:txBody>
      </p:sp>
      <p:sp>
        <p:nvSpPr>
          <p:cNvPr id="32" name="Forma libre: forma 31">
            <a:extLst>
              <a:ext uri="{FF2B5EF4-FFF2-40B4-BE49-F238E27FC236}">
                <a16:creationId xmlns="" xmlns:a16="http://schemas.microsoft.com/office/drawing/2014/main" id="{4DDB75FC-CC16-4C57-A113-62377CC8CEE6}"/>
              </a:ext>
            </a:extLst>
          </p:cNvPr>
          <p:cNvSpPr/>
          <p:nvPr/>
        </p:nvSpPr>
        <p:spPr>
          <a:xfrm>
            <a:off x="6785113" y="159026"/>
            <a:ext cx="2398644" cy="3087855"/>
          </a:xfrm>
          <a:custGeom>
            <a:avLst/>
            <a:gdLst>
              <a:gd name="connsiteX0" fmla="*/ 0 w 2398644"/>
              <a:gd name="connsiteY0" fmla="*/ 0 h 3087855"/>
              <a:gd name="connsiteX1" fmla="*/ 1378226 w 2398644"/>
              <a:gd name="connsiteY1" fmla="*/ 3087757 h 3087855"/>
              <a:gd name="connsiteX2" fmla="*/ 2398644 w 2398644"/>
              <a:gd name="connsiteY2" fmla="*/ 119270 h 3087855"/>
              <a:gd name="connsiteX3" fmla="*/ 2398644 w 2398644"/>
              <a:gd name="connsiteY3" fmla="*/ 119270 h 3087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8644" h="3087855">
                <a:moveTo>
                  <a:pt x="0" y="0"/>
                </a:moveTo>
                <a:cubicBezTo>
                  <a:pt x="489226" y="1533939"/>
                  <a:pt x="978452" y="3067879"/>
                  <a:pt x="1378226" y="3087757"/>
                </a:cubicBezTo>
                <a:cubicBezTo>
                  <a:pt x="1778000" y="3107635"/>
                  <a:pt x="2398644" y="119270"/>
                  <a:pt x="2398644" y="119270"/>
                </a:cubicBezTo>
                <a:lnTo>
                  <a:pt x="2398644" y="11927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CuadroTexto 32">
            <a:extLst>
              <a:ext uri="{FF2B5EF4-FFF2-40B4-BE49-F238E27FC236}">
                <a16:creationId xmlns="" xmlns:a16="http://schemas.microsoft.com/office/drawing/2014/main" id="{3D0B6B6E-07B9-4C24-96F2-1A24726CC062}"/>
              </a:ext>
            </a:extLst>
          </p:cNvPr>
          <p:cNvSpPr txBox="1"/>
          <p:nvPr/>
        </p:nvSpPr>
        <p:spPr>
          <a:xfrm>
            <a:off x="8199868" y="3207956"/>
            <a:ext cx="1334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V =(3,-4)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ángulo 33">
                <a:extLst>
                  <a:ext uri="{FF2B5EF4-FFF2-40B4-BE49-F238E27FC236}">
                    <a16:creationId xmlns="" xmlns:a16="http://schemas.microsoft.com/office/drawing/2014/main" id="{16CC2821-E09D-4952-8D1C-A59018391F32}"/>
                  </a:ext>
                </a:extLst>
              </p:cNvPr>
              <p:cNvSpPr/>
              <p:nvPr/>
            </p:nvSpPr>
            <p:spPr>
              <a:xfrm>
                <a:off x="2994436" y="4803249"/>
                <a:ext cx="2156038" cy="8082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CL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34" name="Rectángulo 33">
                <a:extLst>
                  <a:ext uri="{FF2B5EF4-FFF2-40B4-BE49-F238E27FC236}">
                    <a16:creationId xmlns:a16="http://schemas.microsoft.com/office/drawing/2014/main" id="{16CC2821-E09D-4952-8D1C-A59018391F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4436" y="4803249"/>
                <a:ext cx="2156038" cy="8082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ángulo 34">
                <a:extLst>
                  <a:ext uri="{FF2B5EF4-FFF2-40B4-BE49-F238E27FC236}">
                    <a16:creationId xmlns="" xmlns:a16="http://schemas.microsoft.com/office/drawing/2014/main" id="{7EB69696-DA36-445B-B0E1-653263F6DD0F}"/>
                  </a:ext>
                </a:extLst>
              </p:cNvPr>
              <p:cNvSpPr/>
              <p:nvPr/>
            </p:nvSpPr>
            <p:spPr>
              <a:xfrm>
                <a:off x="6343925" y="4694406"/>
                <a:ext cx="2211736" cy="920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s-C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También puedes usar</a:t>
                </a:r>
                <a:endParaRPr lang="es-C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f>
                      <m:fPr>
                        <m:ctrlP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es-CL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f>
                      <m:fPr>
                        <m:ctrlP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𝑎𝑐</m:t>
                        </m:r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CL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s-CL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es-CL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CL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7EB69696-DA36-445B-B0E1-653263F6DD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925" y="4694406"/>
                <a:ext cx="2211736" cy="920380"/>
              </a:xfrm>
              <a:prstGeom prst="rect">
                <a:avLst/>
              </a:prstGeom>
              <a:blipFill>
                <a:blip r:embed="rId10"/>
                <a:stretch>
                  <a:fillRect l="-2486" t="-2649" r="-27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ángulo 35">
                <a:extLst>
                  <a:ext uri="{FF2B5EF4-FFF2-40B4-BE49-F238E27FC236}">
                    <a16:creationId xmlns="" xmlns:a16="http://schemas.microsoft.com/office/drawing/2014/main" id="{F1FABD69-72BD-4728-8CBD-386E9E2DD0DD}"/>
                  </a:ext>
                </a:extLst>
              </p:cNvPr>
              <p:cNvSpPr/>
              <p:nvPr/>
            </p:nvSpPr>
            <p:spPr>
              <a:xfrm>
                <a:off x="5420848" y="5702584"/>
                <a:ext cx="5477140" cy="5804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−6</m:t>
                            </m:r>
                          </m:e>
                        </m:d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C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−6</m:t>
                                </m:r>
                              </m:e>
                            </m:d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</m:t>
                    </m:r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20−36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C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endParaRPr lang="es-C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F1FABD69-72BD-4728-8CBD-386E9E2DD0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848" y="5702584"/>
                <a:ext cx="5477140" cy="5804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ángulo 36">
                <a:extLst>
                  <a:ext uri="{FF2B5EF4-FFF2-40B4-BE49-F238E27FC236}">
                    <a16:creationId xmlns="" xmlns:a16="http://schemas.microsoft.com/office/drawing/2014/main" id="{F0CA4586-65F5-4C16-AC78-999A39DFD609}"/>
                  </a:ext>
                </a:extLst>
              </p:cNvPr>
              <p:cNvSpPr/>
              <p:nvPr/>
            </p:nvSpPr>
            <p:spPr>
              <a:xfrm>
                <a:off x="7784720" y="6450496"/>
                <a:ext cx="13990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=(3,−4)</m:t>
                    </m:r>
                  </m:oMath>
                </a14:m>
                <a:r>
                  <a:rPr lang="es-CL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F0CA4586-65F5-4C16-AC78-999A39DFD6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720" y="6450496"/>
                <a:ext cx="1399037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D90E89BB-48C7-4AC5-8D38-88826FAB1936}"/>
              </a:ext>
            </a:extLst>
          </p:cNvPr>
          <p:cNvSpPr/>
          <p:nvPr/>
        </p:nvSpPr>
        <p:spPr>
          <a:xfrm>
            <a:off x="4511548" y="205555"/>
            <a:ext cx="1529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s-CL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6x + 5 = 0 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>
                <a:extLst>
                  <a:ext uri="{FF2B5EF4-FFF2-40B4-BE49-F238E27FC236}">
                    <a16:creationId xmlns="" xmlns:a16="http://schemas.microsoft.com/office/drawing/2014/main" id="{F4790983-35BC-429B-979D-0E9F2487CFB1}"/>
                  </a:ext>
                </a:extLst>
              </p:cNvPr>
              <p:cNvSpPr/>
              <p:nvPr/>
            </p:nvSpPr>
            <p:spPr>
              <a:xfrm>
                <a:off x="9769017" y="224922"/>
                <a:ext cx="9064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F4790983-35BC-429B-979D-0E9F2487CF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9017" y="224922"/>
                <a:ext cx="906402" cy="369332"/>
              </a:xfrm>
              <a:prstGeom prst="rect">
                <a:avLst/>
              </a:prstGeom>
              <a:blipFill>
                <a:blip r:embed="rId1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19">
                <a:extLst>
                  <a:ext uri="{FF2B5EF4-FFF2-40B4-BE49-F238E27FC236}">
                    <a16:creationId xmlns="" xmlns:a16="http://schemas.microsoft.com/office/drawing/2014/main" id="{729588A8-06AC-41F8-ACAC-B242CD64F98B}"/>
                  </a:ext>
                </a:extLst>
              </p:cNvPr>
              <p:cNvSpPr/>
              <p:nvPr/>
            </p:nvSpPr>
            <p:spPr>
              <a:xfrm>
                <a:off x="10897988" y="179149"/>
                <a:ext cx="9117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729588A8-06AC-41F8-ACAC-B242CD64F9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7988" y="179149"/>
                <a:ext cx="91172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34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25" grpId="0"/>
      <p:bldP spid="29" grpId="0"/>
      <p:bldP spid="30" grpId="0"/>
      <p:bldP spid="32" grpId="0" animBg="1"/>
      <p:bldP spid="33" grpId="0"/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D42A599F-7C42-46FE-8F41-363825261C6C}"/>
              </a:ext>
            </a:extLst>
          </p:cNvPr>
          <p:cNvSpPr/>
          <p:nvPr/>
        </p:nvSpPr>
        <p:spPr>
          <a:xfrm>
            <a:off x="307805" y="113711"/>
            <a:ext cx="460574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Luego la función f(x) = x</a:t>
            </a:r>
            <a:r>
              <a:rPr lang="es-CL" baseline="30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6x + 5</a:t>
            </a:r>
            <a:r>
              <a:rPr lang="es-CL" baseline="30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su gráfica es </a:t>
            </a:r>
            <a:endParaRPr lang="es-CL" sz="1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="" xmlns:a16="http://schemas.microsoft.com/office/drawing/2014/main" id="{CE631F57-8B1C-4AD2-9E2F-7E2890E6EA62}"/>
              </a:ext>
            </a:extLst>
          </p:cNvPr>
          <p:cNvCxnSpPr/>
          <p:nvPr/>
        </p:nvCxnSpPr>
        <p:spPr>
          <a:xfrm>
            <a:off x="5791200" y="301487"/>
            <a:ext cx="0" cy="3859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="" xmlns:a16="http://schemas.microsoft.com/office/drawing/2014/main" id="{CE7B5C9D-E5FB-4499-BD25-0135C4FE2787}"/>
              </a:ext>
            </a:extLst>
          </p:cNvPr>
          <p:cNvCxnSpPr/>
          <p:nvPr/>
        </p:nvCxnSpPr>
        <p:spPr>
          <a:xfrm>
            <a:off x="4585252" y="2093843"/>
            <a:ext cx="40419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B3F3ED9E-9345-41AF-88A6-47E28AC92C66}"/>
              </a:ext>
            </a:extLst>
          </p:cNvPr>
          <p:cNvSpPr txBox="1"/>
          <p:nvPr/>
        </p:nvSpPr>
        <p:spPr>
          <a:xfrm>
            <a:off x="8786191" y="209384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x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420C49F6-35F6-4814-A049-B88ECA5ED376}"/>
              </a:ext>
            </a:extLst>
          </p:cNvPr>
          <p:cNvSpPr txBox="1"/>
          <p:nvPr/>
        </p:nvSpPr>
        <p:spPr>
          <a:xfrm>
            <a:off x="5797520" y="119931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y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D5DB84FC-3288-43DC-802A-4B58FD79D0FE}"/>
              </a:ext>
            </a:extLst>
          </p:cNvPr>
          <p:cNvSpPr txBox="1"/>
          <p:nvPr/>
        </p:nvSpPr>
        <p:spPr>
          <a:xfrm>
            <a:off x="6110102" y="19888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A0A744AB-9F53-409D-AEDE-0C6E832B5857}"/>
              </a:ext>
            </a:extLst>
          </p:cNvPr>
          <p:cNvSpPr txBox="1"/>
          <p:nvPr/>
        </p:nvSpPr>
        <p:spPr>
          <a:xfrm>
            <a:off x="7949609" y="20466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5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1366EB15-9867-4AA9-8C07-5C5BA25DDBF2}"/>
              </a:ext>
            </a:extLst>
          </p:cNvPr>
          <p:cNvSpPr txBox="1"/>
          <p:nvPr/>
        </p:nvSpPr>
        <p:spPr>
          <a:xfrm>
            <a:off x="5484706" y="53643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5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="" xmlns:a16="http://schemas.microsoft.com/office/drawing/2014/main" id="{891BAC58-EA9A-4D4B-AFC9-D52C32CF0817}"/>
              </a:ext>
            </a:extLst>
          </p:cNvPr>
          <p:cNvSpPr txBox="1"/>
          <p:nvPr/>
        </p:nvSpPr>
        <p:spPr>
          <a:xfrm>
            <a:off x="7157871" y="20466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3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="" xmlns:a16="http://schemas.microsoft.com/office/drawing/2014/main" id="{CDA9D35D-5AC2-4003-AE0C-22FFE3F79D47}"/>
              </a:ext>
            </a:extLst>
          </p:cNvPr>
          <p:cNvCxnSpPr/>
          <p:nvPr/>
        </p:nvCxnSpPr>
        <p:spPr>
          <a:xfrm>
            <a:off x="7311118" y="113711"/>
            <a:ext cx="0" cy="4272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="" xmlns:a16="http://schemas.microsoft.com/office/drawing/2014/main" id="{F49DBAE5-CBE8-4754-9BE1-822AA0577F31}"/>
              </a:ext>
            </a:extLst>
          </p:cNvPr>
          <p:cNvSpPr txBox="1"/>
          <p:nvPr/>
        </p:nvSpPr>
        <p:spPr>
          <a:xfrm>
            <a:off x="5444592" y="3826566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-4</a:t>
            </a:r>
          </a:p>
        </p:txBody>
      </p:sp>
      <p:sp>
        <p:nvSpPr>
          <p:cNvPr id="21" name="Forma libre: forma 20">
            <a:extLst>
              <a:ext uri="{FF2B5EF4-FFF2-40B4-BE49-F238E27FC236}">
                <a16:creationId xmlns="" xmlns:a16="http://schemas.microsoft.com/office/drawing/2014/main" id="{5A4D80B4-C66E-4919-9246-1A38ED3BCB8F}"/>
              </a:ext>
            </a:extLst>
          </p:cNvPr>
          <p:cNvSpPr/>
          <p:nvPr/>
        </p:nvSpPr>
        <p:spPr>
          <a:xfrm>
            <a:off x="5658678" y="119270"/>
            <a:ext cx="2769705" cy="4108585"/>
          </a:xfrm>
          <a:custGeom>
            <a:avLst/>
            <a:gdLst>
              <a:gd name="connsiteX0" fmla="*/ 0 w 2769705"/>
              <a:gd name="connsiteY0" fmla="*/ 0 h 4108585"/>
              <a:gd name="connsiteX1" fmla="*/ 1696279 w 2769705"/>
              <a:gd name="connsiteY1" fmla="*/ 4108173 h 4108585"/>
              <a:gd name="connsiteX2" fmla="*/ 2769705 w 2769705"/>
              <a:gd name="connsiteY2" fmla="*/ 278295 h 4108585"/>
              <a:gd name="connsiteX3" fmla="*/ 2769705 w 2769705"/>
              <a:gd name="connsiteY3" fmla="*/ 278295 h 4108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9705" h="4108585">
                <a:moveTo>
                  <a:pt x="0" y="0"/>
                </a:moveTo>
                <a:cubicBezTo>
                  <a:pt x="617331" y="2030895"/>
                  <a:pt x="1234662" y="4061791"/>
                  <a:pt x="1696279" y="4108173"/>
                </a:cubicBezTo>
                <a:cubicBezTo>
                  <a:pt x="2157896" y="4154555"/>
                  <a:pt x="2769705" y="278295"/>
                  <a:pt x="2769705" y="278295"/>
                </a:cubicBezTo>
                <a:lnTo>
                  <a:pt x="2769705" y="27829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Rectángulo 21">
            <a:extLst>
              <a:ext uri="{FF2B5EF4-FFF2-40B4-BE49-F238E27FC236}">
                <a16:creationId xmlns="" xmlns:a16="http://schemas.microsoft.com/office/drawing/2014/main" id="{4A050F9F-F176-468C-8A6B-02F5D4EB0B1A}"/>
              </a:ext>
            </a:extLst>
          </p:cNvPr>
          <p:cNvSpPr/>
          <p:nvPr/>
        </p:nvSpPr>
        <p:spPr>
          <a:xfrm>
            <a:off x="354380" y="2860021"/>
            <a:ext cx="414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a &lt; 0 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 parábola es abierta hacia abajo</a:t>
            </a:r>
            <a:endParaRPr lang="es-CL" dirty="0"/>
          </a:p>
        </p:txBody>
      </p:sp>
      <p:sp>
        <p:nvSpPr>
          <p:cNvPr id="23" name="Flecha: a la derecha 22">
            <a:extLst>
              <a:ext uri="{FF2B5EF4-FFF2-40B4-BE49-F238E27FC236}">
                <a16:creationId xmlns="" xmlns:a16="http://schemas.microsoft.com/office/drawing/2014/main" id="{D9D0384D-3B4B-4E32-8786-FE66E26BB120}"/>
              </a:ext>
            </a:extLst>
          </p:cNvPr>
          <p:cNvSpPr/>
          <p:nvPr/>
        </p:nvSpPr>
        <p:spPr>
          <a:xfrm>
            <a:off x="613534" y="3383915"/>
            <a:ext cx="257175" cy="45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24" name="Rectángulo 23">
            <a:extLst>
              <a:ext uri="{FF2B5EF4-FFF2-40B4-BE49-F238E27FC236}">
                <a16:creationId xmlns="" xmlns:a16="http://schemas.microsoft.com/office/drawing/2014/main" id="{2A03369B-5A95-4216-9172-7683852DF7CA}"/>
              </a:ext>
            </a:extLst>
          </p:cNvPr>
          <p:cNvSpPr/>
          <p:nvPr/>
        </p:nvSpPr>
        <p:spPr>
          <a:xfrm>
            <a:off x="1044681" y="3196139"/>
            <a:ext cx="182671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 un máximo</a:t>
            </a:r>
            <a:endParaRPr lang="es-CL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="" xmlns:a16="http://schemas.microsoft.com/office/drawing/2014/main" id="{5B18BDE7-4396-4A97-84FE-ABB369B006DF}"/>
              </a:ext>
            </a:extLst>
          </p:cNvPr>
          <p:cNvSpPr/>
          <p:nvPr/>
        </p:nvSpPr>
        <p:spPr>
          <a:xfrm>
            <a:off x="281538" y="1909177"/>
            <a:ext cx="4183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a &gt; 0 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la parábola es abierta hacia arriba</a:t>
            </a:r>
            <a:endParaRPr lang="es-CL" dirty="0"/>
          </a:p>
        </p:txBody>
      </p:sp>
      <p:sp>
        <p:nvSpPr>
          <p:cNvPr id="26" name="Flecha: a la derecha 25">
            <a:extLst>
              <a:ext uri="{FF2B5EF4-FFF2-40B4-BE49-F238E27FC236}">
                <a16:creationId xmlns="" xmlns:a16="http://schemas.microsoft.com/office/drawing/2014/main" id="{7EF22FA0-3DDB-4529-BE72-839E4B6070FB}"/>
              </a:ext>
            </a:extLst>
          </p:cNvPr>
          <p:cNvSpPr/>
          <p:nvPr/>
        </p:nvSpPr>
        <p:spPr>
          <a:xfrm>
            <a:off x="609600" y="2440632"/>
            <a:ext cx="257175" cy="45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28" name="Rectángulo 27">
            <a:extLst>
              <a:ext uri="{FF2B5EF4-FFF2-40B4-BE49-F238E27FC236}">
                <a16:creationId xmlns="" xmlns:a16="http://schemas.microsoft.com/office/drawing/2014/main" id="{653705BA-EE04-41FB-A774-B586531F5DD3}"/>
              </a:ext>
            </a:extLst>
          </p:cNvPr>
          <p:cNvSpPr/>
          <p:nvPr/>
        </p:nvSpPr>
        <p:spPr>
          <a:xfrm>
            <a:off x="1032402" y="2278508"/>
            <a:ext cx="1851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 un mínimo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ángulo 28">
                <a:extLst>
                  <a:ext uri="{FF2B5EF4-FFF2-40B4-BE49-F238E27FC236}">
                    <a16:creationId xmlns="" xmlns:a16="http://schemas.microsoft.com/office/drawing/2014/main" id="{3822ADA9-FEF6-4DDF-8EF9-4FA47B41F7E9}"/>
                  </a:ext>
                </a:extLst>
              </p:cNvPr>
              <p:cNvSpPr/>
              <p:nvPr/>
            </p:nvSpPr>
            <p:spPr>
              <a:xfrm>
                <a:off x="7192990" y="4158734"/>
                <a:ext cx="14142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3,−4</m:t>
                          </m:r>
                        </m:e>
                      </m:d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9" name="Rectángulo 28">
                <a:extLst>
                  <a:ext uri="{FF2B5EF4-FFF2-40B4-BE49-F238E27FC236}">
                    <a16:creationId xmlns:a16="http://schemas.microsoft.com/office/drawing/2014/main" id="{3822ADA9-FEF6-4DDF-8EF9-4FA47B41F7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990" y="4158734"/>
                <a:ext cx="141429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ángulo 29">
                <a:extLst>
                  <a:ext uri="{FF2B5EF4-FFF2-40B4-BE49-F238E27FC236}">
                    <a16:creationId xmlns="" xmlns:a16="http://schemas.microsoft.com/office/drawing/2014/main" id="{9C89FCD1-B251-4F35-9BD9-6808B0086D36}"/>
                  </a:ext>
                </a:extLst>
              </p:cNvPr>
              <p:cNvSpPr/>
              <p:nvPr/>
            </p:nvSpPr>
            <p:spPr>
              <a:xfrm>
                <a:off x="739161" y="5014822"/>
                <a:ext cx="2912657" cy="374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CL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Dominio = IR  </a:t>
                </a:r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s-CL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  </a:t>
                </a:r>
                <a14:m>
                  <m:oMath xmlns:m="http://schemas.openxmlformats.org/officeDocument/2006/math">
                    <m:d>
                      <m:dPr>
                        <m:begChr m:val="]"/>
                        <m:endChr m:val="["/>
                        <m:ctrlP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−∞,+∞</m:t>
                        </m:r>
                      </m:e>
                    </m:d>
                  </m:oMath>
                </a14:m>
                <a:endParaRPr lang="es-C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9C89FCD1-B251-4F35-9BD9-6808B0086D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61" y="5014822"/>
                <a:ext cx="2912657" cy="374846"/>
              </a:xfrm>
              <a:prstGeom prst="rect">
                <a:avLst/>
              </a:prstGeom>
              <a:blipFill>
                <a:blip r:embed="rId3"/>
                <a:stretch>
                  <a:fillRect l="-1674" t="-8197" b="-2623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ángulo 30">
                <a:extLst>
                  <a:ext uri="{FF2B5EF4-FFF2-40B4-BE49-F238E27FC236}">
                    <a16:creationId xmlns="" xmlns:a16="http://schemas.microsoft.com/office/drawing/2014/main" id="{D9E8164A-5148-43C4-87EB-DE5FB93C914C}"/>
                  </a:ext>
                </a:extLst>
              </p:cNvPr>
              <p:cNvSpPr/>
              <p:nvPr/>
            </p:nvSpPr>
            <p:spPr>
              <a:xfrm>
                <a:off x="708275" y="5600111"/>
                <a:ext cx="2499530" cy="374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CL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Recorrido =</a:t>
                </a:r>
                <a:r>
                  <a:rPr lang="es-C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["/>
                        <m:ctrlPr>
                          <a:rPr lang="es-CL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−4, +∞</m:t>
                        </m:r>
                      </m:e>
                    </m:d>
                  </m:oMath>
                </a14:m>
                <a:r>
                  <a:rPr lang="es-CL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endParaRPr lang="es-C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D9E8164A-5148-43C4-87EB-DE5FB93C91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75" y="5600111"/>
                <a:ext cx="2499530" cy="374846"/>
              </a:xfrm>
              <a:prstGeom prst="rect">
                <a:avLst/>
              </a:prstGeom>
              <a:blipFill>
                <a:blip r:embed="rId4"/>
                <a:stretch>
                  <a:fillRect l="-1951" t="-8197" b="-2623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65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9" grpId="0"/>
      <p:bldP spid="21" grpId="0" animBg="1"/>
      <p:bldP spid="22" grpId="0"/>
      <p:bldP spid="23" grpId="0" animBg="1"/>
      <p:bldP spid="24" grpId="0"/>
      <p:bldP spid="25" grpId="0"/>
      <p:bldP spid="26" grpId="0" animBg="1"/>
      <p:bldP spid="28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5D950AB9-6E11-4C35-94A1-565EB5B8D700}"/>
              </a:ext>
            </a:extLst>
          </p:cNvPr>
          <p:cNvSpPr/>
          <p:nvPr/>
        </p:nvSpPr>
        <p:spPr>
          <a:xfrm>
            <a:off x="371061" y="318543"/>
            <a:ext cx="9793356" cy="4524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Formen Grupos de dos estudiantes y realicen la siguiente actividad:</a:t>
            </a:r>
            <a:endParaRPr lang="es-CL" sz="1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Dadas las función  f(x) = x</a:t>
            </a:r>
            <a:r>
              <a:rPr lang="es-CL" baseline="30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4x – 21  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encuentra :</a:t>
            </a:r>
            <a:endParaRPr lang="es-C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AutoNum type="alphaLcParenR"/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Parámetros a , b y c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Discriminante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Intersección con el eje x </a:t>
            </a:r>
            <a:endParaRPr lang="es-C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Intersección con el eje y</a:t>
            </a:r>
            <a:endParaRPr lang="es-CL" sz="14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Ecuación del eje de simetría</a:t>
            </a:r>
            <a:endParaRPr lang="es-C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Coordenadas del vértice</a:t>
            </a:r>
            <a:endParaRPr lang="es-CL" sz="14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 Gráfica</a:t>
            </a:r>
            <a:endParaRPr lang="es-C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Existencia de un valor mínimo o máximo</a:t>
            </a:r>
            <a:endParaRPr lang="es-CL" sz="14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h) Dominio </a:t>
            </a:r>
            <a:endParaRPr lang="es-C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i)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Recorrido o Rango</a:t>
            </a:r>
            <a:endParaRPr lang="es-CL" sz="14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3B4026B2-9305-4084-8960-BC37BD03D7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45" t="8503" r="22789" b="14588"/>
          <a:stretch/>
        </p:blipFill>
        <p:spPr>
          <a:xfrm>
            <a:off x="5247861" y="791817"/>
            <a:ext cx="6573078" cy="527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1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F46F4E4-DBAC-423F-AFA8-DD8F71BAA838}"/>
              </a:ext>
            </a:extLst>
          </p:cNvPr>
          <p:cNvSpPr txBox="1"/>
          <p:nvPr/>
        </p:nvSpPr>
        <p:spPr>
          <a:xfrm>
            <a:off x="1088189" y="997017"/>
            <a:ext cx="1420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chemeClr val="accent5"/>
                </a:solidFill>
              </a:rPr>
              <a:t>Parámetros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F875A10-91EF-43DB-B646-28CB39BE9B04}"/>
              </a:ext>
            </a:extLst>
          </p:cNvPr>
          <p:cNvSpPr txBox="1"/>
          <p:nvPr/>
        </p:nvSpPr>
        <p:spPr>
          <a:xfrm>
            <a:off x="4267200" y="1007165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a = 1      </a:t>
            </a:r>
            <a:r>
              <a:rPr lang="es-CL" dirty="0">
                <a:solidFill>
                  <a:srgbClr val="0070C0"/>
                </a:solidFill>
              </a:rPr>
              <a:t>b = - 4       </a:t>
            </a:r>
            <a:r>
              <a:rPr lang="es-CL" dirty="0"/>
              <a:t>c = - 21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="" xmlns:a16="http://schemas.microsoft.com/office/drawing/2014/main" id="{58E5B5E0-1B8A-455E-8CE7-065F8D410D52}"/>
                  </a:ext>
                </a:extLst>
              </p:cNvPr>
              <p:cNvSpPr txBox="1"/>
              <p:nvPr/>
            </p:nvSpPr>
            <p:spPr>
              <a:xfrm>
                <a:off x="1027640" y="1831891"/>
                <a:ext cx="31439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dirty="0">
                    <a:solidFill>
                      <a:schemeClr val="accent5"/>
                    </a:solidFill>
                  </a:rPr>
                  <a:t>Discriminante</a:t>
                </a:r>
                <a:r>
                  <a:rPr lang="es-CL" dirty="0"/>
                  <a:t>:  </a:t>
                </a:r>
                <a14:m>
                  <m:oMath xmlns:m="http://schemas.openxmlformats.org/officeDocument/2006/math"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s-C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</m:oMath>
                </a14:m>
                <a:r>
                  <a:rPr lang="es-CL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CL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s-C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𝑎𝑐</m:t>
                    </m:r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8E5B5E0-1B8A-455E-8CE7-065F8D410D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640" y="1831891"/>
                <a:ext cx="3143938" cy="369332"/>
              </a:xfrm>
              <a:prstGeom prst="rect">
                <a:avLst/>
              </a:prstGeom>
              <a:blipFill>
                <a:blip r:embed="rId2"/>
                <a:stretch>
                  <a:fillRect l="-1748" t="-11667" b="-25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="" xmlns:a16="http://schemas.microsoft.com/office/drawing/2014/main" id="{35A4D59A-507D-40B3-AAFD-D947B7194F7B}"/>
                  </a:ext>
                </a:extLst>
              </p:cNvPr>
              <p:cNvSpPr txBox="1"/>
              <p:nvPr/>
            </p:nvSpPr>
            <p:spPr>
              <a:xfrm>
                <a:off x="5119118" y="1803952"/>
                <a:ext cx="23893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−21</m:t>
                          </m:r>
                        </m:e>
                      </m:d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35A4D59A-507D-40B3-AAFD-D947B7194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118" y="1803952"/>
                <a:ext cx="2389308" cy="276999"/>
              </a:xfrm>
              <a:prstGeom prst="rect">
                <a:avLst/>
              </a:prstGeom>
              <a:blipFill>
                <a:blip r:embed="rId3"/>
                <a:stretch>
                  <a:fillRect l="-1786" t="-2222" b="-888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="" xmlns:a16="http://schemas.microsoft.com/office/drawing/2014/main" id="{1BDD209D-9FA3-4D1A-A0F9-96577D2CE09C}"/>
                  </a:ext>
                </a:extLst>
              </p:cNvPr>
              <p:cNvSpPr txBox="1"/>
              <p:nvPr/>
            </p:nvSpPr>
            <p:spPr>
              <a:xfrm>
                <a:off x="5219386" y="2210880"/>
                <a:ext cx="13353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=16+84 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BDD209D-9FA3-4D1A-A0F9-96577D2CE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386" y="2210880"/>
                <a:ext cx="1335302" cy="276999"/>
              </a:xfrm>
              <a:prstGeom prst="rect">
                <a:avLst/>
              </a:prstGeom>
              <a:blipFill>
                <a:blip r:embed="rId4"/>
                <a:stretch>
                  <a:fillRect l="-2740" b="-888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="" xmlns:a16="http://schemas.microsoft.com/office/drawing/2014/main" id="{CF1E8A2E-EC91-4A5A-96F8-18BA0589AF13}"/>
                  </a:ext>
                </a:extLst>
              </p:cNvPr>
              <p:cNvSpPr/>
              <p:nvPr/>
            </p:nvSpPr>
            <p:spPr>
              <a:xfrm>
                <a:off x="5119118" y="2571786"/>
                <a:ext cx="15456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 =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100&gt;0</m:t>
                      </m:r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CF1E8A2E-EC91-4A5A-96F8-18BA0589AF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118" y="2571786"/>
                <a:ext cx="154561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2CC3DB55-42A8-43B9-A9F5-01E351EBF212}"/>
              </a:ext>
            </a:extLst>
          </p:cNvPr>
          <p:cNvSpPr txBox="1"/>
          <p:nvPr/>
        </p:nvSpPr>
        <p:spPr>
          <a:xfrm>
            <a:off x="7285975" y="2210880"/>
            <a:ext cx="3534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Corte con el eje x en dos puntos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6DAA709B-598A-435E-8999-15F10C10C057}"/>
              </a:ext>
            </a:extLst>
          </p:cNvPr>
          <p:cNvSpPr txBox="1"/>
          <p:nvPr/>
        </p:nvSpPr>
        <p:spPr>
          <a:xfrm>
            <a:off x="1018508" y="2956561"/>
            <a:ext cx="361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chemeClr val="accent5"/>
                </a:solidFill>
              </a:rPr>
              <a:t>Ceros de la función (corte eje x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="" xmlns:a16="http://schemas.microsoft.com/office/drawing/2014/main" id="{5FD9DE12-1185-4144-B509-50ACCC2D2A17}"/>
                  </a:ext>
                </a:extLst>
              </p:cNvPr>
              <p:cNvSpPr txBox="1"/>
              <p:nvPr/>
            </p:nvSpPr>
            <p:spPr>
              <a:xfrm>
                <a:off x="4409447" y="275822"/>
                <a:ext cx="18653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C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−21</m:t>
                      </m:r>
                    </m:oMath>
                  </m:oMathPara>
                </a14:m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FD9DE12-1185-4144-B509-50ACCC2D2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447" y="275822"/>
                <a:ext cx="1865382" cy="276999"/>
              </a:xfrm>
              <a:prstGeom prst="rect">
                <a:avLst/>
              </a:prstGeom>
              <a:blipFill>
                <a:blip r:embed="rId6"/>
                <a:stretch>
                  <a:fillRect l="-2288" t="-2174" r="-2288" b="-2608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="" xmlns:a16="http://schemas.microsoft.com/office/drawing/2014/main" id="{ADDA7274-27C8-4ADC-9B55-565825033075}"/>
                  </a:ext>
                </a:extLst>
              </p:cNvPr>
              <p:cNvSpPr txBox="1"/>
              <p:nvPr/>
            </p:nvSpPr>
            <p:spPr>
              <a:xfrm>
                <a:off x="6563602" y="3431700"/>
                <a:ext cx="2218813" cy="592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 ±</m:t>
                          </m:r>
                          <m:rad>
                            <m:radPr>
                              <m:degHide m:val="on"/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C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ADDA7274-27C8-4ADC-9B55-565825033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602" y="3431700"/>
                <a:ext cx="2218813" cy="5927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>
                <a:extLst>
                  <a:ext uri="{FF2B5EF4-FFF2-40B4-BE49-F238E27FC236}">
                    <a16:creationId xmlns="" xmlns:a16="http://schemas.microsoft.com/office/drawing/2014/main" id="{DD8AE6C3-34BD-4904-B2D2-9D268F888821}"/>
                  </a:ext>
                </a:extLst>
              </p:cNvPr>
              <p:cNvSpPr/>
              <p:nvPr/>
            </p:nvSpPr>
            <p:spPr>
              <a:xfrm>
                <a:off x="1088189" y="4041121"/>
                <a:ext cx="3746987" cy="741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C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 ±</m:t>
                          </m:r>
                          <m:rad>
                            <m:radPr>
                              <m:degHide m:val="on"/>
                              <m:ctrlPr>
                                <a:rPr lang="es-C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C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CL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</m:t>
                                  </m:r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C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C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es-C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−21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rad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C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DD8AE6C3-34BD-4904-B2D2-9D268F8888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189" y="4041121"/>
                <a:ext cx="3746987" cy="741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ángulo 17">
                <a:extLst>
                  <a:ext uri="{FF2B5EF4-FFF2-40B4-BE49-F238E27FC236}">
                    <a16:creationId xmlns="" xmlns:a16="http://schemas.microsoft.com/office/drawing/2014/main" id="{16DE4AAA-5D50-48AD-8CD1-637E14EC4233}"/>
                  </a:ext>
                </a:extLst>
              </p:cNvPr>
              <p:cNvSpPr/>
              <p:nvPr/>
            </p:nvSpPr>
            <p:spPr>
              <a:xfrm>
                <a:off x="1112723" y="5138941"/>
                <a:ext cx="2132187" cy="6709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 ±</m:t>
                          </m:r>
                          <m:rad>
                            <m:radPr>
                              <m:degHide m:val="on"/>
                              <m:ctrlPr>
                                <a:rPr lang="es-C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16+84</m:t>
                              </m:r>
                            </m:e>
                          </m:rad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16DE4AAA-5D50-48AD-8CD1-637E14EC42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723" y="5138941"/>
                <a:ext cx="2132187" cy="6709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ángulo 18">
                <a:extLst>
                  <a:ext uri="{FF2B5EF4-FFF2-40B4-BE49-F238E27FC236}">
                    <a16:creationId xmlns="" xmlns:a16="http://schemas.microsoft.com/office/drawing/2014/main" id="{49BDCAC5-597C-4B07-9A36-3F87D6C4C86A}"/>
                  </a:ext>
                </a:extLst>
              </p:cNvPr>
              <p:cNvSpPr/>
              <p:nvPr/>
            </p:nvSpPr>
            <p:spPr>
              <a:xfrm>
                <a:off x="1088189" y="5935728"/>
                <a:ext cx="1728230" cy="675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 ±</m:t>
                          </m:r>
                          <m:rad>
                            <m:radPr>
                              <m:degHide m:val="on"/>
                              <m:ctrlPr>
                                <a:rPr lang="es-C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e>
                          </m:rad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9" name="Rectángulo 18">
                <a:extLst>
                  <a:ext uri="{FF2B5EF4-FFF2-40B4-BE49-F238E27FC236}">
                    <a16:creationId xmlns:a16="http://schemas.microsoft.com/office/drawing/2014/main" id="{49BDCAC5-597C-4B07-9A36-3F87D6C4C8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189" y="5935728"/>
                <a:ext cx="1728230" cy="6750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19">
                <a:extLst>
                  <a:ext uri="{FF2B5EF4-FFF2-40B4-BE49-F238E27FC236}">
                    <a16:creationId xmlns="" xmlns:a16="http://schemas.microsoft.com/office/drawing/2014/main" id="{769A8B19-8B8A-4C51-BF70-7EC944C8BB80}"/>
                  </a:ext>
                </a:extLst>
              </p:cNvPr>
              <p:cNvSpPr/>
              <p:nvPr/>
            </p:nvSpPr>
            <p:spPr>
              <a:xfrm>
                <a:off x="3685242" y="4920618"/>
                <a:ext cx="1448410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 ±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769A8B19-8B8A-4C51-BF70-7EC944C8BB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5242" y="4920618"/>
                <a:ext cx="1448410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ángulo 20">
                <a:extLst>
                  <a:ext uri="{FF2B5EF4-FFF2-40B4-BE49-F238E27FC236}">
                    <a16:creationId xmlns="" xmlns:a16="http://schemas.microsoft.com/office/drawing/2014/main" id="{FF51330B-0D5C-464B-8C09-C63281E1A02B}"/>
                  </a:ext>
                </a:extLst>
              </p:cNvPr>
              <p:cNvSpPr/>
              <p:nvPr/>
            </p:nvSpPr>
            <p:spPr>
              <a:xfrm>
                <a:off x="3735609" y="5744558"/>
                <a:ext cx="139711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10 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FF51330B-0D5C-464B-8C09-C63281E1A0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5609" y="5744558"/>
                <a:ext cx="1397114" cy="6109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21">
                <a:extLst>
                  <a:ext uri="{FF2B5EF4-FFF2-40B4-BE49-F238E27FC236}">
                    <a16:creationId xmlns="" xmlns:a16="http://schemas.microsoft.com/office/drawing/2014/main" id="{F5BAF07E-9F9F-4CCD-902D-D9FBAF79C476}"/>
                  </a:ext>
                </a:extLst>
              </p:cNvPr>
              <p:cNvSpPr/>
              <p:nvPr/>
            </p:nvSpPr>
            <p:spPr>
              <a:xfrm>
                <a:off x="5379003" y="5681826"/>
                <a:ext cx="144841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4 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10 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F5BAF07E-9F9F-4CCD-902D-D9FBAF79C4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003" y="5681826"/>
                <a:ext cx="1448410" cy="61093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adroTexto 22">
            <a:extLst>
              <a:ext uri="{FF2B5EF4-FFF2-40B4-BE49-F238E27FC236}">
                <a16:creationId xmlns="" xmlns:a16="http://schemas.microsoft.com/office/drawing/2014/main" id="{41B38088-1714-483A-BF27-74E0B99639A8}"/>
              </a:ext>
            </a:extLst>
          </p:cNvPr>
          <p:cNvSpPr txBox="1"/>
          <p:nvPr/>
        </p:nvSpPr>
        <p:spPr>
          <a:xfrm>
            <a:off x="3824368" y="6412513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x = 7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7D3C90B3-0F96-4698-8F4C-135BF369BCEA}"/>
              </a:ext>
            </a:extLst>
          </p:cNvPr>
          <p:cNvSpPr txBox="1"/>
          <p:nvPr/>
        </p:nvSpPr>
        <p:spPr>
          <a:xfrm>
            <a:off x="5671845" y="6392847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x = - 3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="" xmlns:a16="http://schemas.microsoft.com/office/drawing/2014/main" id="{B41B7FF0-2319-4185-9ABF-546A58B50E77}"/>
              </a:ext>
            </a:extLst>
          </p:cNvPr>
          <p:cNvSpPr txBox="1"/>
          <p:nvPr/>
        </p:nvSpPr>
        <p:spPr>
          <a:xfrm>
            <a:off x="671778" y="3428999"/>
            <a:ext cx="693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y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ángulo 25">
                <a:extLst>
                  <a:ext uri="{FF2B5EF4-FFF2-40B4-BE49-F238E27FC236}">
                    <a16:creationId xmlns="" xmlns:a16="http://schemas.microsoft.com/office/drawing/2014/main" id="{63C1DE95-E3E8-456A-8D52-B08E24359862}"/>
                  </a:ext>
                </a:extLst>
              </p:cNvPr>
              <p:cNvSpPr/>
              <p:nvPr/>
            </p:nvSpPr>
            <p:spPr>
              <a:xfrm>
                <a:off x="1672729" y="3460581"/>
                <a:ext cx="20444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−21=0</m:t>
                      </m:r>
                    </m:oMath>
                  </m:oMathPara>
                </a14:m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63C1DE95-E3E8-456A-8D52-B08E243598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729" y="3460581"/>
                <a:ext cx="204447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adroTexto 26">
            <a:extLst>
              <a:ext uri="{FF2B5EF4-FFF2-40B4-BE49-F238E27FC236}">
                <a16:creationId xmlns="" xmlns:a16="http://schemas.microsoft.com/office/drawing/2014/main" id="{97C72D2D-84CA-4F7F-A20C-4C629F725C2A}"/>
              </a:ext>
            </a:extLst>
          </p:cNvPr>
          <p:cNvSpPr txBox="1"/>
          <p:nvPr/>
        </p:nvSpPr>
        <p:spPr>
          <a:xfrm>
            <a:off x="7673009" y="4920618"/>
            <a:ext cx="2173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Ceros de la función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="" xmlns:a16="http://schemas.microsoft.com/office/drawing/2014/main" id="{1260A51F-585B-4928-AE64-5555E491FB48}"/>
              </a:ext>
            </a:extLst>
          </p:cNvPr>
          <p:cNvSpPr txBox="1"/>
          <p:nvPr/>
        </p:nvSpPr>
        <p:spPr>
          <a:xfrm>
            <a:off x="7724232" y="5394845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(</a:t>
            </a:r>
            <a:r>
              <a:rPr lang="es-CL" dirty="0">
                <a:solidFill>
                  <a:srgbClr val="0070C0"/>
                </a:solidFill>
              </a:rPr>
              <a:t>7,0</a:t>
            </a:r>
            <a:r>
              <a:rPr lang="es-CL" dirty="0"/>
              <a:t>)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="" xmlns:a16="http://schemas.microsoft.com/office/drawing/2014/main" id="{11A8A860-6404-4BC3-AB36-D85A02C30930}"/>
              </a:ext>
            </a:extLst>
          </p:cNvPr>
          <p:cNvSpPr txBox="1"/>
          <p:nvPr/>
        </p:nvSpPr>
        <p:spPr>
          <a:xfrm>
            <a:off x="8843886" y="5413539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(-3,0</a:t>
            </a:r>
            <a:r>
              <a:rPr lang="es-CL" dirty="0"/>
              <a:t>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C3010553-CAFE-4CA4-8A7B-0B6291E8EE5A}"/>
              </a:ext>
            </a:extLst>
          </p:cNvPr>
          <p:cNvSpPr txBox="1"/>
          <p:nvPr/>
        </p:nvSpPr>
        <p:spPr>
          <a:xfrm>
            <a:off x="1136543" y="281789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Solución</a:t>
            </a:r>
          </a:p>
        </p:txBody>
      </p:sp>
    </p:spTree>
    <p:extLst>
      <p:ext uri="{BB962C8B-B14F-4D97-AF65-F5344CB8AC3E}">
        <p14:creationId xmlns:p14="http://schemas.microsoft.com/office/powerpoint/2010/main" val="383848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8" grpId="0"/>
      <p:bldP spid="9" grpId="0"/>
      <p:bldP spid="10" grpId="0"/>
      <p:bldP spid="11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9BF38322-A1B9-402B-939D-1FBBDA9E5C26}"/>
              </a:ext>
            </a:extLst>
          </p:cNvPr>
          <p:cNvSpPr txBox="1"/>
          <p:nvPr/>
        </p:nvSpPr>
        <p:spPr>
          <a:xfrm>
            <a:off x="1219199" y="275046"/>
            <a:ext cx="6474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C00000"/>
                </a:solidFill>
              </a:rPr>
              <a:t>Intersección con el eje de las ordenadas  </a:t>
            </a:r>
            <a:r>
              <a:rPr lang="es-CL" dirty="0"/>
              <a:t>(y)  entonces  </a:t>
            </a:r>
            <a:r>
              <a:rPr lang="es-CL" dirty="0">
                <a:solidFill>
                  <a:srgbClr val="0070C0"/>
                </a:solidFill>
              </a:rPr>
              <a:t>x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>
                <a:extLst>
                  <a:ext uri="{FF2B5EF4-FFF2-40B4-BE49-F238E27FC236}">
                    <a16:creationId xmlns="" xmlns:a16="http://schemas.microsoft.com/office/drawing/2014/main" id="{3ED5965C-163B-44C3-8809-D14D0AA34C9F}"/>
                  </a:ext>
                </a:extLst>
              </p:cNvPr>
              <p:cNvSpPr/>
              <p:nvPr/>
            </p:nvSpPr>
            <p:spPr>
              <a:xfrm>
                <a:off x="1479775" y="820178"/>
                <a:ext cx="21013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C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s-CL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s-C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−21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3ED5965C-163B-44C3-8809-D14D0AA34C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775" y="820178"/>
                <a:ext cx="2101344" cy="369332"/>
              </a:xfrm>
              <a:prstGeom prst="rect">
                <a:avLst/>
              </a:prstGeom>
              <a:blipFill>
                <a:blip r:embed="rId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>
                <a:extLst>
                  <a:ext uri="{FF2B5EF4-FFF2-40B4-BE49-F238E27FC236}">
                    <a16:creationId xmlns="" xmlns:a16="http://schemas.microsoft.com/office/drawing/2014/main" id="{159CCB70-0110-4216-871A-09E2ACA18B68}"/>
                  </a:ext>
                </a:extLst>
              </p:cNvPr>
              <p:cNvSpPr/>
              <p:nvPr/>
            </p:nvSpPr>
            <p:spPr>
              <a:xfrm>
                <a:off x="1416172" y="1202843"/>
                <a:ext cx="24247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=(0)</m:t>
                          </m:r>
                        </m:e>
                        <m:sup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C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−21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159CCB70-0110-4216-871A-09E2ACA18B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6172" y="1202843"/>
                <a:ext cx="2424766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E8BA0EFC-034C-4433-8C7C-441BC4350CD4}"/>
              </a:ext>
            </a:extLst>
          </p:cNvPr>
          <p:cNvSpPr txBox="1"/>
          <p:nvPr/>
        </p:nvSpPr>
        <p:spPr>
          <a:xfrm>
            <a:off x="1512622" y="1657667"/>
            <a:ext cx="900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y = -21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A152D5D8-8458-4557-8D0E-7EEAA09E6E43}"/>
              </a:ext>
            </a:extLst>
          </p:cNvPr>
          <p:cNvSpPr txBox="1"/>
          <p:nvPr/>
        </p:nvSpPr>
        <p:spPr>
          <a:xfrm>
            <a:off x="3673809" y="1678192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Luego corte eje y   en  (0,-21)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2A5BE6DE-02D2-4D70-A4A9-1D4A7D7E3A53}"/>
              </a:ext>
            </a:extLst>
          </p:cNvPr>
          <p:cNvSpPr txBox="1"/>
          <p:nvPr/>
        </p:nvSpPr>
        <p:spPr>
          <a:xfrm>
            <a:off x="1416172" y="2384727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C00000"/>
                </a:solidFill>
              </a:rPr>
              <a:t>Ecuación del eje de simetría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="" xmlns:a16="http://schemas.microsoft.com/office/drawing/2014/main" id="{47C10D93-E391-48D7-ADF5-1C27D6A27D55}"/>
                  </a:ext>
                </a:extLst>
              </p:cNvPr>
              <p:cNvSpPr txBox="1"/>
              <p:nvPr/>
            </p:nvSpPr>
            <p:spPr>
              <a:xfrm>
                <a:off x="624540" y="2900082"/>
                <a:ext cx="855234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47C10D93-E391-48D7-ADF5-1C27D6A27D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40" y="2900082"/>
                <a:ext cx="855234" cy="524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="" xmlns:a16="http://schemas.microsoft.com/office/drawing/2014/main" id="{27311069-9CD4-4FDD-AFCA-D89E70037B2F}"/>
                  </a:ext>
                </a:extLst>
              </p:cNvPr>
              <p:cNvSpPr txBox="1"/>
              <p:nvPr/>
            </p:nvSpPr>
            <p:spPr>
              <a:xfrm>
                <a:off x="8522842" y="3051632"/>
                <a:ext cx="1569019" cy="5013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s-C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s-CL" b="0" i="0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 +  </m:t>
                          </m:r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7311069-9CD4-4FDD-AFCA-D89E70037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842" y="3051632"/>
                <a:ext cx="1569019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8F8805CB-6931-4153-A3D9-58944B1D6ECA}"/>
              </a:ext>
            </a:extLst>
          </p:cNvPr>
          <p:cNvSpPr txBox="1"/>
          <p:nvPr/>
        </p:nvSpPr>
        <p:spPr>
          <a:xfrm>
            <a:off x="6096000" y="3059668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Si conoces los ceros </a:t>
            </a:r>
          </a:p>
          <a:p>
            <a:r>
              <a:rPr lang="es-CL" dirty="0"/>
              <a:t>de la función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>
                <a:extLst>
                  <a:ext uri="{FF2B5EF4-FFF2-40B4-BE49-F238E27FC236}">
                    <a16:creationId xmlns="" xmlns:a16="http://schemas.microsoft.com/office/drawing/2014/main" id="{2193D56A-239D-4089-A8D2-556D8A0BE8D3}"/>
                  </a:ext>
                </a:extLst>
              </p:cNvPr>
              <p:cNvSpPr/>
              <p:nvPr/>
            </p:nvSpPr>
            <p:spPr>
              <a:xfrm>
                <a:off x="557409" y="3506003"/>
                <a:ext cx="1403525" cy="669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(−4)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2193D56A-239D-4089-A8D2-556D8A0BE8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09" y="3506003"/>
                <a:ext cx="1403525" cy="6690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>
                <a:extLst>
                  <a:ext uri="{FF2B5EF4-FFF2-40B4-BE49-F238E27FC236}">
                    <a16:creationId xmlns="" xmlns:a16="http://schemas.microsoft.com/office/drawing/2014/main" id="{FA6C8E4E-5771-4A3B-88DC-174DA20B013E}"/>
                  </a:ext>
                </a:extLst>
              </p:cNvPr>
              <p:cNvSpPr/>
              <p:nvPr/>
            </p:nvSpPr>
            <p:spPr>
              <a:xfrm>
                <a:off x="603271" y="4277540"/>
                <a:ext cx="864916" cy="609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FA6C8E4E-5771-4A3B-88DC-174DA20B01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71" y="4277540"/>
                <a:ext cx="864916" cy="6099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>
                <a:extLst>
                  <a:ext uri="{FF2B5EF4-FFF2-40B4-BE49-F238E27FC236}">
                    <a16:creationId xmlns="" xmlns:a16="http://schemas.microsoft.com/office/drawing/2014/main" id="{D0E3AF68-7DF4-4B39-BC9B-461534703C67}"/>
                  </a:ext>
                </a:extLst>
              </p:cNvPr>
              <p:cNvSpPr/>
              <p:nvPr/>
            </p:nvSpPr>
            <p:spPr>
              <a:xfrm>
                <a:off x="572721" y="5241418"/>
                <a:ext cx="8136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s-C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D0E3AF68-7DF4-4B39-BC9B-461534703C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21" y="5241418"/>
                <a:ext cx="81362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4C6F4AAA-0586-4EE5-921F-873CB5C9830E}"/>
              </a:ext>
            </a:extLst>
          </p:cNvPr>
          <p:cNvSpPr txBox="1"/>
          <p:nvPr/>
        </p:nvSpPr>
        <p:spPr>
          <a:xfrm>
            <a:off x="2734288" y="3002050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C00000"/>
                </a:solidFill>
              </a:rPr>
              <a:t>Vértice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>
                <a:extLst>
                  <a:ext uri="{FF2B5EF4-FFF2-40B4-BE49-F238E27FC236}">
                    <a16:creationId xmlns="" xmlns:a16="http://schemas.microsoft.com/office/drawing/2014/main" id="{A0D68C23-4163-4D35-9574-9DA8DEF04587}"/>
                  </a:ext>
                </a:extLst>
              </p:cNvPr>
              <p:cNvSpPr/>
              <p:nvPr/>
            </p:nvSpPr>
            <p:spPr>
              <a:xfrm>
                <a:off x="2468368" y="3552988"/>
                <a:ext cx="21013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−21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A0D68C23-4163-4D35-9574-9DA8DEF045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368" y="3552988"/>
                <a:ext cx="2101344" cy="369332"/>
              </a:xfrm>
              <a:prstGeom prst="rect">
                <a:avLst/>
              </a:prstGeom>
              <a:blipFill>
                <a:blip r:embed="rId9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>
                <a:extLst>
                  <a:ext uri="{FF2B5EF4-FFF2-40B4-BE49-F238E27FC236}">
                    <a16:creationId xmlns="" xmlns:a16="http://schemas.microsoft.com/office/drawing/2014/main" id="{F9DE6436-C833-4146-A7A0-5DFEABB8D20F}"/>
                  </a:ext>
                </a:extLst>
              </p:cNvPr>
              <p:cNvSpPr/>
              <p:nvPr/>
            </p:nvSpPr>
            <p:spPr>
              <a:xfrm>
                <a:off x="2412868" y="4093550"/>
                <a:ext cx="24247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=(2)</m:t>
                          </m:r>
                        </m:e>
                        <m:sup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C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CL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−21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F9DE6436-C833-4146-A7A0-5DFEABB8D2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868" y="4093550"/>
                <a:ext cx="2424766" cy="369332"/>
              </a:xfrm>
              <a:prstGeom prst="rect">
                <a:avLst/>
              </a:prstGeom>
              <a:blipFill>
                <a:blip r:embed="rId10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ángulo 16">
                <a:extLst>
                  <a:ext uri="{FF2B5EF4-FFF2-40B4-BE49-F238E27FC236}">
                    <a16:creationId xmlns="" xmlns:a16="http://schemas.microsoft.com/office/drawing/2014/main" id="{0644051E-D981-49B8-A9F4-F11A53EBCFF0}"/>
                  </a:ext>
                </a:extLst>
              </p:cNvPr>
              <p:cNvSpPr/>
              <p:nvPr/>
            </p:nvSpPr>
            <p:spPr>
              <a:xfrm>
                <a:off x="2468368" y="4634112"/>
                <a:ext cx="18044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C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=4−8 −21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0644051E-D981-49B8-A9F4-F11A53EBCF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368" y="4634112"/>
                <a:ext cx="1804468" cy="369332"/>
              </a:xfrm>
              <a:prstGeom prst="rect">
                <a:avLst/>
              </a:prstGeom>
              <a:blipFill>
                <a:blip r:embed="rId11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AA81E359-4330-4762-929B-F2D69224FEDB}"/>
              </a:ext>
            </a:extLst>
          </p:cNvPr>
          <p:cNvSpPr/>
          <p:nvPr/>
        </p:nvSpPr>
        <p:spPr>
          <a:xfrm>
            <a:off x="2525144" y="5241418"/>
            <a:ext cx="969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y = - 25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="" xmlns:a16="http://schemas.microsoft.com/office/drawing/2014/main" id="{F0F327D6-F4D2-43A5-ADAC-F97112757863}"/>
              </a:ext>
            </a:extLst>
          </p:cNvPr>
          <p:cNvSpPr txBox="1"/>
          <p:nvPr/>
        </p:nvSpPr>
        <p:spPr>
          <a:xfrm>
            <a:off x="2486080" y="5968346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V= (</a:t>
            </a:r>
            <a:r>
              <a:rPr lang="es-CL" dirty="0">
                <a:solidFill>
                  <a:srgbClr val="0070C0"/>
                </a:solidFill>
              </a:rPr>
              <a:t>2</a:t>
            </a:r>
            <a:r>
              <a:rPr lang="es-CL" dirty="0"/>
              <a:t>, </a:t>
            </a:r>
            <a:r>
              <a:rPr lang="es-CL" dirty="0">
                <a:solidFill>
                  <a:srgbClr val="FF0000"/>
                </a:solidFill>
              </a:rPr>
              <a:t>- 25</a:t>
            </a:r>
            <a:r>
              <a:rPr lang="es-CL" dirty="0"/>
              <a:t>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="" xmlns:a16="http://schemas.microsoft.com/office/drawing/2014/main" id="{43840FCF-BC28-40E9-9EAC-FBEEAA7A7BDB}"/>
              </a:ext>
            </a:extLst>
          </p:cNvPr>
          <p:cNvSpPr txBox="1"/>
          <p:nvPr/>
        </p:nvSpPr>
        <p:spPr>
          <a:xfrm>
            <a:off x="6121969" y="3990431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Aquí los cero de la función son </a:t>
            </a:r>
            <a:r>
              <a:rPr lang="es-CL" dirty="0">
                <a:solidFill>
                  <a:srgbClr val="FF0000"/>
                </a:solidFill>
              </a:rPr>
              <a:t>– 3</a:t>
            </a:r>
            <a:r>
              <a:rPr lang="es-CL" dirty="0"/>
              <a:t> y  </a:t>
            </a:r>
            <a:r>
              <a:rPr lang="es-CL" dirty="0">
                <a:solidFill>
                  <a:srgbClr val="0070C0"/>
                </a:solidFill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21">
                <a:extLst>
                  <a:ext uri="{FF2B5EF4-FFF2-40B4-BE49-F238E27FC236}">
                    <a16:creationId xmlns="" xmlns:a16="http://schemas.microsoft.com/office/drawing/2014/main" id="{1275EA93-1563-48B0-89F8-8E669AD3298C}"/>
                  </a:ext>
                </a:extLst>
              </p:cNvPr>
              <p:cNvSpPr/>
              <p:nvPr/>
            </p:nvSpPr>
            <p:spPr>
              <a:xfrm>
                <a:off x="6134579" y="4691059"/>
                <a:ext cx="168026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CL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s-CL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 +  </m:t>
                          </m:r>
                          <m:r>
                            <a:rPr lang="es-C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1275EA93-1563-48B0-89F8-8E669AD329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579" y="4691059"/>
                <a:ext cx="1680268" cy="6109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ángulo 22">
                <a:extLst>
                  <a:ext uri="{FF2B5EF4-FFF2-40B4-BE49-F238E27FC236}">
                    <a16:creationId xmlns="" xmlns:a16="http://schemas.microsoft.com/office/drawing/2014/main" id="{99A2122C-0B6D-4BFE-B2AD-5E84F7A52500}"/>
                  </a:ext>
                </a:extLst>
              </p:cNvPr>
              <p:cNvSpPr/>
              <p:nvPr/>
            </p:nvSpPr>
            <p:spPr>
              <a:xfrm>
                <a:off x="7869550" y="4686660"/>
                <a:ext cx="949299" cy="609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CL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s-CL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99A2122C-0B6D-4BFE-B2AD-5E84F7A525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9550" y="4686660"/>
                <a:ext cx="949299" cy="60991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ángulo 23">
                <a:extLst>
                  <a:ext uri="{FF2B5EF4-FFF2-40B4-BE49-F238E27FC236}">
                    <a16:creationId xmlns="" xmlns:a16="http://schemas.microsoft.com/office/drawing/2014/main" id="{B1F48131-5D0B-417F-8795-C8679EAE1849}"/>
                  </a:ext>
                </a:extLst>
              </p:cNvPr>
              <p:cNvSpPr/>
              <p:nvPr/>
            </p:nvSpPr>
            <p:spPr>
              <a:xfrm>
                <a:off x="8979959" y="4797206"/>
                <a:ext cx="8467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CL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s-CL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B1F48131-5D0B-417F-8795-C8679EAE18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959" y="4797206"/>
                <a:ext cx="846707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506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E689262F-41E3-4DAC-9E63-14CE1A2C056D}"/>
              </a:ext>
            </a:extLst>
          </p:cNvPr>
          <p:cNvSpPr txBox="1"/>
          <p:nvPr/>
        </p:nvSpPr>
        <p:spPr>
          <a:xfrm>
            <a:off x="450496" y="135980"/>
            <a:ext cx="214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Entonces tenemos: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EC3A7020-A19C-43A9-9133-0B37AD3236F8}"/>
              </a:ext>
            </a:extLst>
          </p:cNvPr>
          <p:cNvSpPr txBox="1"/>
          <p:nvPr/>
        </p:nvSpPr>
        <p:spPr>
          <a:xfrm>
            <a:off x="455140" y="806079"/>
            <a:ext cx="4392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Parámetros</a:t>
            </a:r>
            <a:r>
              <a:rPr lang="es-CL" dirty="0"/>
              <a:t>    </a:t>
            </a:r>
            <a:r>
              <a:rPr lang="es-CL" dirty="0">
                <a:solidFill>
                  <a:srgbClr val="FF0000"/>
                </a:solidFill>
              </a:rPr>
              <a:t>a= 1      b = - 4      c = - 21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2BBB48FD-83EC-4C51-ADF6-AAAE48566E7F}"/>
              </a:ext>
            </a:extLst>
          </p:cNvPr>
          <p:cNvSpPr txBox="1"/>
          <p:nvPr/>
        </p:nvSpPr>
        <p:spPr>
          <a:xfrm>
            <a:off x="450496" y="1366330"/>
            <a:ext cx="2696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Discriminante</a:t>
            </a:r>
            <a:r>
              <a:rPr lang="es-CL" dirty="0"/>
              <a:t>  </a:t>
            </a:r>
            <a:r>
              <a:rPr lang="es-CL" dirty="0">
                <a:solidFill>
                  <a:srgbClr val="FF0000"/>
                </a:solidFill>
              </a:rPr>
              <a:t>100 &gt; 0  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11B6942E-CE78-489A-8AC9-BE1F5B63E31C}"/>
              </a:ext>
            </a:extLst>
          </p:cNvPr>
          <p:cNvSpPr txBox="1"/>
          <p:nvPr/>
        </p:nvSpPr>
        <p:spPr>
          <a:xfrm>
            <a:off x="450496" y="1991589"/>
            <a:ext cx="309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Ceros de la función   </a:t>
            </a:r>
            <a:r>
              <a:rPr lang="es-CL" dirty="0">
                <a:solidFill>
                  <a:srgbClr val="FF0000"/>
                </a:solidFill>
              </a:rPr>
              <a:t>7 y  - 3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B51CC1A5-74D9-4766-AB56-A378DC4F78AA}"/>
              </a:ext>
            </a:extLst>
          </p:cNvPr>
          <p:cNvSpPr txBox="1"/>
          <p:nvPr/>
        </p:nvSpPr>
        <p:spPr>
          <a:xfrm>
            <a:off x="433850" y="2551840"/>
            <a:ext cx="331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Intercepto eje y          </a:t>
            </a:r>
            <a:r>
              <a:rPr lang="es-CL" dirty="0" err="1">
                <a:solidFill>
                  <a:srgbClr val="FF0000"/>
                </a:solidFill>
              </a:rPr>
              <a:t>y</a:t>
            </a:r>
            <a:r>
              <a:rPr lang="es-CL" dirty="0">
                <a:solidFill>
                  <a:srgbClr val="FF0000"/>
                </a:solidFill>
              </a:rPr>
              <a:t> = - 21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F142CA8B-EFC5-403C-97AA-C9A2BE77EFB4}"/>
              </a:ext>
            </a:extLst>
          </p:cNvPr>
          <p:cNvSpPr txBox="1"/>
          <p:nvPr/>
        </p:nvSpPr>
        <p:spPr>
          <a:xfrm>
            <a:off x="450496" y="3112091"/>
            <a:ext cx="2973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>
                <a:solidFill>
                  <a:srgbClr val="0070C0"/>
                </a:solidFill>
              </a:rPr>
              <a:t>Ec</a:t>
            </a:r>
            <a:r>
              <a:rPr lang="es-CL" dirty="0">
                <a:solidFill>
                  <a:srgbClr val="0070C0"/>
                </a:solidFill>
              </a:rPr>
              <a:t> Eje simétrico         </a:t>
            </a:r>
            <a:r>
              <a:rPr lang="es-CL" dirty="0">
                <a:solidFill>
                  <a:srgbClr val="FF0000"/>
                </a:solidFill>
              </a:rPr>
              <a:t>x = 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8B956331-6CB4-4396-B051-1F967E3D307C}"/>
              </a:ext>
            </a:extLst>
          </p:cNvPr>
          <p:cNvSpPr txBox="1"/>
          <p:nvPr/>
        </p:nvSpPr>
        <p:spPr>
          <a:xfrm>
            <a:off x="515021" y="3806035"/>
            <a:ext cx="25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Vértice</a:t>
            </a:r>
            <a:r>
              <a:rPr lang="es-CL" dirty="0"/>
              <a:t>          </a:t>
            </a:r>
            <a:r>
              <a:rPr lang="es-CL" dirty="0">
                <a:solidFill>
                  <a:srgbClr val="FF0000"/>
                </a:solidFill>
              </a:rPr>
              <a:t>(2 , - 25)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D91AE6BB-2C29-4E1B-9BDF-152CB9F3C397}"/>
              </a:ext>
            </a:extLst>
          </p:cNvPr>
          <p:cNvSpPr/>
          <p:nvPr/>
        </p:nvSpPr>
        <p:spPr>
          <a:xfrm>
            <a:off x="2792245" y="169110"/>
            <a:ext cx="3589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Dadas las función  f(x) = x</a:t>
            </a:r>
            <a:r>
              <a:rPr lang="es-CL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4x – 21 </a:t>
            </a:r>
            <a:endParaRPr lang="es-CL" dirty="0"/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B24F733B-4DF0-46F5-8217-8EB75F62842A}"/>
              </a:ext>
            </a:extLst>
          </p:cNvPr>
          <p:cNvSpPr txBox="1"/>
          <p:nvPr/>
        </p:nvSpPr>
        <p:spPr>
          <a:xfrm>
            <a:off x="515021" y="4638261"/>
            <a:ext cx="2655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Valor mínimo     </a:t>
            </a:r>
            <a:r>
              <a:rPr lang="es-CL" dirty="0">
                <a:solidFill>
                  <a:srgbClr val="FF0000"/>
                </a:solidFill>
              </a:rPr>
              <a:t>y = - 25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2DB47C35-EF52-4DEF-B22A-09744FD915CA}"/>
              </a:ext>
            </a:extLst>
          </p:cNvPr>
          <p:cNvSpPr txBox="1"/>
          <p:nvPr/>
        </p:nvSpPr>
        <p:spPr>
          <a:xfrm>
            <a:off x="515021" y="5433391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Dominio</a:t>
            </a:r>
            <a:r>
              <a:rPr lang="es-CL" dirty="0"/>
              <a:t>     </a:t>
            </a:r>
            <a:r>
              <a:rPr lang="es-CL" dirty="0">
                <a:solidFill>
                  <a:srgbClr val="FF0000"/>
                </a:solidFill>
              </a:rPr>
              <a:t>IR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="" xmlns:a16="http://schemas.microsoft.com/office/drawing/2014/main" id="{A0774019-4F76-4725-BCD8-E55F1CAB5238}"/>
                  </a:ext>
                </a:extLst>
              </p:cNvPr>
              <p:cNvSpPr txBox="1"/>
              <p:nvPr/>
            </p:nvSpPr>
            <p:spPr>
              <a:xfrm>
                <a:off x="609600" y="6188765"/>
                <a:ext cx="2819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dirty="0">
                    <a:solidFill>
                      <a:srgbClr val="0070C0"/>
                    </a:solidFill>
                  </a:rPr>
                  <a:t>Recorrido</a:t>
                </a:r>
                <a:r>
                  <a:rPr lang="es-CL" dirty="0"/>
                  <a:t>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["/>
                        <m:ctrlPr>
                          <a:rPr lang="es-CL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− 25, +</m:t>
                        </m:r>
                        <m:r>
                          <a:rPr lang="es-CL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es-CL" dirty="0"/>
                  <a:t>  </a:t>
                </a: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A0774019-4F76-4725-BCD8-E55F1CAB5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6188765"/>
                <a:ext cx="2819939" cy="369332"/>
              </a:xfrm>
              <a:prstGeom prst="rect">
                <a:avLst/>
              </a:prstGeom>
              <a:blipFill>
                <a:blip r:embed="rId2"/>
                <a:stretch>
                  <a:fillRect l="-1728" t="-9836" b="-2295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Imagen 17">
            <a:extLst>
              <a:ext uri="{FF2B5EF4-FFF2-40B4-BE49-F238E27FC236}">
                <a16:creationId xmlns="" xmlns:a16="http://schemas.microsoft.com/office/drawing/2014/main" id="{619052BA-5842-48E7-9603-1BA1A757A09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230077" y="1164173"/>
            <a:ext cx="6352323" cy="502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3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A28B37A7-35E2-43B1-8EBC-C2D21BBABE63}"/>
              </a:ext>
            </a:extLst>
          </p:cNvPr>
          <p:cNvSpPr txBox="1"/>
          <p:nvPr/>
        </p:nvSpPr>
        <p:spPr>
          <a:xfrm>
            <a:off x="860517" y="225287"/>
            <a:ext cx="3804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dirty="0">
                <a:solidFill>
                  <a:srgbClr val="FF0000"/>
                </a:solidFill>
              </a:rPr>
              <a:t>Objetivo(s) de la clase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F5DCC23D-ADE2-4C2B-BE73-68F9EEB9E62F}"/>
              </a:ext>
            </a:extLst>
          </p:cNvPr>
          <p:cNvSpPr txBox="1"/>
          <p:nvPr/>
        </p:nvSpPr>
        <p:spPr>
          <a:xfrm>
            <a:off x="542465" y="914400"/>
            <a:ext cx="10261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>
                <a:solidFill>
                  <a:srgbClr val="00B0F0"/>
                </a:solidFill>
              </a:rPr>
              <a:t>Identificar la función cuadrática y las formas en que se puede presentar </a:t>
            </a:r>
          </a:p>
          <a:p>
            <a:r>
              <a:rPr lang="es-CL" sz="2400" dirty="0">
                <a:solidFill>
                  <a:srgbClr val="00B0F0"/>
                </a:solidFill>
              </a:rPr>
              <a:t>según los valores de sus coeficientes.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="" xmlns:a16="http://schemas.microsoft.com/office/drawing/2014/main" id="{7BAF1561-780C-4458-9CDC-7A5052FB6873}"/>
              </a:ext>
            </a:extLst>
          </p:cNvPr>
          <p:cNvSpPr/>
          <p:nvPr/>
        </p:nvSpPr>
        <p:spPr>
          <a:xfrm>
            <a:off x="689112" y="1911290"/>
            <a:ext cx="9846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/>
              <a:t>Reconocer la concavidad de la función cuadrática llamada parábola.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4C3E850E-40E4-41F5-B8F8-6A39626782AE}"/>
              </a:ext>
            </a:extLst>
          </p:cNvPr>
          <p:cNvSpPr/>
          <p:nvPr/>
        </p:nvSpPr>
        <p:spPr>
          <a:xfrm>
            <a:off x="615788" y="2558100"/>
            <a:ext cx="9993012" cy="967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Establecer las condiciones necesarias para que una parábola corte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eje x en uno, dos o ningún punto</a:t>
            </a:r>
            <a:endParaRPr lang="es-C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B04A81D-4B3B-489A-86BD-E2263EE08BA2}"/>
              </a:ext>
            </a:extLst>
          </p:cNvPr>
          <p:cNvSpPr/>
          <p:nvPr/>
        </p:nvSpPr>
        <p:spPr>
          <a:xfrm>
            <a:off x="542465" y="3801259"/>
            <a:ext cx="9489431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Determinar los puntos de cortes con el eje “x”.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2655A4F0-928E-4E7A-8B32-D7C680FCCD87}"/>
              </a:ext>
            </a:extLst>
          </p:cNvPr>
          <p:cNvSpPr/>
          <p:nvPr/>
        </p:nvSpPr>
        <p:spPr>
          <a:xfrm>
            <a:off x="608725" y="4609556"/>
            <a:ext cx="8681048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Determinar el punto de corte en el eje “y”</a:t>
            </a:r>
            <a:endParaRPr lang="es-C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1C1E2BFA-509A-4C6C-A19D-2CEB1B46AA06}"/>
              </a:ext>
            </a:extLst>
          </p:cNvPr>
          <p:cNvSpPr/>
          <p:nvPr/>
        </p:nvSpPr>
        <p:spPr>
          <a:xfrm>
            <a:off x="689112" y="5271686"/>
            <a:ext cx="9342784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Determinar la ecuación del eje simétrico y el vértice de la parábola</a:t>
            </a:r>
            <a:endParaRPr lang="es-C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2ED61FE3-EB37-4834-9E70-90366D728DB2}"/>
              </a:ext>
            </a:extLst>
          </p:cNvPr>
          <p:cNvSpPr/>
          <p:nvPr/>
        </p:nvSpPr>
        <p:spPr>
          <a:xfrm>
            <a:off x="689110" y="6044855"/>
            <a:ext cx="8681047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Trazar la gráfica de la función cuadrática.</a:t>
            </a:r>
            <a:endParaRPr lang="es-C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2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9FEDF314-DA23-4287-BE7F-0B50DA3CD106}"/>
              </a:ext>
            </a:extLst>
          </p:cNvPr>
          <p:cNvSpPr txBox="1"/>
          <p:nvPr/>
        </p:nvSpPr>
        <p:spPr>
          <a:xfrm>
            <a:off x="760096" y="506059"/>
            <a:ext cx="3087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solidFill>
                  <a:srgbClr val="FF0000"/>
                </a:solidFill>
              </a:rPr>
              <a:t>Requisitos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E8DD634B-3B2E-4AF6-956C-CD69542EB426}"/>
              </a:ext>
            </a:extLst>
          </p:cNvPr>
          <p:cNvSpPr txBox="1"/>
          <p:nvPr/>
        </p:nvSpPr>
        <p:spPr>
          <a:xfrm>
            <a:off x="909847" y="1937435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</a:rPr>
              <a:t>Factorización</a:t>
            </a:r>
            <a:r>
              <a:rPr lang="es-CL" dirty="0"/>
              <a:t>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14470C36-2962-4014-871A-3B894AF4CC90}"/>
              </a:ext>
            </a:extLst>
          </p:cNvPr>
          <p:cNvSpPr txBox="1"/>
          <p:nvPr/>
        </p:nvSpPr>
        <p:spPr>
          <a:xfrm>
            <a:off x="3711774" y="1056766"/>
            <a:ext cx="166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rgbClr val="00B0F0"/>
                </a:solidFill>
              </a:rPr>
              <a:t>Factor común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="" xmlns:a16="http://schemas.microsoft.com/office/drawing/2014/main" id="{1977562A-9DBD-40EC-B905-32B067B0E2E4}"/>
                  </a:ext>
                </a:extLst>
              </p:cNvPr>
              <p:cNvSpPr txBox="1"/>
              <p:nvPr/>
            </p:nvSpPr>
            <p:spPr>
              <a:xfrm>
                <a:off x="3682904" y="1767245"/>
                <a:ext cx="51410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dirty="0">
                    <a:solidFill>
                      <a:srgbClr val="00B0F0"/>
                    </a:solidFill>
                  </a:rPr>
                  <a:t>Trinomio de la forma  </a:t>
                </a:r>
                <a14:m>
                  <m:oMath xmlns:m="http://schemas.openxmlformats.org/officeDocument/2006/math">
                    <m:r>
                      <a:rPr lang="es-CL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CL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s-CL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s-CL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=0    ,  </m:t>
                    </m:r>
                    <m:r>
                      <a:rPr lang="es-CL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endParaRPr lang="es-CL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1977562A-9DBD-40EC-B905-32B067B0E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904" y="1767245"/>
                <a:ext cx="5141087" cy="369332"/>
              </a:xfrm>
              <a:prstGeom prst="rect">
                <a:avLst/>
              </a:prstGeom>
              <a:blipFill>
                <a:blip r:embed="rId2"/>
                <a:stretch>
                  <a:fillRect l="-948" t="-11667" b="-25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59E2310F-68D5-4828-8509-FCCF52D81758}"/>
              </a:ext>
            </a:extLst>
          </p:cNvPr>
          <p:cNvSpPr txBox="1"/>
          <p:nvPr/>
        </p:nvSpPr>
        <p:spPr>
          <a:xfrm>
            <a:off x="3782943" y="3427821"/>
            <a:ext cx="436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Resolver una ecuación de segundo grado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="" xmlns:a16="http://schemas.microsoft.com/office/drawing/2014/main" id="{7CC5B86B-6A5F-48AC-8679-C60B1E811157}"/>
                  </a:ext>
                </a:extLst>
              </p:cNvPr>
              <p:cNvSpPr txBox="1"/>
              <p:nvPr/>
            </p:nvSpPr>
            <p:spPr>
              <a:xfrm>
                <a:off x="4083340" y="4457339"/>
                <a:ext cx="2591755" cy="5927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7CC5B86B-6A5F-48AC-8679-C60B1E811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340" y="4457339"/>
                <a:ext cx="2591755" cy="5927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6BF58E30-5B06-4D6A-8D2F-07D3EEF9F31D}"/>
              </a:ext>
            </a:extLst>
          </p:cNvPr>
          <p:cNvSpPr txBox="1"/>
          <p:nvPr/>
        </p:nvSpPr>
        <p:spPr>
          <a:xfrm>
            <a:off x="3782943" y="2612097"/>
            <a:ext cx="2457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Evaluar una expresión</a:t>
            </a:r>
          </a:p>
        </p:txBody>
      </p:sp>
      <p:sp>
        <p:nvSpPr>
          <p:cNvPr id="9" name="Flecha: doblada 8">
            <a:extLst>
              <a:ext uri="{FF2B5EF4-FFF2-40B4-BE49-F238E27FC236}">
                <a16:creationId xmlns="" xmlns:a16="http://schemas.microsoft.com/office/drawing/2014/main" id="{7C6591DB-244B-46DD-9212-EA71ACC31DF6}"/>
              </a:ext>
            </a:extLst>
          </p:cNvPr>
          <p:cNvSpPr/>
          <p:nvPr/>
        </p:nvSpPr>
        <p:spPr>
          <a:xfrm>
            <a:off x="3074487" y="1029279"/>
            <a:ext cx="344557" cy="71047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0" name="Flecha: a la derecha 9">
            <a:extLst>
              <a:ext uri="{FF2B5EF4-FFF2-40B4-BE49-F238E27FC236}">
                <a16:creationId xmlns="" xmlns:a16="http://schemas.microsoft.com/office/drawing/2014/main" id="{F92C7F03-E32F-4151-9775-9F8098BC76DA}"/>
              </a:ext>
            </a:extLst>
          </p:cNvPr>
          <p:cNvSpPr/>
          <p:nvPr/>
        </p:nvSpPr>
        <p:spPr>
          <a:xfrm>
            <a:off x="2928730" y="1951911"/>
            <a:ext cx="783044" cy="228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Flecha: curvada hacia la derecha 11">
            <a:extLst>
              <a:ext uri="{FF2B5EF4-FFF2-40B4-BE49-F238E27FC236}">
                <a16:creationId xmlns="" xmlns:a16="http://schemas.microsoft.com/office/drawing/2014/main" id="{DE001C61-3677-4359-9645-D20A4BEE4968}"/>
              </a:ext>
            </a:extLst>
          </p:cNvPr>
          <p:cNvSpPr/>
          <p:nvPr/>
        </p:nvSpPr>
        <p:spPr>
          <a:xfrm rot="18390072">
            <a:off x="2963975" y="2374635"/>
            <a:ext cx="449972" cy="9804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90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D08183BE-B30A-4EEB-A81C-0B6EC9518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8516" y="564252"/>
            <a:ext cx="5467350" cy="225742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6489C74A-CDF2-41EB-99A2-1C9324DDDB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581" y="3778320"/>
            <a:ext cx="5353050" cy="234315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8DB247B2-207B-453A-829D-8E5FDB5F32FD}"/>
              </a:ext>
            </a:extLst>
          </p:cNvPr>
          <p:cNvSpPr/>
          <p:nvPr/>
        </p:nvSpPr>
        <p:spPr>
          <a:xfrm>
            <a:off x="551425" y="1317412"/>
            <a:ext cx="276678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y= f(x) =  ax</a:t>
            </a:r>
            <a:r>
              <a:rPr lang="es-CL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s-C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bx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     a </a:t>
            </a:r>
            <a:r>
              <a:rPr lang="es-C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0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A85A5FC0-CD87-470E-8448-12A9AA99FA40}"/>
              </a:ext>
            </a:extLst>
          </p:cNvPr>
          <p:cNvSpPr/>
          <p:nvPr/>
        </p:nvSpPr>
        <p:spPr>
          <a:xfrm>
            <a:off x="693527" y="4949895"/>
            <a:ext cx="281968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= f(x) =  ax</a:t>
            </a:r>
            <a:r>
              <a:rPr lang="es-CL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s-C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bx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     a </a:t>
            </a:r>
            <a:r>
              <a:rPr lang="es-C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0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6782F230-38BF-46C3-9A70-55851FFE45C2}"/>
              </a:ext>
            </a:extLst>
          </p:cNvPr>
          <p:cNvSpPr txBox="1"/>
          <p:nvPr/>
        </p:nvSpPr>
        <p:spPr>
          <a:xfrm>
            <a:off x="693527" y="564252"/>
            <a:ext cx="187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Recordemos que</a:t>
            </a:r>
          </a:p>
        </p:txBody>
      </p:sp>
    </p:spTree>
    <p:extLst>
      <p:ext uri="{BB962C8B-B14F-4D97-AF65-F5344CB8AC3E}">
        <p14:creationId xmlns:p14="http://schemas.microsoft.com/office/powerpoint/2010/main" val="280085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E3B33BAD-D5C0-46C7-8138-C65C57739B5D}"/>
              </a:ext>
            </a:extLst>
          </p:cNvPr>
          <p:cNvSpPr/>
          <p:nvPr/>
        </p:nvSpPr>
        <p:spPr>
          <a:xfrm>
            <a:off x="477682" y="302351"/>
            <a:ext cx="29442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Graficar    </a:t>
            </a:r>
            <a:r>
              <a:rPr lang="es-CL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f(x) = x</a:t>
            </a:r>
            <a:r>
              <a:rPr lang="es-CL" sz="2000" baseline="30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6x + 5 </a:t>
            </a:r>
            <a:endParaRPr lang="es-CL" sz="2000" dirty="0">
              <a:solidFill>
                <a:srgbClr val="0070C0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B4DA806D-8B13-40A0-9342-0AB9F4235A1F}"/>
              </a:ext>
            </a:extLst>
          </p:cNvPr>
          <p:cNvSpPr/>
          <p:nvPr/>
        </p:nvSpPr>
        <p:spPr>
          <a:xfrm>
            <a:off x="3518440" y="332322"/>
            <a:ext cx="4187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Identifiquemos los valores de a, b y  c </a:t>
            </a:r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556F627F-3084-4D5F-A7B8-937F287CCDA5}"/>
              </a:ext>
            </a:extLst>
          </p:cNvPr>
          <p:cNvSpPr/>
          <p:nvPr/>
        </p:nvSpPr>
        <p:spPr>
          <a:xfrm>
            <a:off x="477682" y="1110734"/>
            <a:ext cx="2705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de sus coeficientes</a:t>
            </a:r>
            <a:endParaRPr lang="es-CL" dirty="0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9CA69841-68A2-4242-8123-4362DF730B7C}"/>
              </a:ext>
            </a:extLst>
          </p:cNvPr>
          <p:cNvSpPr/>
          <p:nvPr/>
        </p:nvSpPr>
        <p:spPr>
          <a:xfrm>
            <a:off x="7705868" y="339659"/>
            <a:ext cx="2375971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= 1  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s-CL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= -6  y  c = 5</a:t>
            </a:r>
            <a:endParaRPr lang="es-CL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9493A71A-5A8A-43FA-AD9F-B6C994782065}"/>
              </a:ext>
            </a:extLst>
          </p:cNvPr>
          <p:cNvSpPr/>
          <p:nvPr/>
        </p:nvSpPr>
        <p:spPr>
          <a:xfrm>
            <a:off x="3518440" y="1104514"/>
            <a:ext cx="284924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a: concavidad de la parábola</a:t>
            </a:r>
            <a:endParaRPr lang="es-CL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65A640E3-6AE7-4610-AF29-B3740C478416}"/>
              </a:ext>
            </a:extLst>
          </p:cNvPr>
          <p:cNvSpPr/>
          <p:nvPr/>
        </p:nvSpPr>
        <p:spPr>
          <a:xfrm>
            <a:off x="376368" y="2101537"/>
            <a:ext cx="3833678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a &gt; 0, la parábola va hacia arriba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6B6C1B91-3BA0-422F-BCC5-C7A80C4926C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299" y="1638186"/>
            <a:ext cx="2232383" cy="173248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="" xmlns:a16="http://schemas.microsoft.com/office/drawing/2014/main" id="{5D7B70E8-C699-4DE5-98D3-410ED03AEFEC}"/>
              </a:ext>
            </a:extLst>
          </p:cNvPr>
          <p:cNvSpPr/>
          <p:nvPr/>
        </p:nvSpPr>
        <p:spPr>
          <a:xfrm>
            <a:off x="376368" y="4661452"/>
            <a:ext cx="349153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a &lt; 0 , la parábola va hacia abajo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="" xmlns:a16="http://schemas.microsoft.com/office/drawing/2014/main" id="{01EB4637-0CBB-4110-B582-13014C855A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729" y="4163805"/>
            <a:ext cx="2040836" cy="2009914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674F35B6-CDA7-4DF7-8FB1-28DA812BFE41}"/>
              </a:ext>
            </a:extLst>
          </p:cNvPr>
          <p:cNvSpPr/>
          <p:nvPr/>
        </p:nvSpPr>
        <p:spPr>
          <a:xfrm>
            <a:off x="5612154" y="3370668"/>
            <a:ext cx="6096000" cy="6719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nuestra función  f(x) = x</a:t>
            </a:r>
            <a:r>
              <a:rPr lang="es-CL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6x + 5   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= 1  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luego la parábola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 de concavidad hacia arriba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80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04C5A6F6-CBA9-4D2A-A0AA-4F94DE2AF79C}"/>
              </a:ext>
            </a:extLst>
          </p:cNvPr>
          <p:cNvSpPr/>
          <p:nvPr/>
        </p:nvSpPr>
        <p:spPr>
          <a:xfrm>
            <a:off x="396973" y="408369"/>
            <a:ext cx="4824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Punto de intersección de la parábola con el eje x: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>
                <a:extLst>
                  <a:ext uri="{FF2B5EF4-FFF2-40B4-BE49-F238E27FC236}">
                    <a16:creationId xmlns="" xmlns:a16="http://schemas.microsoft.com/office/drawing/2014/main" id="{5773683A-8A30-43D7-89A6-1757B4137DF3}"/>
                  </a:ext>
                </a:extLst>
              </p:cNvPr>
              <p:cNvSpPr/>
              <p:nvPr/>
            </p:nvSpPr>
            <p:spPr>
              <a:xfrm>
                <a:off x="396973" y="960601"/>
                <a:ext cx="4621778" cy="373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Utilizamos:  </a:t>
                </a:r>
                <a:r>
                  <a:rPr lang="es-CL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Discriminante</a:t>
                </a:r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: </a:t>
                </a:r>
                <a14:m>
                  <m:oMath xmlns:m="http://schemas.openxmlformats.org/officeDocument/2006/math"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es-CL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𝑎𝑐</m:t>
                    </m:r>
                  </m:oMath>
                </a14:m>
                <a:r>
                  <a:rPr lang="es-CL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</a:t>
                </a:r>
                <a:endParaRPr lang="es-C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5773683A-8A30-43D7-89A6-1757B4137D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73" y="960601"/>
                <a:ext cx="4621778" cy="373692"/>
              </a:xfrm>
              <a:prstGeom prst="rect">
                <a:avLst/>
              </a:prstGeom>
              <a:blipFill>
                <a:blip r:embed="rId2"/>
                <a:stretch>
                  <a:fillRect l="-1055" t="-8197" b="-2623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0F614916-A4AE-4C97-9826-8D8D403D9AD6}"/>
              </a:ext>
            </a:extLst>
          </p:cNvPr>
          <p:cNvSpPr/>
          <p:nvPr/>
        </p:nvSpPr>
        <p:spPr>
          <a:xfrm>
            <a:off x="396973" y="1839603"/>
            <a:ext cx="116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 </a:t>
            </a:r>
            <a:r>
              <a:rPr lang="es-CL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D &gt; 0</a:t>
            </a:r>
            <a:endParaRPr lang="es-CL" dirty="0">
              <a:solidFill>
                <a:srgbClr val="0070C0"/>
              </a:solidFill>
            </a:endParaRPr>
          </a:p>
        </p:txBody>
      </p:sp>
      <p:sp>
        <p:nvSpPr>
          <p:cNvPr id="16" name="Flecha: a la derecha 15">
            <a:extLst>
              <a:ext uri="{FF2B5EF4-FFF2-40B4-BE49-F238E27FC236}">
                <a16:creationId xmlns="" xmlns:a16="http://schemas.microsoft.com/office/drawing/2014/main" id="{22324541-5C52-4F7F-80DF-889257412462}"/>
              </a:ext>
            </a:extLst>
          </p:cNvPr>
          <p:cNvSpPr/>
          <p:nvPr/>
        </p:nvSpPr>
        <p:spPr>
          <a:xfrm>
            <a:off x="1789457" y="2024269"/>
            <a:ext cx="476250" cy="6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7" name="Rectángulo 16">
            <a:extLst>
              <a:ext uri="{FF2B5EF4-FFF2-40B4-BE49-F238E27FC236}">
                <a16:creationId xmlns="" xmlns:a16="http://schemas.microsoft.com/office/drawing/2014/main" id="{F57CCDB7-FC0D-40D2-A29C-42336036DAEF}"/>
              </a:ext>
            </a:extLst>
          </p:cNvPr>
          <p:cNvSpPr/>
          <p:nvPr/>
        </p:nvSpPr>
        <p:spPr>
          <a:xfrm>
            <a:off x="2494090" y="1839603"/>
            <a:ext cx="4075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parábola intersecta </a:t>
            </a:r>
            <a:r>
              <a:rPr lang="es-CL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eje x en 2 puntos</a:t>
            </a:r>
            <a:endParaRPr lang="es-CL" dirty="0">
              <a:solidFill>
                <a:srgbClr val="0070C0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70189A97-8DEE-40AB-819F-583F2ACCA537}"/>
              </a:ext>
            </a:extLst>
          </p:cNvPr>
          <p:cNvSpPr/>
          <p:nvPr/>
        </p:nvSpPr>
        <p:spPr>
          <a:xfrm>
            <a:off x="332047" y="3701298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D = 0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19" name="Flecha: a la derecha 18">
            <a:extLst>
              <a:ext uri="{FF2B5EF4-FFF2-40B4-BE49-F238E27FC236}">
                <a16:creationId xmlns="" xmlns:a16="http://schemas.microsoft.com/office/drawing/2014/main" id="{C684D3ED-B988-4D64-8ABA-41B01CEE2090}"/>
              </a:ext>
            </a:extLst>
          </p:cNvPr>
          <p:cNvSpPr/>
          <p:nvPr/>
        </p:nvSpPr>
        <p:spPr>
          <a:xfrm>
            <a:off x="1779932" y="3863421"/>
            <a:ext cx="485775" cy="45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CA58FE9F-9390-4FA3-890F-D169A35A9797}"/>
              </a:ext>
            </a:extLst>
          </p:cNvPr>
          <p:cNvSpPr/>
          <p:nvPr/>
        </p:nvSpPr>
        <p:spPr>
          <a:xfrm>
            <a:off x="2591062" y="3701298"/>
            <a:ext cx="4043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parábola intersecta 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eje x en 1 punto.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="" xmlns:a16="http://schemas.microsoft.com/office/drawing/2014/main" id="{1742B6EF-1897-4AC8-8169-D7E14D0A4071}"/>
              </a:ext>
            </a:extLst>
          </p:cNvPr>
          <p:cNvSpPr/>
          <p:nvPr/>
        </p:nvSpPr>
        <p:spPr>
          <a:xfrm>
            <a:off x="245942" y="5712733"/>
            <a:ext cx="1098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Si D &lt; 0</a:t>
            </a:r>
            <a:endParaRPr lang="es-CL" dirty="0"/>
          </a:p>
        </p:txBody>
      </p:sp>
      <p:sp>
        <p:nvSpPr>
          <p:cNvPr id="22" name="Flecha: a la derecha 21">
            <a:extLst>
              <a:ext uri="{FF2B5EF4-FFF2-40B4-BE49-F238E27FC236}">
                <a16:creationId xmlns="" xmlns:a16="http://schemas.microsoft.com/office/drawing/2014/main" id="{13B3FB1E-FDBF-4E08-A044-D62471DC9DD0}"/>
              </a:ext>
            </a:extLst>
          </p:cNvPr>
          <p:cNvSpPr/>
          <p:nvPr/>
        </p:nvSpPr>
        <p:spPr>
          <a:xfrm>
            <a:off x="1779932" y="5845436"/>
            <a:ext cx="466725" cy="45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23" name="Rectángulo 22">
            <a:extLst>
              <a:ext uri="{FF2B5EF4-FFF2-40B4-BE49-F238E27FC236}">
                <a16:creationId xmlns="" xmlns:a16="http://schemas.microsoft.com/office/drawing/2014/main" id="{F8435D6B-486C-4A65-A818-50ACAC0577FE}"/>
              </a:ext>
            </a:extLst>
          </p:cNvPr>
          <p:cNvSpPr/>
          <p:nvPr/>
        </p:nvSpPr>
        <p:spPr>
          <a:xfrm>
            <a:off x="2526243" y="5683312"/>
            <a:ext cx="3265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parábola </a:t>
            </a:r>
            <a:r>
              <a:rPr lang="es-C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intersecta al eje x </a:t>
            </a:r>
            <a:endParaRPr lang="es-CL" dirty="0"/>
          </a:p>
        </p:txBody>
      </p:sp>
      <p:pic>
        <p:nvPicPr>
          <p:cNvPr id="24" name="Imagen 23">
            <a:extLst>
              <a:ext uri="{FF2B5EF4-FFF2-40B4-BE49-F238E27FC236}">
                <a16:creationId xmlns="" xmlns:a16="http://schemas.microsoft.com/office/drawing/2014/main" id="{4E406560-7195-42B9-AE0B-9D2EB2B72D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1889" y="408369"/>
            <a:ext cx="1924050" cy="2162175"/>
          </a:xfrm>
          <a:prstGeom prst="rect">
            <a:avLst/>
          </a:prstGeom>
        </p:spPr>
      </p:pic>
      <p:sp>
        <p:nvSpPr>
          <p:cNvPr id="25" name="Flecha: a la derecha 24">
            <a:extLst>
              <a:ext uri="{FF2B5EF4-FFF2-40B4-BE49-F238E27FC236}">
                <a16:creationId xmlns="" xmlns:a16="http://schemas.microsoft.com/office/drawing/2014/main" id="{6ED8EB31-6E3E-4480-B126-210406CFFC4D}"/>
              </a:ext>
            </a:extLst>
          </p:cNvPr>
          <p:cNvSpPr/>
          <p:nvPr/>
        </p:nvSpPr>
        <p:spPr>
          <a:xfrm>
            <a:off x="6634477" y="2020091"/>
            <a:ext cx="476250" cy="66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pic>
        <p:nvPicPr>
          <p:cNvPr id="26" name="Imagen 25">
            <a:extLst>
              <a:ext uri="{FF2B5EF4-FFF2-40B4-BE49-F238E27FC236}">
                <a16:creationId xmlns="" xmlns:a16="http://schemas.microsoft.com/office/drawing/2014/main" id="{3587C288-28DA-40BB-8244-02E90DA5F6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5239" y="2682123"/>
            <a:ext cx="1657350" cy="2038350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="" xmlns:a16="http://schemas.microsoft.com/office/drawing/2014/main" id="{9073CE4E-670F-4337-B13A-8E4A37152F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3173" y="4720473"/>
            <a:ext cx="160972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3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 animBg="1"/>
      <p:bldP spid="17" grpId="0"/>
      <p:bldP spid="18" grpId="0"/>
      <p:bldP spid="19" grpId="0" animBg="1"/>
      <p:bldP spid="20" grpId="0"/>
      <p:bldP spid="21" grpId="0"/>
      <p:bldP spid="22" grpId="0" animBg="1"/>
      <p:bldP spid="23" grpId="0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AF643103-33A4-496F-9963-F52A759188D8}"/>
              </a:ext>
            </a:extLst>
          </p:cNvPr>
          <p:cNvSpPr/>
          <p:nvPr/>
        </p:nvSpPr>
        <p:spPr>
          <a:xfrm>
            <a:off x="502912" y="313520"/>
            <a:ext cx="2996333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función  f(x) = x</a:t>
            </a:r>
            <a:r>
              <a:rPr lang="es-CL" baseline="30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- 6x + 5 </a:t>
            </a:r>
            <a:endParaRPr lang="es-CL" sz="1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30808394-C6A6-4EC3-B855-60071A1657CE}"/>
              </a:ext>
            </a:extLst>
          </p:cNvPr>
          <p:cNvSpPr/>
          <p:nvPr/>
        </p:nvSpPr>
        <p:spPr>
          <a:xfrm>
            <a:off x="751520" y="1400920"/>
            <a:ext cx="1863011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=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(- 6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s-CL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4(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)(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C00CB363-A372-421A-B25B-B110BD3467FB}"/>
              </a:ext>
            </a:extLst>
          </p:cNvPr>
          <p:cNvSpPr/>
          <p:nvPr/>
        </p:nvSpPr>
        <p:spPr>
          <a:xfrm>
            <a:off x="751520" y="1807196"/>
            <a:ext cx="1237839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= 36 – 20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68A8110B-9DBA-48B0-81DF-B1F88EBE467A}"/>
              </a:ext>
            </a:extLst>
          </p:cNvPr>
          <p:cNvSpPr/>
          <p:nvPr/>
        </p:nvSpPr>
        <p:spPr>
          <a:xfrm>
            <a:off x="774460" y="2257081"/>
            <a:ext cx="1226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= 16  &gt; 0 </a:t>
            </a:r>
            <a:endParaRPr lang="es-CL" dirty="0">
              <a:solidFill>
                <a:srgbClr val="00B0F0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B3A54B50-4F6E-49D4-B123-F862D0729DDE}"/>
              </a:ext>
            </a:extLst>
          </p:cNvPr>
          <p:cNvSpPr/>
          <p:nvPr/>
        </p:nvSpPr>
        <p:spPr>
          <a:xfrm>
            <a:off x="2015001" y="2224295"/>
            <a:ext cx="4274632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entonces Intersecta en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 puntos al eje x </a:t>
            </a:r>
            <a:endParaRPr lang="es-CL" sz="1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500BE0BA-D3DA-4877-AEEE-D845D5CE5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657" y="500270"/>
            <a:ext cx="2943225" cy="172402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B2BC6655-4189-4F89-A5EF-88B5437F2A35}"/>
              </a:ext>
            </a:extLst>
          </p:cNvPr>
          <p:cNvSpPr/>
          <p:nvPr/>
        </p:nvSpPr>
        <p:spPr>
          <a:xfrm>
            <a:off x="604459" y="3279520"/>
            <a:ext cx="6374966" cy="373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Sabemos que en el eje x ,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valor de y = 0 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entonces tendremos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867F9C52-6D68-40BB-8A92-E98B3A1F38ED}"/>
              </a:ext>
            </a:extLst>
          </p:cNvPr>
          <p:cNvSpPr/>
          <p:nvPr/>
        </p:nvSpPr>
        <p:spPr>
          <a:xfrm>
            <a:off x="7026864" y="3279520"/>
            <a:ext cx="1529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s-CL" baseline="30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6x + 5 = 0 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="" xmlns:a16="http://schemas.microsoft.com/office/drawing/2014/main" id="{F0A683CE-F8BA-4FD6-A917-20B6227B78E2}"/>
              </a:ext>
            </a:extLst>
          </p:cNvPr>
          <p:cNvSpPr/>
          <p:nvPr/>
        </p:nvSpPr>
        <p:spPr>
          <a:xfrm>
            <a:off x="614078" y="4260206"/>
            <a:ext cx="4961295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 ahora resolvemos la ecuación de segundo grado,</a:t>
            </a:r>
            <a:endParaRPr lang="es-CL" sz="1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A5B22C8B-9828-451B-9E18-F2A94A889B4E}"/>
              </a:ext>
            </a:extLst>
          </p:cNvPr>
          <p:cNvSpPr/>
          <p:nvPr/>
        </p:nvSpPr>
        <p:spPr>
          <a:xfrm>
            <a:off x="5357480" y="4256038"/>
            <a:ext cx="4565545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hallar los valores donde intersecta al eje x</a:t>
            </a:r>
            <a:endParaRPr lang="es-CL" sz="1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>
                <a:extLst>
                  <a:ext uri="{FF2B5EF4-FFF2-40B4-BE49-F238E27FC236}">
                    <a16:creationId xmlns="" xmlns:a16="http://schemas.microsoft.com/office/drawing/2014/main" id="{6AD09BBA-9DF6-4EFD-B45F-FB7FB8FF13E6}"/>
                  </a:ext>
                </a:extLst>
              </p:cNvPr>
              <p:cNvSpPr/>
              <p:nvPr/>
            </p:nvSpPr>
            <p:spPr>
              <a:xfrm>
                <a:off x="614078" y="5159956"/>
                <a:ext cx="8967244" cy="622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Puedes utilizar el método de factorización o la fórmula  </a:t>
                </a:r>
                <a14:m>
                  <m:oMath xmlns:m="http://schemas.openxmlformats.org/officeDocument/2006/math">
                    <m:r>
                      <a:rPr lang="es-CL" sz="20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s-CL" sz="20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CL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s-CL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s-CL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±</m:t>
                        </m:r>
                        <m:rad>
                          <m:radPr>
                            <m:degHide m:val="on"/>
                            <m:ctrlPr>
                              <a:rPr lang="es-CL" sz="20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CL" sz="20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sz="20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CL" sz="2000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sz="20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−4</m:t>
                            </m:r>
                            <m:r>
                              <a:rPr lang="es-CL" sz="20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CL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s-CL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es-CL" sz="20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CL" sz="20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𝑜</m:t>
                    </m:r>
                    <m:r>
                      <a:rPr lang="es-CL" sz="20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CL" sz="20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𝑓𝑎𝑐𝑡𝑜𝑟𝑖𝑧𝑎𝑟</m:t>
                    </m:r>
                  </m:oMath>
                </a14:m>
                <a:endParaRPr lang="es-C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6AD09BBA-9DF6-4EFD-B45F-FB7FB8FF13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78" y="5159956"/>
                <a:ext cx="8967244" cy="622543"/>
              </a:xfrm>
              <a:prstGeom prst="rect">
                <a:avLst/>
              </a:prstGeom>
              <a:blipFill>
                <a:blip r:embed="rId3"/>
                <a:stretch>
                  <a:fillRect l="-612" b="-291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704E1D05-A1A6-47A7-8CEB-8C84D57EF425}"/>
              </a:ext>
            </a:extLst>
          </p:cNvPr>
          <p:cNvSpPr/>
          <p:nvPr/>
        </p:nvSpPr>
        <p:spPr>
          <a:xfrm>
            <a:off x="4032294" y="326087"/>
            <a:ext cx="1988237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discriminante es 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ángulo 16">
                <a:extLst>
                  <a:ext uri="{FF2B5EF4-FFF2-40B4-BE49-F238E27FC236}">
                    <a16:creationId xmlns="" xmlns:a16="http://schemas.microsoft.com/office/drawing/2014/main" id="{B70E945E-6529-4812-83FA-AA8743F4AB54}"/>
                  </a:ext>
                </a:extLst>
              </p:cNvPr>
              <p:cNvSpPr/>
              <p:nvPr/>
            </p:nvSpPr>
            <p:spPr>
              <a:xfrm>
                <a:off x="733797" y="835573"/>
                <a:ext cx="16422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s-C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es-CL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𝑎𝑐</m:t>
                    </m:r>
                  </m:oMath>
                </a14:m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s-CL" dirty="0"/>
              </a:p>
            </p:txBody>
          </p:sp>
        </mc:Choice>
        <mc:Fallback xmlns="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B70E945E-6529-4812-83FA-AA8743F4AB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97" y="835573"/>
                <a:ext cx="164224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ángulo 17">
                <a:extLst>
                  <a:ext uri="{FF2B5EF4-FFF2-40B4-BE49-F238E27FC236}">
                    <a16:creationId xmlns="" xmlns:a16="http://schemas.microsoft.com/office/drawing/2014/main" id="{B20E5E92-3371-416A-BCAA-504B67A0B7D9}"/>
                  </a:ext>
                </a:extLst>
              </p:cNvPr>
              <p:cNvSpPr/>
              <p:nvPr/>
            </p:nvSpPr>
            <p:spPr>
              <a:xfrm>
                <a:off x="6020531" y="337294"/>
                <a:ext cx="16422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s-CL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s-C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es-CL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𝑎𝑐</m:t>
                    </m:r>
                  </m:oMath>
                </a14:m>
                <a:r>
                  <a:rPr lang="es-CL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B20E5E92-3371-416A-BCAA-504B67A0B7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531" y="337294"/>
                <a:ext cx="164224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149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0939EE59-E79F-49F9-86A3-E2DEB822DE33}"/>
              </a:ext>
            </a:extLst>
          </p:cNvPr>
          <p:cNvSpPr/>
          <p:nvPr/>
        </p:nvSpPr>
        <p:spPr>
          <a:xfrm>
            <a:off x="719450" y="527639"/>
            <a:ext cx="1529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s-CL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6x + 5 = 0 </a:t>
            </a:r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A1306718-43C8-4338-AAF7-17F7D2EC451D}"/>
              </a:ext>
            </a:extLst>
          </p:cNvPr>
          <p:cNvSpPr/>
          <p:nvPr/>
        </p:nvSpPr>
        <p:spPr>
          <a:xfrm>
            <a:off x="2386799" y="527639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= 1 </a:t>
            </a:r>
            <a:endParaRPr lang="es-CL" dirty="0">
              <a:solidFill>
                <a:srgbClr val="00B0F0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86F425C0-D5B9-433C-B197-8797B4DB5EBD}"/>
              </a:ext>
            </a:extLst>
          </p:cNvPr>
          <p:cNvSpPr/>
          <p:nvPr/>
        </p:nvSpPr>
        <p:spPr>
          <a:xfrm>
            <a:off x="3006236" y="527639"/>
            <a:ext cx="931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= - 6 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204793E4-D4E6-45C7-816B-C1EE03AA7652}"/>
              </a:ext>
            </a:extLst>
          </p:cNvPr>
          <p:cNvSpPr/>
          <p:nvPr/>
        </p:nvSpPr>
        <p:spPr>
          <a:xfrm>
            <a:off x="3937901" y="523471"/>
            <a:ext cx="883575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  c = 5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>
                <a:extLst>
                  <a:ext uri="{FF2B5EF4-FFF2-40B4-BE49-F238E27FC236}">
                    <a16:creationId xmlns="" xmlns:a16="http://schemas.microsoft.com/office/drawing/2014/main" id="{4851A328-7368-449F-AB09-2E884B17C848}"/>
                  </a:ext>
                </a:extLst>
              </p:cNvPr>
              <p:cNvSpPr/>
              <p:nvPr/>
            </p:nvSpPr>
            <p:spPr>
              <a:xfrm>
                <a:off x="654054" y="1072107"/>
                <a:ext cx="2352182" cy="6851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 ±</m:t>
                          </m:r>
                          <m:rad>
                            <m:radPr>
                              <m:degHide m:val="on"/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s-CL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rad>
                        </m:num>
                        <m:den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4851A328-7368-449F-AB09-2E884B17C8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54" y="1072107"/>
                <a:ext cx="2352182" cy="6851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="" xmlns:a16="http://schemas.microsoft.com/office/drawing/2014/main" id="{DF96E2EF-2032-4A9E-80A5-3C6B2EAD2703}"/>
                  </a:ext>
                </a:extLst>
              </p:cNvPr>
              <p:cNvSpPr/>
              <p:nvPr/>
            </p:nvSpPr>
            <p:spPr>
              <a:xfrm>
                <a:off x="501153" y="1757231"/>
                <a:ext cx="3495765" cy="741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s-CL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) ±</m:t>
                          </m:r>
                          <m:rad>
                            <m:radPr>
                              <m:degHide m:val="on"/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begChr m:val=""/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CL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CL" i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−6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−4(</m:t>
                                  </m:r>
                                  <m:r>
                                    <a:rPr lang="es-CL" i="0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)(5</m:t>
                                  </m:r>
                                </m:e>
                              </m:d>
                            </m:e>
                          </m:rad>
                        </m:num>
                        <m:den>
                          <m:d>
                            <m:dPr>
                              <m:begChr m:val=""/>
                              <m:ctrlPr>
                                <a:rPr lang="es-C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CL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CL" i="0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DF96E2EF-2032-4A9E-80A5-3C6B2EAD27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53" y="1757231"/>
                <a:ext cx="3495765" cy="741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>
                <a:extLst>
                  <a:ext uri="{FF2B5EF4-FFF2-40B4-BE49-F238E27FC236}">
                    <a16:creationId xmlns="" xmlns:a16="http://schemas.microsoft.com/office/drawing/2014/main" id="{4E77B4F6-9A80-4883-B5CB-B49E4D807676}"/>
                  </a:ext>
                </a:extLst>
              </p:cNvPr>
              <p:cNvSpPr/>
              <p:nvPr/>
            </p:nvSpPr>
            <p:spPr>
              <a:xfrm>
                <a:off x="501153" y="2617491"/>
                <a:ext cx="2080890" cy="673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6 ±</m:t>
                          </m:r>
                          <m:rad>
                            <m:radPr>
                              <m:degHide m:val="on"/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36−20</m:t>
                              </m:r>
                            </m:e>
                          </m:rad>
                        </m:num>
                        <m:den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4E77B4F6-9A80-4883-B5CB-B49E4D8076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53" y="2617491"/>
                <a:ext cx="2080890" cy="6732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>
                <a:extLst>
                  <a:ext uri="{FF2B5EF4-FFF2-40B4-BE49-F238E27FC236}">
                    <a16:creationId xmlns="" xmlns:a16="http://schemas.microsoft.com/office/drawing/2014/main" id="{920090E8-BC7D-40D0-AAE6-E1240BE00A89}"/>
                  </a:ext>
                </a:extLst>
              </p:cNvPr>
              <p:cNvSpPr/>
              <p:nvPr/>
            </p:nvSpPr>
            <p:spPr>
              <a:xfrm>
                <a:off x="501153" y="3230618"/>
                <a:ext cx="1548693" cy="673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6 ±</m:t>
                          </m:r>
                          <m:rad>
                            <m:radPr>
                              <m:degHide m:val="on"/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rad>
                        </m:num>
                        <m:den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920090E8-BC7D-40D0-AAE6-E1240BE00A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53" y="3230618"/>
                <a:ext cx="1548693" cy="6732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>
                <a:extLst>
                  <a:ext uri="{FF2B5EF4-FFF2-40B4-BE49-F238E27FC236}">
                    <a16:creationId xmlns="" xmlns:a16="http://schemas.microsoft.com/office/drawing/2014/main" id="{0CF1687A-1BCD-433B-920F-1C56EDF8B562}"/>
                  </a:ext>
                </a:extLst>
              </p:cNvPr>
              <p:cNvSpPr/>
              <p:nvPr/>
            </p:nvSpPr>
            <p:spPr>
              <a:xfrm>
                <a:off x="501153" y="3906070"/>
                <a:ext cx="1320169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6 ±4</m:t>
                          </m:r>
                        </m:num>
                        <m:den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0CF1687A-1BCD-433B-920F-1C56EDF8B5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53" y="3906070"/>
                <a:ext cx="1320169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>
                <a:extLst>
                  <a:ext uri="{FF2B5EF4-FFF2-40B4-BE49-F238E27FC236}">
                    <a16:creationId xmlns="" xmlns:a16="http://schemas.microsoft.com/office/drawing/2014/main" id="{168A91F4-E332-4D5F-9DDA-DF0B74B3C3E3}"/>
                  </a:ext>
                </a:extLst>
              </p:cNvPr>
              <p:cNvSpPr/>
              <p:nvPr/>
            </p:nvSpPr>
            <p:spPr>
              <a:xfrm>
                <a:off x="179943" y="4700541"/>
                <a:ext cx="136165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6+4</m:t>
                          </m:r>
                        </m:num>
                        <m:den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168A91F4-E332-4D5F-9DDA-DF0B74B3C3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43" y="4700541"/>
                <a:ext cx="1361655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>
                <a:extLst>
                  <a:ext uri="{FF2B5EF4-FFF2-40B4-BE49-F238E27FC236}">
                    <a16:creationId xmlns="" xmlns:a16="http://schemas.microsoft.com/office/drawing/2014/main" id="{30AE6E0B-659B-40AC-A96F-FAF5DF06DC72}"/>
                  </a:ext>
                </a:extLst>
              </p:cNvPr>
              <p:cNvSpPr/>
              <p:nvPr/>
            </p:nvSpPr>
            <p:spPr>
              <a:xfrm>
                <a:off x="1703310" y="4700541"/>
                <a:ext cx="136697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6−4</m:t>
                          </m:r>
                        </m:num>
                        <m:den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30AE6E0B-659B-40AC-A96F-FAF5DF06DC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310" y="4700541"/>
                <a:ext cx="1366977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>
                <a:extLst>
                  <a:ext uri="{FF2B5EF4-FFF2-40B4-BE49-F238E27FC236}">
                    <a16:creationId xmlns="" xmlns:a16="http://schemas.microsoft.com/office/drawing/2014/main" id="{559B7267-4ECF-4C2A-BE38-4D05E73635AA}"/>
                  </a:ext>
                </a:extLst>
              </p:cNvPr>
              <p:cNvSpPr/>
              <p:nvPr/>
            </p:nvSpPr>
            <p:spPr>
              <a:xfrm>
                <a:off x="189561" y="5480425"/>
                <a:ext cx="108593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559B7267-4ECF-4C2A-BE38-4D05E73635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61" y="5480425"/>
                <a:ext cx="1085938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>
                <a:extLst>
                  <a:ext uri="{FF2B5EF4-FFF2-40B4-BE49-F238E27FC236}">
                    <a16:creationId xmlns="" xmlns:a16="http://schemas.microsoft.com/office/drawing/2014/main" id="{B617EE4F-333C-4288-BA86-ADED5C304B9D}"/>
                  </a:ext>
                </a:extLst>
              </p:cNvPr>
              <p:cNvSpPr/>
              <p:nvPr/>
            </p:nvSpPr>
            <p:spPr>
              <a:xfrm>
                <a:off x="1767524" y="5480425"/>
                <a:ext cx="96302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B617EE4F-333C-4288-BA86-ADED5C304B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524" y="5480425"/>
                <a:ext cx="963021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ángulo 16">
                <a:extLst>
                  <a:ext uri="{FF2B5EF4-FFF2-40B4-BE49-F238E27FC236}">
                    <a16:creationId xmlns="" xmlns:a16="http://schemas.microsoft.com/office/drawing/2014/main" id="{19026AB7-68C1-4BF7-A8FF-8F5C7B671880}"/>
                  </a:ext>
                </a:extLst>
              </p:cNvPr>
              <p:cNvSpPr/>
              <p:nvPr/>
            </p:nvSpPr>
            <p:spPr>
              <a:xfrm>
                <a:off x="200853" y="6260309"/>
                <a:ext cx="9064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19026AB7-68C1-4BF7-A8FF-8F5C7B6718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53" y="6260309"/>
                <a:ext cx="90640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ángulo 17">
                <a:extLst>
                  <a:ext uri="{FF2B5EF4-FFF2-40B4-BE49-F238E27FC236}">
                    <a16:creationId xmlns="" xmlns:a16="http://schemas.microsoft.com/office/drawing/2014/main" id="{00643DD9-B2F5-4526-9638-C0E09A9101B2}"/>
                  </a:ext>
                </a:extLst>
              </p:cNvPr>
              <p:cNvSpPr/>
              <p:nvPr/>
            </p:nvSpPr>
            <p:spPr>
              <a:xfrm>
                <a:off x="1793172" y="6244144"/>
                <a:ext cx="9117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00643DD9-B2F5-4526-9638-C0E09A9101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172" y="6244144"/>
                <a:ext cx="91172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ector recto 19">
            <a:extLst>
              <a:ext uri="{FF2B5EF4-FFF2-40B4-BE49-F238E27FC236}">
                <a16:creationId xmlns="" xmlns:a16="http://schemas.microsoft.com/office/drawing/2014/main" id="{47419907-F975-45E8-9891-8C93CD0FF56D}"/>
              </a:ext>
            </a:extLst>
          </p:cNvPr>
          <p:cNvCxnSpPr/>
          <p:nvPr/>
        </p:nvCxnSpPr>
        <p:spPr>
          <a:xfrm>
            <a:off x="7089913" y="371061"/>
            <a:ext cx="0" cy="2128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="" xmlns:a16="http://schemas.microsoft.com/office/drawing/2014/main" id="{0B815E5E-C9C6-48D5-ABDB-89B9013FE4AF}"/>
              </a:ext>
            </a:extLst>
          </p:cNvPr>
          <p:cNvCxnSpPr>
            <a:cxnSpLocks/>
          </p:cNvCxnSpPr>
          <p:nvPr/>
        </p:nvCxnSpPr>
        <p:spPr>
          <a:xfrm>
            <a:off x="6241774" y="1298713"/>
            <a:ext cx="29552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="" xmlns:a16="http://schemas.microsoft.com/office/drawing/2014/main" id="{2B5BC5CF-1F64-4254-93E6-85A0A0E92147}"/>
              </a:ext>
            </a:extLst>
          </p:cNvPr>
          <p:cNvSpPr txBox="1"/>
          <p:nvPr/>
        </p:nvSpPr>
        <p:spPr>
          <a:xfrm>
            <a:off x="7167732" y="12987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1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6E173AC6-BC88-4E59-B533-EE3269B6801C}"/>
              </a:ext>
            </a:extLst>
          </p:cNvPr>
          <p:cNvSpPr txBox="1"/>
          <p:nvPr/>
        </p:nvSpPr>
        <p:spPr>
          <a:xfrm>
            <a:off x="8400184" y="12987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5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="" xmlns:a16="http://schemas.microsoft.com/office/drawing/2014/main" id="{246844AC-9F72-4C9F-B7F3-24B206557A0C}"/>
              </a:ext>
            </a:extLst>
          </p:cNvPr>
          <p:cNvSpPr txBox="1"/>
          <p:nvPr/>
        </p:nvSpPr>
        <p:spPr>
          <a:xfrm>
            <a:off x="9197009" y="131202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x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="" xmlns:a16="http://schemas.microsoft.com/office/drawing/2014/main" id="{ABB472A8-13F1-440D-BE4F-F9B6659F6A0A}"/>
              </a:ext>
            </a:extLst>
          </p:cNvPr>
          <p:cNvSpPr txBox="1"/>
          <p:nvPr/>
        </p:nvSpPr>
        <p:spPr>
          <a:xfrm>
            <a:off x="7072046" y="15333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y</a:t>
            </a:r>
          </a:p>
        </p:txBody>
      </p:sp>
      <p:sp>
        <p:nvSpPr>
          <p:cNvPr id="31" name="Forma libre: forma 30">
            <a:extLst>
              <a:ext uri="{FF2B5EF4-FFF2-40B4-BE49-F238E27FC236}">
                <a16:creationId xmlns="" xmlns:a16="http://schemas.microsoft.com/office/drawing/2014/main" id="{4ACD5FFB-CCE3-40A1-9A2D-4BE6AC54E697}"/>
              </a:ext>
            </a:extLst>
          </p:cNvPr>
          <p:cNvSpPr/>
          <p:nvPr/>
        </p:nvSpPr>
        <p:spPr>
          <a:xfrm>
            <a:off x="6958784" y="74552"/>
            <a:ext cx="2135391" cy="2536141"/>
          </a:xfrm>
          <a:custGeom>
            <a:avLst/>
            <a:gdLst>
              <a:gd name="connsiteX0" fmla="*/ 0 w 2135391"/>
              <a:gd name="connsiteY0" fmla="*/ 137482 h 2536141"/>
              <a:gd name="connsiteX1" fmla="*/ 1007166 w 2135391"/>
              <a:gd name="connsiteY1" fmla="*/ 2536125 h 2536141"/>
              <a:gd name="connsiteX2" fmla="*/ 2054087 w 2135391"/>
              <a:gd name="connsiteY2" fmla="*/ 177238 h 2536141"/>
              <a:gd name="connsiteX3" fmla="*/ 1987826 w 2135391"/>
              <a:gd name="connsiteY3" fmla="*/ 349517 h 2536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5391" h="2536141">
                <a:moveTo>
                  <a:pt x="0" y="137482"/>
                </a:moveTo>
                <a:cubicBezTo>
                  <a:pt x="332409" y="1333490"/>
                  <a:pt x="664818" y="2529499"/>
                  <a:pt x="1007166" y="2536125"/>
                </a:cubicBezTo>
                <a:cubicBezTo>
                  <a:pt x="1349514" y="2542751"/>
                  <a:pt x="1890644" y="541673"/>
                  <a:pt x="2054087" y="177238"/>
                </a:cubicBezTo>
                <a:cubicBezTo>
                  <a:pt x="2217530" y="-187197"/>
                  <a:pt x="2102678" y="81160"/>
                  <a:pt x="1987826" y="34951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2" name="Rectángulo 31">
            <a:extLst>
              <a:ext uri="{FF2B5EF4-FFF2-40B4-BE49-F238E27FC236}">
                <a16:creationId xmlns="" xmlns:a16="http://schemas.microsoft.com/office/drawing/2014/main" id="{8663E770-28D8-4F9A-96D3-0B826AD82EF1}"/>
              </a:ext>
            </a:extLst>
          </p:cNvPr>
          <p:cNvSpPr/>
          <p:nvPr/>
        </p:nvSpPr>
        <p:spPr>
          <a:xfrm>
            <a:off x="607175" y="74552"/>
            <a:ext cx="1868845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Intersección eje x </a:t>
            </a:r>
            <a:endParaRPr lang="es-CL" sz="1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="" xmlns:a16="http://schemas.microsoft.com/office/drawing/2014/main" id="{68DA9E1B-55CE-4BD3-AC0A-D86B666D0D31}"/>
              </a:ext>
            </a:extLst>
          </p:cNvPr>
          <p:cNvSpPr/>
          <p:nvPr/>
        </p:nvSpPr>
        <p:spPr>
          <a:xfrm>
            <a:off x="5653471" y="2811964"/>
            <a:ext cx="1820755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Intersección eje y</a:t>
            </a:r>
            <a:endParaRPr lang="es-CL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="" xmlns:a16="http://schemas.microsoft.com/office/drawing/2014/main" id="{2897142E-CD6E-450D-9E8E-BA044AE1522D}"/>
              </a:ext>
            </a:extLst>
          </p:cNvPr>
          <p:cNvSpPr/>
          <p:nvPr/>
        </p:nvSpPr>
        <p:spPr>
          <a:xfrm>
            <a:off x="5200957" y="3299037"/>
            <a:ext cx="3742178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hace 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= 0  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  y = x</a:t>
            </a:r>
            <a:r>
              <a:rPr lang="es-CL" baseline="30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6x + 5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="" xmlns:a16="http://schemas.microsoft.com/office/drawing/2014/main" id="{55B95A10-1D5F-477A-9952-970BD7A12E9D}"/>
              </a:ext>
            </a:extLst>
          </p:cNvPr>
          <p:cNvSpPr/>
          <p:nvPr/>
        </p:nvSpPr>
        <p:spPr>
          <a:xfrm>
            <a:off x="7405245" y="3754611"/>
            <a:ext cx="1834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= (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CL" baseline="30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6(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+ 5</a:t>
            </a:r>
            <a:endParaRPr lang="es-CL" dirty="0"/>
          </a:p>
        </p:txBody>
      </p:sp>
      <p:sp>
        <p:nvSpPr>
          <p:cNvPr id="36" name="Rectángulo 35">
            <a:extLst>
              <a:ext uri="{FF2B5EF4-FFF2-40B4-BE49-F238E27FC236}">
                <a16:creationId xmlns="" xmlns:a16="http://schemas.microsoft.com/office/drawing/2014/main" id="{40BDBBAD-846B-4DE5-841C-0FB399E2FFEA}"/>
              </a:ext>
            </a:extLst>
          </p:cNvPr>
          <p:cNvSpPr/>
          <p:nvPr/>
        </p:nvSpPr>
        <p:spPr>
          <a:xfrm>
            <a:off x="3070287" y="6262825"/>
            <a:ext cx="3342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/>
              <a:t>Luego intersecta en los puntos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="" xmlns:a16="http://schemas.microsoft.com/office/drawing/2014/main" id="{126AB392-41CC-40DA-B3E6-6E41A86F9D2B}"/>
              </a:ext>
            </a:extLst>
          </p:cNvPr>
          <p:cNvSpPr/>
          <p:nvPr/>
        </p:nvSpPr>
        <p:spPr>
          <a:xfrm>
            <a:off x="6563848" y="6270246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5,0) y  (1,0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CL" dirty="0"/>
          </a:p>
        </p:txBody>
      </p:sp>
      <p:sp>
        <p:nvSpPr>
          <p:cNvPr id="38" name="Rectángulo 37">
            <a:extLst>
              <a:ext uri="{FF2B5EF4-FFF2-40B4-BE49-F238E27FC236}">
                <a16:creationId xmlns="" xmlns:a16="http://schemas.microsoft.com/office/drawing/2014/main" id="{E0F35574-6B1F-439C-BE4B-9242A42973B7}"/>
              </a:ext>
            </a:extLst>
          </p:cNvPr>
          <p:cNvSpPr/>
          <p:nvPr/>
        </p:nvSpPr>
        <p:spPr>
          <a:xfrm>
            <a:off x="8729573" y="6266078"/>
            <a:ext cx="617477" cy="373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(0,5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ángulo 38">
            <a:extLst>
              <a:ext uri="{FF2B5EF4-FFF2-40B4-BE49-F238E27FC236}">
                <a16:creationId xmlns="" xmlns:a16="http://schemas.microsoft.com/office/drawing/2014/main" id="{6772D3C2-C86F-4B39-83D5-C7E28FA6E0B9}"/>
              </a:ext>
            </a:extLst>
          </p:cNvPr>
          <p:cNvSpPr/>
          <p:nvPr/>
        </p:nvSpPr>
        <p:spPr>
          <a:xfrm>
            <a:off x="7474226" y="4206017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= 5</a:t>
            </a:r>
            <a:endParaRPr lang="es-CL" dirty="0">
              <a:solidFill>
                <a:srgbClr val="00B0F0"/>
              </a:solidFill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="" xmlns:a16="http://schemas.microsoft.com/office/drawing/2014/main" id="{BA8603F9-FE36-4F7B-8614-7C6E58F6ACD3}"/>
              </a:ext>
            </a:extLst>
          </p:cNvPr>
          <p:cNvSpPr/>
          <p:nvPr/>
        </p:nvSpPr>
        <p:spPr>
          <a:xfrm>
            <a:off x="4547192" y="4937977"/>
            <a:ext cx="6958574" cy="373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valor de c indica el punto de intersección de la parábola con el eje y</a:t>
            </a:r>
            <a:endParaRPr lang="es-C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="" xmlns:a16="http://schemas.microsoft.com/office/drawing/2014/main" id="{CA89D90F-471D-4D42-ADDE-4C9CF78DAB92}"/>
              </a:ext>
            </a:extLst>
          </p:cNvPr>
          <p:cNvSpPr txBox="1"/>
          <p:nvPr/>
        </p:nvSpPr>
        <p:spPr>
          <a:xfrm>
            <a:off x="6805537" y="55157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5747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31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C335B180-CD3C-489E-8A2D-AC207C99B9AF}"/>
              </a:ext>
            </a:extLst>
          </p:cNvPr>
          <p:cNvSpPr/>
          <p:nvPr/>
        </p:nvSpPr>
        <p:spPr>
          <a:xfrm>
            <a:off x="8653670" y="689113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CL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5,0) y  (1,0</a:t>
            </a:r>
            <a:endParaRPr lang="es-CL" dirty="0"/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6C04DFCE-18B2-4338-81EA-17052CF5CD98}"/>
              </a:ext>
            </a:extLst>
          </p:cNvPr>
          <p:cNvSpPr txBox="1"/>
          <p:nvPr/>
        </p:nvSpPr>
        <p:spPr>
          <a:xfrm>
            <a:off x="675861" y="622852"/>
            <a:ext cx="2882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Los cortes en el eje x son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>
                <a:extLst>
                  <a:ext uri="{FF2B5EF4-FFF2-40B4-BE49-F238E27FC236}">
                    <a16:creationId xmlns="" xmlns:a16="http://schemas.microsoft.com/office/drawing/2014/main" id="{86A5D483-D53D-4020-9D8D-A2E67E5D75C9}"/>
                  </a:ext>
                </a:extLst>
              </p:cNvPr>
              <p:cNvSpPr/>
              <p:nvPr/>
            </p:nvSpPr>
            <p:spPr>
              <a:xfrm>
                <a:off x="3712679" y="622852"/>
                <a:ext cx="9064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86A5D483-D53D-4020-9D8D-A2E67E5D75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679" y="622852"/>
                <a:ext cx="90640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>
                <a:extLst>
                  <a:ext uri="{FF2B5EF4-FFF2-40B4-BE49-F238E27FC236}">
                    <a16:creationId xmlns="" xmlns:a16="http://schemas.microsoft.com/office/drawing/2014/main" id="{81F63F79-757E-4FFD-91D7-D03828DE7543}"/>
                  </a:ext>
                </a:extLst>
              </p:cNvPr>
              <p:cNvSpPr/>
              <p:nvPr/>
            </p:nvSpPr>
            <p:spPr>
              <a:xfrm>
                <a:off x="5481112" y="622852"/>
                <a:ext cx="9117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81F63F79-757E-4FFD-91D7-D03828DE75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12" y="622852"/>
                <a:ext cx="91172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>
                <a:extLst>
                  <a:ext uri="{FF2B5EF4-FFF2-40B4-BE49-F238E27FC236}">
                    <a16:creationId xmlns="" xmlns:a16="http://schemas.microsoft.com/office/drawing/2014/main" id="{FA5615F3-B29E-4277-9957-4A8EBC925A27}"/>
                  </a:ext>
                </a:extLst>
              </p:cNvPr>
              <p:cNvSpPr/>
              <p:nvPr/>
            </p:nvSpPr>
            <p:spPr>
              <a:xfrm>
                <a:off x="410817" y="1168468"/>
                <a:ext cx="6096000" cy="8369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s-CL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 tienes los ceros de la función , es decir  la intersección con el eje x podemos hallar el eje de simetría usando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2000" i="1" smtClean="0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sz="2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sz="20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s-CL" sz="2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CL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s-C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FA5615F3-B29E-4277-9957-4A8EBC925A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17" y="1168468"/>
                <a:ext cx="6096000" cy="836960"/>
              </a:xfrm>
              <a:prstGeom prst="rect">
                <a:avLst/>
              </a:prstGeom>
              <a:blipFill>
                <a:blip r:embed="rId4"/>
                <a:stretch>
                  <a:fillRect l="-800" t="-3650" r="-400" b="-292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="" xmlns:a16="http://schemas.microsoft.com/office/drawing/2014/main" id="{55ECB4A5-3E14-45ED-9C36-E2308C9014B1}"/>
                  </a:ext>
                </a:extLst>
              </p:cNvPr>
              <p:cNvSpPr txBox="1"/>
              <p:nvPr/>
            </p:nvSpPr>
            <p:spPr>
              <a:xfrm>
                <a:off x="946575" y="2370158"/>
                <a:ext cx="2095754" cy="587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5ECB4A5-3E14-45ED-9C36-E2308C901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575" y="2370158"/>
                <a:ext cx="2095754" cy="587058"/>
              </a:xfrm>
              <a:prstGeom prst="rect">
                <a:avLst/>
              </a:prstGeom>
              <a:blipFill>
                <a:blip r:embed="rId5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="" xmlns:a16="http://schemas.microsoft.com/office/drawing/2014/main" id="{523CFD4E-733E-413F-8A57-A8E543EF706C}"/>
                  </a:ext>
                </a:extLst>
              </p:cNvPr>
              <p:cNvSpPr txBox="1"/>
              <p:nvPr/>
            </p:nvSpPr>
            <p:spPr>
              <a:xfrm>
                <a:off x="4376610" y="2364425"/>
                <a:ext cx="2209003" cy="592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523CFD4E-733E-413F-8A57-A8E543EF7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610" y="2364425"/>
                <a:ext cx="2209003" cy="5927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="" xmlns:a16="http://schemas.microsoft.com/office/drawing/2014/main" id="{B8C5A6FE-2C7B-4BA5-98C6-E9ACD5629E4D}"/>
                  </a:ext>
                </a:extLst>
              </p:cNvPr>
              <p:cNvSpPr txBox="1"/>
              <p:nvPr/>
            </p:nvSpPr>
            <p:spPr>
              <a:xfrm>
                <a:off x="7365581" y="2364424"/>
                <a:ext cx="2214324" cy="592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B8C5A6FE-2C7B-4BA5-98C6-E9ACD5629E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581" y="2364424"/>
                <a:ext cx="2214324" cy="5927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="" xmlns:a16="http://schemas.microsoft.com/office/drawing/2014/main" id="{FFB5E040-0360-446B-B24B-874C7C84A0E0}"/>
                  </a:ext>
                </a:extLst>
              </p:cNvPr>
              <p:cNvSpPr txBox="1"/>
              <p:nvPr/>
            </p:nvSpPr>
            <p:spPr>
              <a:xfrm>
                <a:off x="794873" y="3850469"/>
                <a:ext cx="1300339" cy="4255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s-CL" sz="2000" dirty="0"/>
                  <a:t>X</a:t>
                </a:r>
                <a14:m>
                  <m:oMath xmlns:m="http://schemas.openxmlformats.org/officeDocument/2006/math">
                    <m:r>
                      <a:rPr lang="es-CL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CL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s-CL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CL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CL" sz="2000" dirty="0"/>
                  <a:t> </a:t>
                </a: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FFB5E040-0360-446B-B24B-874C7C84A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873" y="3850469"/>
                <a:ext cx="1300339" cy="425501"/>
              </a:xfrm>
              <a:prstGeom prst="rect">
                <a:avLst/>
              </a:prstGeom>
              <a:blipFill>
                <a:blip r:embed="rId8"/>
                <a:stretch>
                  <a:fillRect l="-11682" t="-8696" b="-1884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="" xmlns:a16="http://schemas.microsoft.com/office/drawing/2014/main" id="{DB4DE5AE-7AF8-452A-A61F-3924880E60B1}"/>
                  </a:ext>
                </a:extLst>
              </p:cNvPr>
              <p:cNvSpPr txBox="1"/>
              <p:nvPr/>
            </p:nvSpPr>
            <p:spPr>
              <a:xfrm>
                <a:off x="2186609" y="3727358"/>
                <a:ext cx="3575659" cy="772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DB4DE5AE-7AF8-452A-A61F-3924880E6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609" y="3727358"/>
                <a:ext cx="3575659" cy="7721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="" xmlns:a16="http://schemas.microsoft.com/office/drawing/2014/main" id="{23DA2467-BC29-4796-B30C-FB019D7001FC}"/>
                  </a:ext>
                </a:extLst>
              </p:cNvPr>
              <p:cNvSpPr txBox="1"/>
              <p:nvPr/>
            </p:nvSpPr>
            <p:spPr>
              <a:xfrm>
                <a:off x="5936974" y="3623086"/>
                <a:ext cx="3835987" cy="772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s-C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CL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L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s-CL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e>
                              </m:rad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±−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CL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L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s-CL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𝑎𝑐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23DA2467-BC29-4796-B30C-FB019D7001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974" y="3623086"/>
                <a:ext cx="3835987" cy="7721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ector recto 17">
            <a:extLst>
              <a:ext uri="{FF2B5EF4-FFF2-40B4-BE49-F238E27FC236}">
                <a16:creationId xmlns="" xmlns:a16="http://schemas.microsoft.com/office/drawing/2014/main" id="{DD2F96BB-70FD-4D38-A332-F6831516F234}"/>
              </a:ext>
            </a:extLst>
          </p:cNvPr>
          <p:cNvCxnSpPr/>
          <p:nvPr/>
        </p:nvCxnSpPr>
        <p:spPr>
          <a:xfrm>
            <a:off x="6901955" y="3591339"/>
            <a:ext cx="821635" cy="537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="" xmlns:a16="http://schemas.microsoft.com/office/drawing/2014/main" id="{048D8CA5-60D4-40A7-8D81-A2B64926AB5C}"/>
              </a:ext>
            </a:extLst>
          </p:cNvPr>
          <p:cNvCxnSpPr/>
          <p:nvPr/>
        </p:nvCxnSpPr>
        <p:spPr>
          <a:xfrm>
            <a:off x="8678758" y="3519013"/>
            <a:ext cx="901147" cy="537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="" xmlns:a16="http://schemas.microsoft.com/office/drawing/2014/main" id="{45186091-9EB4-4FED-8604-2F3D9EA816DD}"/>
                  </a:ext>
                </a:extLst>
              </p:cNvPr>
              <p:cNvSpPr txBox="1"/>
              <p:nvPr/>
            </p:nvSpPr>
            <p:spPr>
              <a:xfrm>
                <a:off x="9864357" y="3850469"/>
                <a:ext cx="737638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45186091-9EB4-4FED-8604-2F3D9EA81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4357" y="3850469"/>
                <a:ext cx="737638" cy="5259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="" xmlns:a16="http://schemas.microsoft.com/office/drawing/2014/main" id="{5435BB9A-45E4-4A37-9E8C-5478FEE91B28}"/>
                  </a:ext>
                </a:extLst>
              </p:cNvPr>
              <p:cNvSpPr txBox="1"/>
              <p:nvPr/>
            </p:nvSpPr>
            <p:spPr>
              <a:xfrm>
                <a:off x="1043073" y="4907164"/>
                <a:ext cx="803938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435BB9A-45E4-4A37-9E8C-5478FEE91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073" y="4907164"/>
                <a:ext cx="803938" cy="5241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adroTexto 22">
            <a:extLst>
              <a:ext uri="{FF2B5EF4-FFF2-40B4-BE49-F238E27FC236}">
                <a16:creationId xmlns="" xmlns:a16="http://schemas.microsoft.com/office/drawing/2014/main" id="{FD2D1A2A-4872-4904-B30C-CDEDE852C3A7}"/>
              </a:ext>
            </a:extLst>
          </p:cNvPr>
          <p:cNvSpPr txBox="1"/>
          <p:nvPr/>
        </p:nvSpPr>
        <p:spPr>
          <a:xfrm>
            <a:off x="2407065" y="5046589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Que es el Eje de simetría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9A63C1C7-2832-41B6-80E3-68CACAB896D2}"/>
              </a:ext>
            </a:extLst>
          </p:cNvPr>
          <p:cNvSpPr txBox="1"/>
          <p:nvPr/>
        </p:nvSpPr>
        <p:spPr>
          <a:xfrm>
            <a:off x="946575" y="6056243"/>
            <a:ext cx="5819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Luego,  si conoces los ceros de la función puedes usar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ángulo 25">
                <a:extLst>
                  <a:ext uri="{FF2B5EF4-FFF2-40B4-BE49-F238E27FC236}">
                    <a16:creationId xmlns="" xmlns:a16="http://schemas.microsoft.com/office/drawing/2014/main" id="{0F155D50-C96F-4C15-AD0A-22ADDAED42B5}"/>
                  </a:ext>
                </a:extLst>
              </p:cNvPr>
              <p:cNvSpPr/>
              <p:nvPr/>
            </p:nvSpPr>
            <p:spPr>
              <a:xfrm>
                <a:off x="6765797" y="6003311"/>
                <a:ext cx="972702" cy="602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CL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s-CL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sz="2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s-CL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CL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s-CL" dirty="0"/>
              </a:p>
            </p:txBody>
          </p:sp>
        </mc:Choice>
        <mc:Fallback xmlns=""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0F155D50-C96F-4C15-AD0A-22ADDAED42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797" y="6003311"/>
                <a:ext cx="972702" cy="60292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ángulo 26">
                <a:extLst>
                  <a:ext uri="{FF2B5EF4-FFF2-40B4-BE49-F238E27FC236}">
                    <a16:creationId xmlns="" xmlns:a16="http://schemas.microsoft.com/office/drawing/2014/main" id="{4030227C-4E69-4B5B-99E6-D622D9679544}"/>
                  </a:ext>
                </a:extLst>
              </p:cNvPr>
              <p:cNvSpPr/>
              <p:nvPr/>
            </p:nvSpPr>
            <p:spPr>
              <a:xfrm>
                <a:off x="8348869" y="5931786"/>
                <a:ext cx="988604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4030227C-4E69-4B5B-99E6-D622D96795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869" y="5931786"/>
                <a:ext cx="988604" cy="61824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uadroTexto 27">
            <a:extLst>
              <a:ext uri="{FF2B5EF4-FFF2-40B4-BE49-F238E27FC236}">
                <a16:creationId xmlns="" xmlns:a16="http://schemas.microsoft.com/office/drawing/2014/main" id="{BF08FEAA-BEB0-4D55-8BB8-F9C2EDAED44F}"/>
              </a:ext>
            </a:extLst>
          </p:cNvPr>
          <p:cNvSpPr txBox="1"/>
          <p:nvPr/>
        </p:nvSpPr>
        <p:spPr>
          <a:xfrm>
            <a:off x="7898296" y="606870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="" xmlns:a16="http://schemas.microsoft.com/office/drawing/2014/main" id="{BE4CA5E0-C5C5-421E-9118-14928CA2B7B6}"/>
              </a:ext>
            </a:extLst>
          </p:cNvPr>
          <p:cNvSpPr txBox="1"/>
          <p:nvPr/>
        </p:nvSpPr>
        <p:spPr>
          <a:xfrm>
            <a:off x="675861" y="167844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Observen</a:t>
            </a:r>
          </a:p>
        </p:txBody>
      </p:sp>
    </p:spTree>
    <p:extLst>
      <p:ext uri="{BB962C8B-B14F-4D97-AF65-F5344CB8AC3E}">
        <p14:creationId xmlns:p14="http://schemas.microsoft.com/office/powerpoint/2010/main" val="279928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1" grpId="0"/>
      <p:bldP spid="12" grpId="0"/>
      <p:bldP spid="15" grpId="0"/>
      <p:bldP spid="16" grpId="0"/>
      <p:bldP spid="21" grpId="0"/>
      <p:bldP spid="22" grpId="0"/>
      <p:bldP spid="23" grpId="0"/>
      <p:bldP spid="24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674</TotalTime>
  <Words>1139</Words>
  <Application>Microsoft Office PowerPoint</Application>
  <PresentationFormat>Panorámica</PresentationFormat>
  <Paragraphs>223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Hector Enrique Medina Perez de Arce</dc:creator>
  <cp:lastModifiedBy>Héctor Medina Pérez de Arce</cp:lastModifiedBy>
  <cp:revision>65</cp:revision>
  <dcterms:created xsi:type="dcterms:W3CDTF">2019-08-12T12:48:00Z</dcterms:created>
  <dcterms:modified xsi:type="dcterms:W3CDTF">2020-07-02T02:52:44Z</dcterms:modified>
</cp:coreProperties>
</file>