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76" r:id="rId3"/>
    <p:sldId id="277" r:id="rId4"/>
    <p:sldId id="257" r:id="rId5"/>
    <p:sldId id="258" r:id="rId6"/>
    <p:sldId id="28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1" r:id="rId24"/>
    <p:sldId id="283" r:id="rId25"/>
    <p:sldId id="282" r:id="rId26"/>
    <p:sldId id="284" r:id="rId27"/>
    <p:sldId id="285" r:id="rId28"/>
    <p:sldId id="275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C95C-2243-4544-9177-BB8448C713DD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59024-A9DA-4624-AF50-61C01F93B8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38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9024-A9DA-4624-AF50-61C01F93B872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08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9024-A9DA-4624-AF50-61C01F93B872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08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9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20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32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43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497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338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071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11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33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01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06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85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35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34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93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8262-771C-4D92-9332-F047A69D18FC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94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706010" cy="312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s-ES" dirty="0" smtClean="0"/>
              <a:t>Reforzamiento Matemáticas</a:t>
            </a:r>
            <a:br>
              <a:rPr lang="es-ES" dirty="0" smtClean="0"/>
            </a:br>
            <a:r>
              <a:rPr lang="es-ES" dirty="0" smtClean="0"/>
              <a:t>1ºB.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2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022920" y="1487159"/>
                <a:ext cx="2026568" cy="367003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2920" y="1487159"/>
                <a:ext cx="2026568" cy="3670033"/>
              </a:xfrm>
              <a:blipFill rotWithShape="1">
                <a:blip r:embed="rId2"/>
                <a:stretch>
                  <a:fillRect r="-6325" b="-299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5137720" y="1484784"/>
                <a:ext cx="2026568" cy="3670033"/>
              </a:xfrm>
              <a:prstGeom prst="rect">
                <a:avLst/>
              </a:prstGeom>
            </p:spPr>
            <p:txBody>
              <a:bodyPr vert="horz" lIns="54864" tIns="91440" rtlCol="0">
                <a:no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720" y="1484784"/>
                <a:ext cx="2026568" cy="3670033"/>
              </a:xfrm>
              <a:prstGeom prst="rect">
                <a:avLst/>
              </a:prstGeom>
              <a:blipFill rotWithShape="1">
                <a:blip r:embed="rId3"/>
                <a:stretch>
                  <a:fillRect r="-18373" b="-299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1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Potencias de Base Decimal.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s-ES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Ejemplo:</a:t>
                </a:r>
              </a:p>
              <a:p>
                <a:pPr marL="11887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4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4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s-ES" sz="4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  <m:r>
                                <a:rPr lang="es-ES" sz="4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s-ES" sz="4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×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𝟎𝟒</m:t>
                      </m:r>
                    </m:oMath>
                  </m:oMathPara>
                </a14:m>
                <a:endParaRPr lang="es-E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pPr marL="118872" indent="0" algn="ctr">
                  <a:buNone/>
                </a:pPr>
                <a:endParaRPr lang="es-E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pPr marL="11887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4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4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s-ES" sz="4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  <m:r>
                                <a:rPr lang="es-ES" sz="4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s-ES" sz="4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𝟎𝟗</m:t>
                      </m:r>
                    </m:oMath>
                  </m:oMathPara>
                </a14:m>
                <a:endParaRPr lang="es-E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pPr marL="118872" indent="0" algn="ctr">
                  <a:buNone/>
                </a:pPr>
                <a:endParaRPr lang="es-E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pPr marL="11887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4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4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s-ES" sz="4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  <m:r>
                                <a:rPr lang="es-ES" sz="4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s-ES" sz="4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𝟎𝟔𝟒</m:t>
                      </m:r>
                    </m:oMath>
                  </m:oMathPara>
                </a14:m>
                <a:endParaRPr lang="es-E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dirty="0">
                  <a:ea typeface="Cambria Math"/>
                </a:endParaRPr>
              </a:p>
              <a:p>
                <a:endParaRPr lang="es-ES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" t="-188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1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2314600" cy="462560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s-ES" sz="48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8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s-ES" sz="48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8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s-ES" sz="48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𝟔</m:t>
                            </m:r>
                          </m:e>
                        </m:d>
                      </m:e>
                      <m:sup>
                        <m: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8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s-ES" sz="48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8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sz="4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2314600" cy="4625609"/>
              </a:xfrm>
              <a:blipFill rotWithShape="1">
                <a:blip r:embed="rId2"/>
                <a:stretch>
                  <a:fillRect r="-244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5436096" y="1772816"/>
                <a:ext cx="2314600" cy="4625609"/>
              </a:xfrm>
              <a:prstGeom prst="rect">
                <a:avLst/>
              </a:prstGeom>
            </p:spPr>
            <p:txBody>
              <a:bodyPr vert="horz" lIns="54864" tIns="91440" rtlCol="0">
                <a:no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s-ES" sz="48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s-ES" sz="4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8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s-ES" sz="48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s-ES" sz="4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8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s-ES" sz="48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𝟔</m:t>
                            </m:r>
                          </m:e>
                        </m:d>
                      </m:e>
                      <m:sup>
                        <m:r>
                          <a:rPr lang="es-ES" sz="4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8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s-ES" sz="48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es-ES" sz="4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8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sz="4800" dirty="0"/>
              </a:p>
            </p:txBody>
          </p:sp>
        </mc:Choice>
        <mc:Fallback xmlns=""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772816"/>
                <a:ext cx="2314600" cy="4625609"/>
              </a:xfrm>
              <a:prstGeom prst="rect">
                <a:avLst/>
              </a:prstGeom>
              <a:blipFill rotWithShape="1">
                <a:blip r:embed="rId3"/>
                <a:stretch>
                  <a:fillRect r="-2480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2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Notación Científica.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s-ES" dirty="0" smtClean="0"/>
                  <a:t>Ejemplo:</a:t>
                </a:r>
              </a:p>
              <a:p>
                <a:pPr algn="just"/>
                <a:r>
                  <a:rPr lang="es-ES" dirty="0" smtClean="0"/>
                  <a:t>Cuando el exponente es positivo y si es un numero sin comas (entero), se agregan ceros según indique el exponente hacia la derecha.</a:t>
                </a:r>
              </a:p>
              <a:p>
                <a:pPr algn="just"/>
                <a:endParaRPr lang="es-E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</a:rPr>
                      <m:t>2 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s-ES" sz="4400" b="0" i="1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es-ES" sz="4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00.000</m:t>
                    </m:r>
                  </m:oMath>
                </a14:m>
                <a:endParaRPr lang="es-ES" sz="4400" b="0" dirty="0" smtClean="0"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s-ES" sz="4400" i="1" smtClean="0">
                        <a:latin typeface="Cambria Math"/>
                      </a:rPr>
                      <m:t>1</m:t>
                    </m:r>
                    <m:r>
                      <a:rPr lang="es-ES" sz="4400" b="0" i="1" smtClean="0">
                        <a:latin typeface="Cambria Math"/>
                      </a:rPr>
                      <m:t>5</m:t>
                    </m:r>
                    <m:r>
                      <a:rPr lang="es-ES" sz="4400" i="1">
                        <a:latin typeface="Cambria Math"/>
                      </a:rPr>
                      <m:t> </m:t>
                    </m:r>
                    <m:r>
                      <a:rPr lang="es-ES" sz="44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r>
                      <a:rPr lang="es-ES" sz="4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1.5</m:t>
                    </m:r>
                    <m:r>
                      <a:rPr lang="es-ES" sz="4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00.000.000</m:t>
                    </m:r>
                  </m:oMath>
                </a14:m>
                <a:endParaRPr lang="es-ES" sz="4400" dirty="0"/>
              </a:p>
              <a:p>
                <a:endParaRPr lang="es-ES" dirty="0" smtClean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" t="-1570" r="-76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5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3322712" cy="462560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𝟕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𝟏𝟏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𝟕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𝟗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3322712" cy="462560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4716016" y="1755719"/>
                <a:ext cx="3322712" cy="4625609"/>
              </a:xfrm>
              <a:prstGeom prst="rect">
                <a:avLst/>
              </a:prstGeom>
            </p:spPr>
            <p:txBody>
              <a:bodyPr vert="horz" lIns="54864" tIns="91440" rtlCol="0">
                <a:no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755719"/>
                <a:ext cx="3322712" cy="4625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4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Notación Científica.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 smtClean="0"/>
                  <a:t>Ejemplo:</a:t>
                </a:r>
              </a:p>
              <a:p>
                <a:pPr algn="just"/>
                <a:r>
                  <a:rPr lang="es-ES" dirty="0" smtClean="0"/>
                  <a:t>Cuando el exponente es </a:t>
                </a:r>
                <a:r>
                  <a:rPr lang="es-ES" b="1" u="sng" dirty="0" smtClean="0">
                    <a:solidFill>
                      <a:srgbClr val="FF0000"/>
                    </a:solidFill>
                  </a:rPr>
                  <a:t>positivo</a:t>
                </a:r>
                <a:r>
                  <a:rPr lang="es-ES" dirty="0" smtClean="0"/>
                  <a:t> y si es un numero con comas (decimal), se corre la coma tantas veces indique el exponente hacia la derecha (</a:t>
                </a:r>
                <a:r>
                  <a:rPr lang="es-ES" dirty="0" smtClean="0">
                    <a:sym typeface="Wingdings" pitchFamily="2" charset="2"/>
                  </a:rPr>
                  <a:t>)</a:t>
                </a:r>
                <a:endParaRPr lang="es-E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</a:rPr>
                      <m:t>2,5 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s-ES" sz="4400" b="0" i="1" smtClean="0">
                        <a:latin typeface="Cambria Math"/>
                        <a:ea typeface="Cambria Math"/>
                      </a:rPr>
                      <m:t>=250.000</m:t>
                    </m:r>
                    <m:r>
                      <a:rPr lang="es-ES" sz="4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s-ES" sz="4400" b="1" dirty="0" smtClean="0"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s-ES" sz="4400" i="1" smtClean="0">
                        <a:latin typeface="Cambria Math"/>
                      </a:rPr>
                      <m:t>1</m:t>
                    </m:r>
                    <m:r>
                      <a:rPr lang="es-ES" sz="4400" b="0" i="1" smtClean="0">
                        <a:latin typeface="Cambria Math"/>
                      </a:rPr>
                      <m:t>,5</m:t>
                    </m:r>
                    <m:r>
                      <a:rPr lang="es-ES" sz="4400" i="1">
                        <a:latin typeface="Cambria Math"/>
                      </a:rPr>
                      <m:t> </m:t>
                    </m:r>
                    <m:r>
                      <a:rPr lang="es-ES" sz="44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r>
                      <a:rPr lang="es-ES" sz="4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150.000.000</m:t>
                    </m:r>
                    <m:r>
                      <a:rPr lang="es-ES" sz="4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s-ES" sz="4400" b="1" dirty="0">
                  <a:solidFill>
                    <a:srgbClr val="FF0000"/>
                  </a:solidFill>
                </a:endParaRPr>
              </a:p>
              <a:p>
                <a:endParaRPr lang="es-ES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18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9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3898776" cy="462560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𝟕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𝟕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𝟎𝟗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3898776" cy="462560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4716016" y="1755719"/>
                <a:ext cx="4176464" cy="4625609"/>
              </a:xfrm>
              <a:prstGeom prst="rect">
                <a:avLst/>
              </a:prstGeom>
            </p:spPr>
            <p:txBody>
              <a:bodyPr vert="horz" lIns="54864" tIns="91440" rtlCol="0">
                <a:no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𝟗𝟕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𝟎𝟎𝟐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755719"/>
                <a:ext cx="4176464" cy="4625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5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Notación Científica.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s-ES" dirty="0" smtClean="0"/>
                  <a:t>Ejemplo:</a:t>
                </a:r>
              </a:p>
              <a:p>
                <a:pPr algn="just"/>
                <a:r>
                  <a:rPr lang="es-ES" dirty="0" smtClean="0"/>
                  <a:t>Cuando el exponente es </a:t>
                </a:r>
                <a:r>
                  <a:rPr lang="es-ES" u="sng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negativo</a:t>
                </a:r>
                <a:r>
                  <a:rPr lang="es-ES" dirty="0" smtClean="0"/>
                  <a:t> y si es un numero con o sin comas, se corre la coma tantas veces indique el exponente hacia la izquierda (</a:t>
                </a:r>
                <a:r>
                  <a:rPr lang="es-ES" dirty="0" smtClean="0">
                    <a:sym typeface="Wingdings" pitchFamily="2" charset="2"/>
                  </a:rPr>
                  <a:t>)</a:t>
                </a:r>
                <a:endParaRPr lang="es-ES" dirty="0" smtClean="0"/>
              </a:p>
              <a:p>
                <a:pPr algn="just"/>
                <a:endParaRPr lang="es-E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s-ES" sz="4400" i="1">
                        <a:latin typeface="Cambria Math"/>
                      </a:rPr>
                      <m:t>2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r>
                      <a:rPr lang="es-ES" sz="4400" b="0" i="1" smtClean="0">
                        <a:latin typeface="Cambria Math"/>
                        <a:ea typeface="Cambria Math"/>
                      </a:rPr>
                      <m:t>=0</m:t>
                    </m:r>
                    <m:r>
                      <a:rPr lang="es-ES" sz="4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02</m:t>
                    </m:r>
                  </m:oMath>
                </a14:m>
                <a:r>
                  <a:rPr lang="es-ES" sz="4400" b="0" dirty="0" smtClean="0">
                    <a:ea typeface="Cambria Math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s-ES" sz="4400" i="1" smtClean="0">
                        <a:latin typeface="Cambria Math"/>
                      </a:rPr>
                      <m:t>1</m:t>
                    </m:r>
                    <m:r>
                      <a:rPr lang="es-ES" sz="4400" b="0" i="1" smtClean="0">
                        <a:latin typeface="Cambria Math"/>
                      </a:rPr>
                      <m:t>2,5</m:t>
                    </m:r>
                    <m:r>
                      <a:rPr lang="es-ES" sz="4400" i="1">
                        <a:latin typeface="Cambria Math"/>
                      </a:rPr>
                      <m:t> </m:t>
                    </m:r>
                    <m:r>
                      <a:rPr lang="es-ES" sz="44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−6</m:t>
                        </m:r>
                      </m:sup>
                    </m:sSup>
                    <m:r>
                      <a:rPr lang="es-ES" sz="4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s-ES" sz="4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0000125</m:t>
                    </m:r>
                  </m:oMath>
                </a14:m>
                <a:endParaRPr lang="es-ES" sz="4400" dirty="0"/>
              </a:p>
              <a:p>
                <a:endParaRPr lang="es-ES" dirty="0" smtClean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" t="-1570" r="-76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3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4258816" cy="462560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𝟕𝟐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𝟕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𝟗𝟎𝟎𝟎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4258816" cy="462560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4788024" y="1755719"/>
                <a:ext cx="4464496" cy="4625609"/>
              </a:xfrm>
              <a:prstGeom prst="rect">
                <a:avLst/>
              </a:prstGeom>
            </p:spPr>
            <p:txBody>
              <a:bodyPr vert="horz" lIns="54864" tIns="91440" rtlCol="0">
                <a:no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𝟒𝟗𝟕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755719"/>
                <a:ext cx="4464496" cy="4625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0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Multiplicación de Potencias de Igual Base.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s-ES" dirty="0" smtClean="0"/>
                  <a:t>Para multiplicar potencias de igual base, se debe 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conservar la base</a:t>
                </a:r>
                <a:r>
                  <a:rPr lang="es-ES" dirty="0" smtClean="0"/>
                  <a:t> y </a:t>
                </a:r>
                <a:r>
                  <a:rPr lang="es-E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sumar los exponentes</a:t>
                </a:r>
                <a:r>
                  <a:rPr lang="es-ES" dirty="0" smtClean="0"/>
                  <a:t>.</a:t>
                </a:r>
              </a:p>
              <a:p>
                <a:pPr algn="just"/>
                <a:r>
                  <a:rPr lang="es-ES" dirty="0" smtClean="0"/>
                  <a:t>Ejemplos:</a:t>
                </a:r>
                <a:endParaRPr lang="es-ES" dirty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 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s-ES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ES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23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0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755576" y="184482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Estudiar la potenciación en el conjunto de los números enteros (  Z</a:t>
            </a:r>
            <a:r>
              <a:rPr lang="es-MX" dirty="0" smtClean="0">
                <a:solidFill>
                  <a:srgbClr val="000000"/>
                </a:solidFill>
                <a:latin typeface="Arial" panose="020B0604020202020204" pitchFamily="34" charset="0"/>
              </a:rPr>
              <a:t>) y racional (Q)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1043608" y="270892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Identificar la definición de base, exponente y potencia</a:t>
            </a:r>
            <a:r>
              <a:rPr lang="es-MX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s-MX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32756" y="3465004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Reconocer una potencia de base positiva y negativa.</a:t>
            </a: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1288224" y="4221088"/>
            <a:ext cx="562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Distinguir las propiedades de la potenciación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1403648" y="5085184"/>
            <a:ext cx="405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Escribir un número en notación científica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496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3178696" cy="46256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𝟏𝟎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𝟓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3178696" cy="462560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4633664" y="1772816"/>
                <a:ext cx="4258816" cy="4625609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𝟐𝟑𝟒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𝟑𝟕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𝟗𝟖𝟗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𝟖𝟗𝟐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/>
              </a:p>
            </p:txBody>
          </p:sp>
        </mc:Choice>
        <mc:Fallback xmlns=""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664" y="1772816"/>
                <a:ext cx="4258816" cy="4625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1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Multiplicación de Potencias de Distinta Base e Igual Exponente.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775191"/>
                <a:ext cx="8784976" cy="4625609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S" dirty="0" smtClean="0"/>
                  <a:t>Para multiplicar potencias de distinta base e igual exponente, se debe 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conservar el exponente</a:t>
                </a:r>
                <a:r>
                  <a:rPr lang="es-ES" dirty="0" smtClean="0"/>
                  <a:t> y </a:t>
                </a:r>
                <a:r>
                  <a:rPr lang="es-E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multiplicar las bases.</a:t>
                </a:r>
                <a:endParaRPr lang="es-ES" dirty="0" smtClean="0"/>
              </a:p>
              <a:p>
                <a:pPr algn="just"/>
                <a:r>
                  <a:rPr lang="es-ES" dirty="0" smtClean="0"/>
                  <a:t>Ejemplos:</a:t>
                </a:r>
                <a:endParaRPr lang="es-ES" dirty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 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" sz="4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s-ES" sz="4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s-ES" sz="4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𝟔</m:t>
                          </m:r>
                        </m:e>
                        <m:sup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ES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4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" sz="4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s-ES" sz="4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s-ES" sz="4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  <m:sup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ES" sz="4800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</m:t>
                          </m:r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s-E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 </m:t>
                      </m:r>
                      <m:sSup>
                        <m:sSupPr>
                          <m:ctrlPr>
                            <a:rPr lang="es-E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s-E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" sz="36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s-ES" sz="36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s-ES" sz="36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s-ES" sz="36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s-ES" sz="36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s-ES" sz="36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s-ES" sz="36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s-ES" sz="36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E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s-E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𝟎𝟔</m:t>
                          </m:r>
                          <m:r>
                            <a:rPr lang="es-ES" sz="3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s-ES" sz="36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ES" sz="4800" b="1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775191"/>
                <a:ext cx="8784976" cy="4625609"/>
              </a:xfrm>
              <a:blipFill rotWithShape="1">
                <a:blip r:embed="rId2"/>
                <a:stretch>
                  <a:fillRect l="-69" t="-659" r="-2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7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e>
                      <m:sup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𝟕</m:t>
                        </m:r>
                      </m:e>
                      <m:sup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𝟏𝟎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4839344" y="1772816"/>
                <a:ext cx="8229600" cy="4625609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𝟐𝟕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𝟔𝟒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344" y="1772816"/>
                <a:ext cx="8229600" cy="4625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2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División</a:t>
            </a:r>
            <a:r>
              <a:rPr lang="es-ES" dirty="0" smtClean="0"/>
              <a:t> </a:t>
            </a:r>
            <a:r>
              <a:rPr lang="es-ES" dirty="0" smtClean="0"/>
              <a:t>de Potencias de Igual Base.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s-ES" dirty="0" smtClean="0"/>
                  <a:t>Para </a:t>
                </a:r>
                <a:r>
                  <a:rPr lang="es-ES" dirty="0" smtClean="0"/>
                  <a:t>dividir</a:t>
                </a:r>
                <a:r>
                  <a:rPr lang="es-ES" dirty="0" smtClean="0"/>
                  <a:t> </a:t>
                </a:r>
                <a:r>
                  <a:rPr lang="es-ES" dirty="0" smtClean="0"/>
                  <a:t>potencias de igual base, se debe 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conservar la base</a:t>
                </a:r>
                <a:r>
                  <a:rPr lang="es-ES" dirty="0" smtClean="0"/>
                  <a:t> </a:t>
                </a:r>
                <a:r>
                  <a:rPr lang="es-ES" dirty="0" smtClean="0"/>
                  <a:t>y </a:t>
                </a:r>
                <a:r>
                  <a:rPr lang="es-ES" dirty="0" smtClean="0">
                    <a:solidFill>
                      <a:srgbClr val="FF0000"/>
                    </a:solidFill>
                  </a:rPr>
                  <a:t>restar</a:t>
                </a:r>
                <a:r>
                  <a:rPr lang="es-E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los exponentes</a:t>
                </a:r>
                <a:r>
                  <a:rPr lang="es-ES" dirty="0" smtClean="0"/>
                  <a:t>.</a:t>
                </a:r>
              </a:p>
              <a:p>
                <a:pPr algn="just"/>
                <a:r>
                  <a:rPr lang="es-ES" dirty="0" smtClean="0"/>
                  <a:t>Ejemplos:</a:t>
                </a:r>
                <a:endParaRPr lang="es-ES" dirty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s-MX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MX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𝟖</m:t>
                          </m:r>
                          <m:r>
                            <a:rPr lang="es-MX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MX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ES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s-MX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MX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𝟓</m:t>
                          </m:r>
                          <m:r>
                            <a:rPr lang="es-MX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MX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s-ES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MX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s-MX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ES" b="1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" t="-1099" r="-124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0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Ejercicios.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3178696" cy="46256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𝟏𝟎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𝟓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3178696" cy="462560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4139952" y="1775190"/>
                <a:ext cx="4258816" cy="4625609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  <m:r>
                          <a:rPr lang="es-MX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𝟎𝟎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𝟐𝟑𝟒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𝟑𝟒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𝟑𝟕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𝟗𝟖𝟗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𝟖𝟗𝟐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/>
              </a:p>
            </p:txBody>
          </p:sp>
        </mc:Choice>
        <mc:Fallback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775190"/>
                <a:ext cx="4258816" cy="46256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4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9512" y="1340769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elevamos una potencia a un nuevo exponente, el resultado es otra potencia con la misma base cuyo exponente es el producto de los exponentes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2267744" y="465061"/>
            <a:ext cx="279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Potencia de una Potencia</a:t>
            </a:r>
            <a:endParaRPr lang="es-CL" dirty="0"/>
          </a:p>
        </p:txBody>
      </p:sp>
      <p:sp>
        <p:nvSpPr>
          <p:cNvPr id="6" name="Text Box 65"/>
          <p:cNvSpPr txBox="1">
            <a:spLocks noChangeArrowheads="1"/>
          </p:cNvSpPr>
          <p:nvPr/>
        </p:nvSpPr>
        <p:spPr bwMode="auto">
          <a:xfrm>
            <a:off x="899592" y="2337848"/>
            <a:ext cx="1656184" cy="40011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altLang="es-CL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_tradnl" altLang="es-CL" sz="20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alt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S_tradnl" altLang="es-CL" sz="2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_tradnl" altLang="es-CL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s-ES_tradnl" altLang="es-C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CL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_tradnl" altLang="es-CL" sz="20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altLang="es-CL" sz="2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 m</a:t>
            </a:r>
            <a:endParaRPr lang="es-ES_tradnl" altLang="es-CL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671518"/>
              </p:ext>
            </p:extLst>
          </p:nvPr>
        </p:nvGraphicFramePr>
        <p:xfrm>
          <a:off x="4211960" y="2862517"/>
          <a:ext cx="10668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cuación" r:id="rId3" imgW="609336" imgH="266584" progId="Equation.3">
                  <p:embed/>
                </p:oleObj>
              </mc:Choice>
              <mc:Fallback>
                <p:oleObj name="Ecuación" r:id="rId3" imgW="609336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862517"/>
                        <a:ext cx="10668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11560" y="34290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Ejercicios</a:t>
            </a:r>
            <a:endParaRPr lang="es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/>
              <p:cNvSpPr txBox="1"/>
              <p:nvPr/>
            </p:nvSpPr>
            <p:spPr>
              <a:xfrm>
                <a:off x="783690" y="3910867"/>
                <a:ext cx="840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C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90" y="3910867"/>
                <a:ext cx="840679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2222" r="-1460" b="-888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/>
              <p:cNvSpPr txBox="1"/>
              <p:nvPr/>
            </p:nvSpPr>
            <p:spPr>
              <a:xfrm>
                <a:off x="611560" y="4437112"/>
                <a:ext cx="1228606" cy="946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C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CL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CL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MX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MX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37112"/>
                <a:ext cx="1228606" cy="9464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/>
          <p:cNvSpPr/>
          <p:nvPr/>
        </p:nvSpPr>
        <p:spPr>
          <a:xfrm>
            <a:off x="4211960" y="33107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srgbClr val="555555"/>
                </a:solidFill>
                <a:latin typeface="Helvetica Neue"/>
              </a:rPr>
              <a:t>(6 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4 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)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5 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6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20</a:t>
            </a:r>
            <a:endParaRPr lang="es-CL" dirty="0">
              <a:solidFill>
                <a:srgbClr val="555555"/>
              </a:solidFill>
              <a:latin typeface="Helvetica Neue"/>
            </a:endParaRPr>
          </a:p>
          <a:p>
            <a:r>
              <a:rPr lang="es-CL" dirty="0">
                <a:solidFill>
                  <a:srgbClr val="555555"/>
                </a:solidFill>
                <a:latin typeface="Helvetica Neue"/>
              </a:rPr>
              <a:t>(4 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6 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)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8 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4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48</a:t>
            </a:r>
            <a:endParaRPr lang="es-CL" dirty="0">
              <a:solidFill>
                <a:srgbClr val="555555"/>
              </a:solidFill>
              <a:latin typeface="Helvetica Neue"/>
            </a:endParaRPr>
          </a:p>
          <a:p>
            <a:r>
              <a:rPr lang="es-CL" dirty="0" smtClean="0">
                <a:solidFill>
                  <a:srgbClr val="555555"/>
                </a:solidFill>
                <a:latin typeface="Helvetica Neue"/>
              </a:rPr>
              <a:t>*64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5 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(2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6 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)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5 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2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30</a:t>
            </a:r>
            <a:endParaRPr lang="es-CL" dirty="0">
              <a:solidFill>
                <a:srgbClr val="555555"/>
              </a:solidFill>
              <a:latin typeface="Helvetica Neue"/>
            </a:endParaRPr>
          </a:p>
          <a:p>
            <a:r>
              <a:rPr lang="es-CL" dirty="0">
                <a:solidFill>
                  <a:srgbClr val="555555"/>
                </a:solidFill>
                <a:latin typeface="Helvetica Neue"/>
              </a:rPr>
              <a:t>(2 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3 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)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7 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2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21</a:t>
            </a:r>
            <a:endParaRPr lang="es-CL" b="0" i="0" dirty="0">
              <a:solidFill>
                <a:srgbClr val="555555"/>
              </a:solidFill>
              <a:effectLst/>
              <a:latin typeface="Helvetica Neue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23928" y="230454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ejemplos</a:t>
            </a:r>
            <a:endParaRPr lang="es-CL" dirty="0"/>
          </a:p>
        </p:txBody>
      </p:sp>
      <p:sp>
        <p:nvSpPr>
          <p:cNvPr id="13" name="Rectángulo 12"/>
          <p:cNvSpPr/>
          <p:nvPr/>
        </p:nvSpPr>
        <p:spPr>
          <a:xfrm>
            <a:off x="706760" y="54974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srgbClr val="555555"/>
                </a:solidFill>
                <a:latin typeface="Helvetica Neue"/>
              </a:rPr>
              <a:t>(3 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5 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)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3 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</a:t>
            </a:r>
          </a:p>
          <a:p>
            <a:r>
              <a:rPr lang="es-CL" dirty="0">
                <a:solidFill>
                  <a:srgbClr val="555555"/>
                </a:solidFill>
                <a:latin typeface="Helvetica Neue"/>
              </a:rPr>
              <a:t>(5 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5 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)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3 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</a:t>
            </a:r>
          </a:p>
          <a:p>
            <a:r>
              <a:rPr lang="es-CL" dirty="0">
                <a:solidFill>
                  <a:srgbClr val="555555"/>
                </a:solidFill>
                <a:latin typeface="Helvetica Neue"/>
              </a:rPr>
              <a:t>(2 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-3 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)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2 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</a:t>
            </a:r>
          </a:p>
          <a:p>
            <a:r>
              <a:rPr lang="es-CL" dirty="0">
                <a:solidFill>
                  <a:srgbClr val="555555"/>
                </a:solidFill>
                <a:latin typeface="Helvetica Neue"/>
              </a:rPr>
              <a:t>(3 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3 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)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-2 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</a:t>
            </a:r>
            <a:endParaRPr lang="es-CL" b="0" i="0" dirty="0">
              <a:solidFill>
                <a:srgbClr val="555555"/>
              </a:solidFill>
              <a:effectLst/>
              <a:latin typeface="Helvetica Neue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/>
              <p:cNvSpPr txBox="1"/>
              <p:nvPr/>
            </p:nvSpPr>
            <p:spPr>
              <a:xfrm>
                <a:off x="4211960" y="5383525"/>
                <a:ext cx="2576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 smtClean="0"/>
                  <a:t>* 64 = 2x2x2x2x2x2=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s-CL" dirty="0"/>
              </a:p>
            </p:txBody>
          </p:sp>
        </mc:Choice>
        <mc:Fallback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383525"/>
                <a:ext cx="257628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128" t="-9836" b="-2295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/>
          <p:cNvSpPr txBox="1"/>
          <p:nvPr/>
        </p:nvSpPr>
        <p:spPr>
          <a:xfrm>
            <a:off x="4254680" y="501419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observa</a:t>
            </a:r>
            <a:endParaRPr lang="es-CL" dirty="0"/>
          </a:p>
        </p:txBody>
      </p:sp>
      <p:cxnSp>
        <p:nvCxnSpPr>
          <p:cNvPr id="17" name="Conector angular 16"/>
          <p:cNvCxnSpPr/>
          <p:nvPr/>
        </p:nvCxnSpPr>
        <p:spPr>
          <a:xfrm rot="5400000">
            <a:off x="5205354" y="4108782"/>
            <a:ext cx="1149493" cy="108812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74" y="96260"/>
            <a:ext cx="7776864" cy="848213"/>
          </a:xfrm>
        </p:spPr>
        <p:txBody>
          <a:bodyPr/>
          <a:lstStyle/>
          <a:p>
            <a:r>
              <a:rPr lang="es-MX" dirty="0" smtClean="0"/>
              <a:t>Potencias de exponente negativo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179451" y="1235729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555555"/>
                </a:solidFill>
                <a:latin typeface="Helvetica Neue"/>
              </a:rPr>
              <a:t>Para dividir potencias que tengan la misma base, se mantiene la base, pero  elevada a la diferencia de los exponentes.</a:t>
            </a:r>
            <a:endParaRPr lang="es-CL" dirty="0"/>
          </a:p>
        </p:txBody>
      </p:sp>
      <p:pic>
        <p:nvPicPr>
          <p:cNvPr id="3086" name="Picture 14" descr="potencia_leyes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6645"/>
            <a:ext cx="10763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556704" y="2204864"/>
            <a:ext cx="444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555555"/>
                </a:solidFill>
                <a:latin typeface="Helvetica Neue"/>
              </a:rPr>
              <a:t>Al respecto, veamos el siguiente ejemplo:</a:t>
            </a:r>
            <a:endParaRPr lang="es-CL" dirty="0"/>
          </a:p>
        </p:txBody>
      </p:sp>
      <p:pic>
        <p:nvPicPr>
          <p:cNvPr id="3088" name="Picture 16" descr="potencia_leyes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1" y="2758232"/>
            <a:ext cx="16764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979712" y="2844006"/>
            <a:ext cx="2146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555555"/>
                </a:solidFill>
                <a:latin typeface="Helvetica Neue"/>
              </a:rPr>
              <a:t>Lo que también se </a:t>
            </a:r>
            <a:endParaRPr lang="es-MX" dirty="0" smtClean="0">
              <a:solidFill>
                <a:srgbClr val="555555"/>
              </a:solidFill>
              <a:latin typeface="Helvetica Neue"/>
            </a:endParaRPr>
          </a:p>
          <a:p>
            <a:r>
              <a:rPr lang="es-MX" dirty="0" smtClean="0">
                <a:solidFill>
                  <a:srgbClr val="555555"/>
                </a:solidFill>
                <a:latin typeface="Helvetica Neue"/>
              </a:rPr>
              <a:t>expresa </a:t>
            </a:r>
            <a:r>
              <a:rPr lang="es-MX" dirty="0">
                <a:solidFill>
                  <a:srgbClr val="555555"/>
                </a:solidFill>
                <a:latin typeface="Helvetica Neue"/>
              </a:rPr>
              <a:t>como</a:t>
            </a:r>
            <a:endParaRPr lang="es-CL" dirty="0"/>
          </a:p>
        </p:txBody>
      </p:sp>
      <p:pic>
        <p:nvPicPr>
          <p:cNvPr id="3090" name="Picture 18" descr="potencia_leyes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10" y="2766183"/>
            <a:ext cx="33147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22144" y="3962924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555555"/>
                </a:solidFill>
                <a:latin typeface="Helvetica Neue"/>
              </a:rPr>
              <a:t>Resultado que por transitividad es igual a:</a:t>
            </a:r>
            <a:endParaRPr lang="es-CL" dirty="0"/>
          </a:p>
        </p:txBody>
      </p:sp>
      <p:pic>
        <p:nvPicPr>
          <p:cNvPr id="3092" name="Picture 20" descr="potencia_leyes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46" y="3866901"/>
            <a:ext cx="96202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22144" y="4793964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555555"/>
                </a:solidFill>
                <a:latin typeface="Helvetica Neue"/>
              </a:rPr>
              <a:t>Entonces, podemos concluir que:</a:t>
            </a:r>
            <a:endParaRPr lang="es-CL" dirty="0"/>
          </a:p>
        </p:txBody>
      </p:sp>
      <p:pic>
        <p:nvPicPr>
          <p:cNvPr id="3094" name="Picture 22" descr="potencia_leyes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44" y="4707679"/>
            <a:ext cx="104775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179451" y="562496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555555"/>
                </a:solidFill>
                <a:latin typeface="Helvetica Neue"/>
              </a:rPr>
              <a:t>Una base cualquiera elevada a un exponente negativo es igual a su recíproco elevado al mismo exponente, pero positivo.</a:t>
            </a:r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79451" y="781253"/>
            <a:ext cx="159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Recuerda que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69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1514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ejercicios</a:t>
            </a:r>
            <a:endParaRPr lang="es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/>
              <p:cNvSpPr txBox="1"/>
              <p:nvPr/>
            </p:nvSpPr>
            <p:spPr>
              <a:xfrm>
                <a:off x="899592" y="1340768"/>
                <a:ext cx="3895490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                                             </m:t>
                      </m:r>
                      <m:sSup>
                        <m:sSup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0768"/>
                <a:ext cx="3895490" cy="6770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/>
              <p:cNvSpPr txBox="1"/>
              <p:nvPr/>
            </p:nvSpPr>
            <p:spPr>
              <a:xfrm>
                <a:off x="827584" y="2636912"/>
                <a:ext cx="4087081" cy="675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                                            </m:t>
                      </m:r>
                      <m:sSup>
                        <m:sSup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636912"/>
                <a:ext cx="4087081" cy="675891"/>
              </a:xfrm>
              <a:prstGeom prst="rect">
                <a:avLst/>
              </a:prstGeom>
              <a:blipFill rotWithShape="0">
                <a:blip r:embed="rId3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/>
              <p:cNvSpPr txBox="1"/>
              <p:nvPr/>
            </p:nvSpPr>
            <p:spPr>
              <a:xfrm>
                <a:off x="755576" y="4221088"/>
                <a:ext cx="4369209" cy="676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                                                </m:t>
                      </m:r>
                      <m:sSup>
                        <m:sSup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21088"/>
                <a:ext cx="4369209" cy="676467"/>
              </a:xfrm>
              <a:prstGeom prst="rect">
                <a:avLst/>
              </a:prstGeom>
              <a:blipFill rotWithShape="0">
                <a:blip r:embed="rId4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9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! PEPSI !" pitchFamily="2" charset="0"/>
              </a:rPr>
              <a:t>FIN</a:t>
            </a:r>
            <a:endParaRPr lang="es-ES" dirty="0">
              <a:latin typeface="! PEPSI !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92697"/>
            <a:ext cx="2952328" cy="352839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59632" y="5157192"/>
            <a:ext cx="3905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AHORA A PRACTICAR CON LAS GUÍAS</a:t>
            </a:r>
          </a:p>
          <a:p>
            <a:endParaRPr lang="es-MX" dirty="0"/>
          </a:p>
          <a:p>
            <a:r>
              <a:rPr lang="es-MX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92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Instrucciones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Estudia esta presentación y luego realizar las guías que se adjuntan.</a:t>
            </a:r>
          </a:p>
          <a:p>
            <a:r>
              <a:rPr lang="es-MX" dirty="0" smtClean="0"/>
              <a:t>Utiliza la calculadora para verificar los resultados que obtuviste.</a:t>
            </a:r>
          </a:p>
          <a:p>
            <a:r>
              <a:rPr lang="es-MX" dirty="0" smtClean="0"/>
              <a:t>Puedes apoyarte con el texto de estudio de 7°básico , 8°básico y 1° medio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243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Concepto de Potencia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331640" y="1988840"/>
            <a:ext cx="15121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99792" y="1446217"/>
            <a:ext cx="15121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51920" y="1988840"/>
            <a:ext cx="15121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995936" y="2554212"/>
            <a:ext cx="1368152" cy="4427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 rot="2981490">
            <a:off x="1836422" y="4971826"/>
            <a:ext cx="1368152" cy="4427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508104" y="2421639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Exponente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10385" y="5661248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</a:t>
            </a:r>
            <a:endParaRPr lang="es-E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5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29600" cy="4625609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El exponente indica la cantidad de veces que se </a:t>
                </a:r>
                <a:r>
                  <a:rPr lang="es-ES" sz="4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multiplica</a:t>
                </a:r>
                <a:r>
                  <a:rPr lang="es-E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la base.</a:t>
                </a:r>
                <a:endParaRPr lang="es-E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s-MX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s-ES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r>
                      <a:rPr lang="es-MX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s-ES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s-MX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</a:rPr>
                      <m:t>𝟗</m:t>
                    </m:r>
                  </m:oMath>
                </a14:m>
                <a:endParaRPr lang="es-E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29600" cy="4625609"/>
              </a:xfrm>
              <a:blipFill rotWithShape="0">
                <a:blip r:embed="rId2"/>
                <a:stretch>
                  <a:fillRect l="-2148" t="-2767" r="-355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Abrir llave"/>
          <p:cNvSpPr/>
          <p:nvPr/>
        </p:nvSpPr>
        <p:spPr>
          <a:xfrm rot="16200000">
            <a:off x="4698014" y="3879050"/>
            <a:ext cx="432048" cy="212423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555776" y="5304110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exponente dice que el </a:t>
            </a:r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multiplica 2 veces…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3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403350" y="3443288"/>
          <a:ext cx="4562475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Fotografía de Photo Editor" r:id="rId3" imgW="4563112" imgH="3010320" progId="MSPhotoEd.3">
                  <p:embed/>
                </p:oleObj>
              </mc:Choice>
              <mc:Fallback>
                <p:oleObj name="Fotografía de Photo Editor" r:id="rId3" imgW="4563112" imgH="301032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443288"/>
                        <a:ext cx="4562475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27088" y="2125663"/>
            <a:ext cx="4624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L"/>
              <a:t>Por ejemplo, para calcular </a:t>
            </a:r>
            <a:r>
              <a:rPr lang="es-ES_tradnl" altLang="es-CL" b="1"/>
              <a:t>(1,4)</a:t>
            </a:r>
            <a:r>
              <a:rPr lang="es-ES_tradnl" altLang="es-CL" b="1" baseline="30000"/>
              <a:t>3</a:t>
            </a:r>
            <a:r>
              <a:rPr lang="es-ES_tradnl" altLang="es-CL"/>
              <a:t> tecleamos: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827088" y="2781300"/>
            <a:ext cx="499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L"/>
              <a:t>y obtenemos como resultado en pantalla 2,744.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971550" y="828675"/>
            <a:ext cx="597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L" sz="2400" b="1"/>
              <a:t>Cálculo de potencias con la calculadora</a:t>
            </a:r>
          </a:p>
        </p:txBody>
      </p:sp>
      <p:grpSp>
        <p:nvGrpSpPr>
          <p:cNvPr id="23574" name="Group 22"/>
          <p:cNvGrpSpPr>
            <a:grpSpLocks/>
          </p:cNvGrpSpPr>
          <p:nvPr/>
        </p:nvGrpSpPr>
        <p:grpSpPr bwMode="auto">
          <a:xfrm>
            <a:off x="827088" y="1406525"/>
            <a:ext cx="7632700" cy="366713"/>
            <a:chOff x="521" y="754"/>
            <a:chExt cx="4808" cy="231"/>
          </a:xfrm>
        </p:grpSpPr>
        <p:sp>
          <p:nvSpPr>
            <p:cNvPr id="5135" name="AutoShape 11"/>
            <p:cNvSpPr>
              <a:spLocks noChangeArrowheads="1"/>
            </p:cNvSpPr>
            <p:nvPr/>
          </p:nvSpPr>
          <p:spPr bwMode="auto">
            <a:xfrm>
              <a:off x="4513" y="754"/>
              <a:ext cx="227" cy="2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  <p:sp>
          <p:nvSpPr>
            <p:cNvPr id="5136" name="AutoShape 12"/>
            <p:cNvSpPr>
              <a:spLocks noChangeArrowheads="1"/>
            </p:cNvSpPr>
            <p:nvPr/>
          </p:nvSpPr>
          <p:spPr bwMode="auto">
            <a:xfrm>
              <a:off x="4966" y="754"/>
              <a:ext cx="363" cy="2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  <p:sp>
          <p:nvSpPr>
            <p:cNvPr id="5137" name="Text Box 13"/>
            <p:cNvSpPr txBox="1">
              <a:spLocks noChangeArrowheads="1"/>
            </p:cNvSpPr>
            <p:nvPr/>
          </p:nvSpPr>
          <p:spPr bwMode="auto">
            <a:xfrm>
              <a:off x="521" y="754"/>
              <a:ext cx="48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_tradnl" altLang="es-CL"/>
                <a:t>Para calcular potencias con la calculadora utilizamos la tecla   </a:t>
              </a:r>
              <a:r>
                <a:rPr lang="es-ES_tradnl" altLang="es-CL" b="1">
                  <a:solidFill>
                    <a:srgbClr val="FF0000"/>
                  </a:solidFill>
                </a:rPr>
                <a:t>x</a:t>
              </a:r>
              <a:r>
                <a:rPr lang="es-ES_tradnl" altLang="es-CL" b="1" baseline="30000">
                  <a:solidFill>
                    <a:srgbClr val="FF0000"/>
                  </a:solidFill>
                </a:rPr>
                <a:t>y</a:t>
              </a:r>
              <a:r>
                <a:rPr lang="es-ES_tradnl" altLang="es-CL" b="1"/>
                <a:t> </a:t>
              </a:r>
              <a:r>
                <a:rPr lang="es-ES_tradnl" altLang="es-CL"/>
                <a:t>  o   </a:t>
              </a:r>
              <a:r>
                <a:rPr lang="es-ES_tradnl" altLang="es-CL" b="1">
                  <a:solidFill>
                    <a:srgbClr val="FF0000"/>
                  </a:solidFill>
                </a:rPr>
                <a:t>x^y</a:t>
              </a:r>
            </a:p>
          </p:txBody>
        </p:sp>
      </p:grp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5651500" y="2133600"/>
            <a:ext cx="2317750" cy="366713"/>
            <a:chOff x="3733" y="1521"/>
            <a:chExt cx="1460" cy="231"/>
          </a:xfrm>
        </p:grpSpPr>
        <p:sp>
          <p:nvSpPr>
            <p:cNvPr id="5131" name="AutoShape 16"/>
            <p:cNvSpPr>
              <a:spLocks noChangeArrowheads="1"/>
            </p:cNvSpPr>
            <p:nvPr/>
          </p:nvSpPr>
          <p:spPr bwMode="auto">
            <a:xfrm>
              <a:off x="3923" y="1525"/>
              <a:ext cx="182" cy="2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  <p:sp>
          <p:nvSpPr>
            <p:cNvPr id="5132" name="AutoShape 19"/>
            <p:cNvSpPr>
              <a:spLocks noChangeArrowheads="1"/>
            </p:cNvSpPr>
            <p:nvPr/>
          </p:nvSpPr>
          <p:spPr bwMode="auto">
            <a:xfrm>
              <a:off x="4331" y="1526"/>
              <a:ext cx="363" cy="22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  <p:sp>
          <p:nvSpPr>
            <p:cNvPr id="5133" name="AutoShape 20"/>
            <p:cNvSpPr>
              <a:spLocks noChangeArrowheads="1"/>
            </p:cNvSpPr>
            <p:nvPr/>
          </p:nvSpPr>
          <p:spPr bwMode="auto">
            <a:xfrm>
              <a:off x="4921" y="1526"/>
              <a:ext cx="272" cy="22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  <p:sp>
          <p:nvSpPr>
            <p:cNvPr id="5134" name="Text Box 21"/>
            <p:cNvSpPr txBox="1">
              <a:spLocks noChangeArrowheads="1"/>
            </p:cNvSpPr>
            <p:nvPr/>
          </p:nvSpPr>
          <p:spPr bwMode="auto">
            <a:xfrm>
              <a:off x="3733" y="1521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_tradnl" altLang="es-CL" b="1">
                  <a:solidFill>
                    <a:schemeClr val="accent2"/>
                  </a:solidFill>
                </a:rPr>
                <a:t>1   ,    4</a:t>
              </a:r>
              <a:r>
                <a:rPr lang="es-ES_tradnl" altLang="es-CL" b="1"/>
                <a:t>   </a:t>
              </a:r>
              <a:r>
                <a:rPr lang="es-ES_tradnl" altLang="es-CL" b="1">
                  <a:solidFill>
                    <a:srgbClr val="FF0000"/>
                  </a:solidFill>
                </a:rPr>
                <a:t>x^y</a:t>
              </a:r>
              <a:r>
                <a:rPr lang="es-ES_tradnl" altLang="es-CL" b="1"/>
                <a:t>    </a:t>
              </a:r>
              <a:r>
                <a:rPr lang="es-ES_tradnl" altLang="es-CL" b="1">
                  <a:solidFill>
                    <a:schemeClr val="accent2"/>
                  </a:solidFill>
                </a:rPr>
                <a:t>3   =</a:t>
              </a:r>
            </a:p>
          </p:txBody>
        </p:sp>
      </p:grp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2268538" y="5373688"/>
            <a:ext cx="504825" cy="431800"/>
          </a:xfrm>
          <a:prstGeom prst="ellips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pic>
        <p:nvPicPr>
          <p:cNvPr id="23577" name="Picture 25" descr="calcu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141663"/>
            <a:ext cx="16954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8099425" y="4365625"/>
            <a:ext cx="433388" cy="431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224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  <p:bldP spid="23576" grpId="0" animBg="1"/>
      <p:bldP spid="235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988840"/>
                <a:ext cx="8229600" cy="4625609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𝟐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𝟐</m:t>
                    </m:r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𝟖</m:t>
                    </m:r>
                  </m:oMath>
                </a14:m>
                <a:endParaRPr lang="es-ES" sz="5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54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s-ES" sz="5400" b="1" i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5400" b="1" i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𝟑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𝟑</m:t>
                    </m:r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𝟐𝟕</m:t>
                    </m:r>
                  </m:oMath>
                </a14:m>
                <a:endParaRPr lang="es-ES" sz="5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𝟒</m:t>
                    </m:r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𝟏𝟔</m:t>
                    </m:r>
                  </m:oMath>
                </a14:m>
                <a:endParaRPr lang="es-ES" sz="5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𝟓</m:t>
                    </m:r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𝟐𝟓</m:t>
                    </m:r>
                  </m:oMath>
                </a14:m>
                <a:endParaRPr lang="es-E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988840"/>
                <a:ext cx="8229600" cy="462560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9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Ejercicios.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076056" y="1938541"/>
                <a:ext cx="2386608" cy="46256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es-ES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s-ES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6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𝟖</m:t>
                        </m:r>
                      </m:e>
                      <m:sup>
                        <m:r>
                          <a:rPr lang="es-ES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6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400" dirty="0"/>
              </a:p>
              <a:p>
                <a:endParaRPr lang="es-ES" sz="4400" dirty="0"/>
              </a:p>
              <a:p>
                <a:endParaRPr lang="es-ES" sz="4400" dirty="0"/>
              </a:p>
              <a:p>
                <a:endParaRPr lang="es-ES" sz="4400" dirty="0"/>
              </a:p>
              <a:p>
                <a:endParaRPr lang="es-ES" sz="44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6056" y="1938541"/>
                <a:ext cx="2386608" cy="462560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2 Marcador de contenido"/>
              <p:cNvSpPr txBox="1">
                <a:spLocks/>
              </p:cNvSpPr>
              <p:nvPr/>
            </p:nvSpPr>
            <p:spPr>
              <a:xfrm>
                <a:off x="609600" y="1927591"/>
                <a:ext cx="2386608" cy="4625609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s-ES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s-ES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6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</m:e>
                      <m:sup>
                        <m:r>
                          <a:rPr lang="es-ES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6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400" dirty="0"/>
              </a:p>
              <a:p>
                <a:endParaRPr lang="es-ES" sz="4400" dirty="0"/>
              </a:p>
              <a:p>
                <a:endParaRPr lang="es-ES" sz="4400" dirty="0"/>
              </a:p>
              <a:p>
                <a:endParaRPr lang="es-ES" sz="4400" dirty="0"/>
              </a:p>
              <a:p>
                <a:endParaRPr lang="es-ES" sz="4400" dirty="0"/>
              </a:p>
            </p:txBody>
          </p:sp>
        </mc:Choice>
        <mc:Fallback xmlns="">
          <p:sp>
            <p:nvSpPr>
              <p:cNvPr id="5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27591"/>
                <a:ext cx="2386608" cy="4625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8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Potencias con Base Fraccionaria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s-ES" dirty="0" smtClean="0"/>
                  <a:t>Ejemplo:</a:t>
                </a:r>
                <a:endParaRPr lang="es-ES" dirty="0"/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s-E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ES" sz="5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s-E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s-E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s-ES" b="1" dirty="0" smtClean="0"/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5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54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5400" b="1" i="1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5400" b="1" i="1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s-ES" sz="5400" b="1" i="1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5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5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S" sz="54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54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s-ES" sz="54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s-ES" sz="54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s-ES" sz="54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54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s-ES" sz="54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s-ES" sz="54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s-ES" sz="5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5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s-ES" sz="5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s-ES" sz="54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54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5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s-ES" sz="5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s-ES" b="1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3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</TotalTime>
  <Words>542</Words>
  <Application>Microsoft Office PowerPoint</Application>
  <PresentationFormat>Presentación en pantalla (4:3)</PresentationFormat>
  <Paragraphs>209</Paragraphs>
  <Slides>28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1" baseType="lpstr">
      <vt:lpstr>! PEPSI !</vt:lpstr>
      <vt:lpstr>Arial</vt:lpstr>
      <vt:lpstr>Calibri</vt:lpstr>
      <vt:lpstr>Cambria Math</vt:lpstr>
      <vt:lpstr>Helvetica Neue</vt:lpstr>
      <vt:lpstr>Times New Roman</vt:lpstr>
      <vt:lpstr>Trebuchet MS</vt:lpstr>
      <vt:lpstr>Wingdings</vt:lpstr>
      <vt:lpstr>Wingdings 2</vt:lpstr>
      <vt:lpstr>Wingdings 3</vt:lpstr>
      <vt:lpstr>Faceta</vt:lpstr>
      <vt:lpstr>Fotografía de Microsoft Photo Editor 3.0</vt:lpstr>
      <vt:lpstr>Microsoft Editor de ecuaciones 3.0</vt:lpstr>
      <vt:lpstr>Reforzamiento Matemáticas 1ºB.</vt:lpstr>
      <vt:lpstr>OBJETIVOS</vt:lpstr>
      <vt:lpstr>Instrucciones</vt:lpstr>
      <vt:lpstr>1. Concepto de Potencia</vt:lpstr>
      <vt:lpstr>Presentación de PowerPoint</vt:lpstr>
      <vt:lpstr>Presentación de PowerPoint</vt:lpstr>
      <vt:lpstr>Ejemplos.</vt:lpstr>
      <vt:lpstr>Ejercicios.</vt:lpstr>
      <vt:lpstr>Potencias con Base Fraccionaria</vt:lpstr>
      <vt:lpstr>Ejercicios.</vt:lpstr>
      <vt:lpstr>Potencias de Base Decimal.</vt:lpstr>
      <vt:lpstr>Ejercicios</vt:lpstr>
      <vt:lpstr>Notación Científica.</vt:lpstr>
      <vt:lpstr>Ejercicios</vt:lpstr>
      <vt:lpstr>Notación Científica.</vt:lpstr>
      <vt:lpstr>Ejercicios</vt:lpstr>
      <vt:lpstr>Notación Científica.</vt:lpstr>
      <vt:lpstr>Ejercicios</vt:lpstr>
      <vt:lpstr>Multiplicación de Potencias de Igual Base.</vt:lpstr>
      <vt:lpstr>Ejercicios.</vt:lpstr>
      <vt:lpstr>Multiplicación de Potencias de Distinta Base e Igual Exponente.</vt:lpstr>
      <vt:lpstr>Ejercicios.</vt:lpstr>
      <vt:lpstr>División de Potencias de Igual Base.</vt:lpstr>
      <vt:lpstr>Ejercicios.</vt:lpstr>
      <vt:lpstr>Presentación de PowerPoint</vt:lpstr>
      <vt:lpstr>Potencias de exponente negativo</vt:lpstr>
      <vt:lpstr>ejercicios</vt:lpstr>
      <vt:lpstr>FIN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Reforzamiento Matemáticas 7º B</dc:title>
  <dc:creator>Luis Fonseca F</dc:creator>
  <cp:lastModifiedBy>Héctor Medina Pérez de Arce</cp:lastModifiedBy>
  <cp:revision>29</cp:revision>
  <dcterms:created xsi:type="dcterms:W3CDTF">2011-05-19T19:05:05Z</dcterms:created>
  <dcterms:modified xsi:type="dcterms:W3CDTF">2020-05-11T18:24:57Z</dcterms:modified>
</cp:coreProperties>
</file>