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4EB1D1C-4F43-4623-8728-55DCAD59256E}" type="datetimeFigureOut">
              <a:rPr lang="es-CL" smtClean="0"/>
              <a:t>17-03-2020</a:t>
            </a:fld>
            <a:endParaRPr lang="es-C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C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5B5C45B-CA41-4116-994F-391E686D53E9}" type="slidenum">
              <a:rPr lang="es-CL" smtClean="0"/>
              <a:t>‹Nº›</a:t>
            </a:fld>
            <a:endParaRPr lang="es-C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79486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EB1D1C-4F43-4623-8728-55DCAD59256E}" type="datetimeFigureOut">
              <a:rPr lang="es-CL" smtClean="0"/>
              <a:t>17-03-2020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399633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EB1D1C-4F43-4623-8728-55DCAD59256E}" type="datetimeFigureOut">
              <a:rPr lang="es-CL" smtClean="0"/>
              <a:t>17-03-2020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3220439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EB1D1C-4F43-4623-8728-55DCAD59256E}" type="datetimeFigureOut">
              <a:rPr lang="es-CL" smtClean="0"/>
              <a:t>17-03-2020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290458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4EB1D1C-4F43-4623-8728-55DCAD59256E}" type="datetimeFigureOut">
              <a:rPr lang="es-CL" smtClean="0"/>
              <a:t>17-03-2020</a:t>
            </a:fld>
            <a:endParaRPr lang="es-C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C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5B5C45B-CA41-4116-994F-391E686D53E9}" type="slidenum">
              <a:rPr lang="es-CL" smtClean="0"/>
              <a:t>‹Nº›</a:t>
            </a:fld>
            <a:endParaRPr lang="es-C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7276326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4EB1D1C-4F43-4623-8728-55DCAD59256E}" type="datetimeFigureOut">
              <a:rPr lang="es-CL" smtClean="0"/>
              <a:t>17-03-2020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192115459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4EB1D1C-4F43-4623-8728-55DCAD59256E}" type="datetimeFigureOut">
              <a:rPr lang="es-CL" smtClean="0"/>
              <a:t>17-03-2020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374925277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4EB1D1C-4F43-4623-8728-55DCAD59256E}" type="datetimeFigureOut">
              <a:rPr lang="es-CL" smtClean="0"/>
              <a:t>17-03-2020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56980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EB1D1C-4F43-4623-8728-55DCAD59256E}" type="datetimeFigureOut">
              <a:rPr lang="es-CL" smtClean="0"/>
              <a:t>17-03-2020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202482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F4EB1D1C-4F43-4623-8728-55DCAD59256E}" type="datetimeFigureOut">
              <a:rPr lang="es-CL" smtClean="0"/>
              <a:t>17-03-2020</a:t>
            </a:fld>
            <a:endParaRPr lang="es-CL"/>
          </a:p>
        </p:txBody>
      </p:sp>
      <p:sp>
        <p:nvSpPr>
          <p:cNvPr id="6" name="Footer Placeholder 5"/>
          <p:cNvSpPr>
            <a:spLocks noGrp="1"/>
          </p:cNvSpPr>
          <p:nvPr>
            <p:ph type="ftr" sz="quarter" idx="11"/>
          </p:nvPr>
        </p:nvSpPr>
        <p:spPr>
          <a:xfrm>
            <a:off x="2103620" y="6375679"/>
            <a:ext cx="3482179" cy="345796"/>
          </a:xfrm>
        </p:spPr>
        <p:txBody>
          <a:bodyPr/>
          <a:lstStyle/>
          <a:p>
            <a:endParaRPr lang="es-CL"/>
          </a:p>
        </p:txBody>
      </p:sp>
      <p:sp>
        <p:nvSpPr>
          <p:cNvPr id="7" name="Slide Number Placeholder 6"/>
          <p:cNvSpPr>
            <a:spLocks noGrp="1"/>
          </p:cNvSpPr>
          <p:nvPr>
            <p:ph type="sldNum" sz="quarter" idx="12"/>
          </p:nvPr>
        </p:nvSpPr>
        <p:spPr>
          <a:xfrm>
            <a:off x="5691014" y="6375679"/>
            <a:ext cx="1232456" cy="345796"/>
          </a:xfrm>
        </p:spPr>
        <p:txBody>
          <a:bodyPr/>
          <a:lstStyle/>
          <a:p>
            <a:fld id="{45B5C45B-CA41-4116-994F-391E686D53E9}" type="slidenum">
              <a:rPr lang="es-CL" smtClean="0"/>
              <a:t>‹Nº›</a:t>
            </a:fld>
            <a:endParaRPr lang="es-C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4741673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F4EB1D1C-4F43-4623-8728-55DCAD59256E}" type="datetimeFigureOut">
              <a:rPr lang="es-CL" smtClean="0"/>
              <a:t>17-03-2020</a:t>
            </a:fld>
            <a:endParaRPr lang="es-CL"/>
          </a:p>
        </p:txBody>
      </p:sp>
      <p:sp>
        <p:nvSpPr>
          <p:cNvPr id="6" name="Footer Placeholder 5"/>
          <p:cNvSpPr>
            <a:spLocks noGrp="1"/>
          </p:cNvSpPr>
          <p:nvPr>
            <p:ph type="ftr" sz="quarter" idx="11"/>
          </p:nvPr>
        </p:nvSpPr>
        <p:spPr>
          <a:xfrm>
            <a:off x="2103621" y="6375679"/>
            <a:ext cx="3482178" cy="345796"/>
          </a:xfrm>
        </p:spPr>
        <p:txBody>
          <a:bodyPr/>
          <a:lstStyle/>
          <a:p>
            <a:endParaRPr lang="es-CL"/>
          </a:p>
        </p:txBody>
      </p:sp>
      <p:sp>
        <p:nvSpPr>
          <p:cNvPr id="7" name="Slide Number Placeholder 6"/>
          <p:cNvSpPr>
            <a:spLocks noGrp="1"/>
          </p:cNvSpPr>
          <p:nvPr>
            <p:ph type="sldNum" sz="quarter" idx="12"/>
          </p:nvPr>
        </p:nvSpPr>
        <p:spPr>
          <a:xfrm>
            <a:off x="5687568" y="6375679"/>
            <a:ext cx="1234440" cy="345796"/>
          </a:xfrm>
        </p:spPr>
        <p:txBody>
          <a:bodyPr/>
          <a:lstStyle/>
          <a:p>
            <a:fld id="{45B5C45B-CA41-4116-994F-391E686D53E9}" type="slidenum">
              <a:rPr lang="es-CL" smtClean="0"/>
              <a:t>‹Nº›</a:t>
            </a:fld>
            <a:endParaRPr lang="es-CL"/>
          </a:p>
        </p:txBody>
      </p:sp>
    </p:spTree>
    <p:extLst>
      <p:ext uri="{BB962C8B-B14F-4D97-AF65-F5344CB8AC3E}">
        <p14:creationId xmlns:p14="http://schemas.microsoft.com/office/powerpoint/2010/main" val="1998954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4EB1D1C-4F43-4623-8728-55DCAD59256E}" type="datetimeFigureOut">
              <a:rPr lang="es-CL" smtClean="0"/>
              <a:t>17-03-2020</a:t>
            </a:fld>
            <a:endParaRPr lang="es-C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C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5B5C45B-CA41-4116-994F-391E686D53E9}" type="slidenum">
              <a:rPr lang="es-CL" smtClean="0"/>
              <a:t>‹Nº›</a:t>
            </a:fld>
            <a:endParaRPr lang="es-C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64825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cn.cl/historiapolitica/elecciones/detalle_eleccion?handle=10221.1/63764&amp;periodo=1973-199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atherine.subiabre@Hotmai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emoriachilena.gob.cl/602/w3-article-98012.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s3W9Cx2JTZ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cn.cl/historiapolitica/partidos_politicos/periodo?per=1973-199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UG-caKIKOG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emoriachilena.gob.cl/602/w3-article-96594.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ervel.cl/para-recordar-a-30-anos-del-plebiscito-que-reformo-la-constituc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journals.openedition.org/polis/4145?lang=es#tocto2n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5F13F3-9A62-46DB-8F40-95CC753B8D99}"/>
              </a:ext>
            </a:extLst>
          </p:cNvPr>
          <p:cNvSpPr>
            <a:spLocks noGrp="1"/>
          </p:cNvSpPr>
          <p:nvPr>
            <p:ph type="ctrTitle"/>
          </p:nvPr>
        </p:nvSpPr>
        <p:spPr/>
        <p:txBody>
          <a:bodyPr/>
          <a:lstStyle/>
          <a:p>
            <a:r>
              <a:rPr lang="es-MX" dirty="0"/>
              <a:t>Contexto histórico Chile en la década de los 80 </a:t>
            </a:r>
            <a:endParaRPr lang="es-CL" dirty="0"/>
          </a:p>
        </p:txBody>
      </p:sp>
      <p:sp>
        <p:nvSpPr>
          <p:cNvPr id="3" name="Subtítulo 2">
            <a:extLst>
              <a:ext uri="{FF2B5EF4-FFF2-40B4-BE49-F238E27FC236}">
                <a16:creationId xmlns:a16="http://schemas.microsoft.com/office/drawing/2014/main" id="{4DF90B7A-1C42-44FB-AC00-0733B6A5C07E}"/>
              </a:ext>
            </a:extLst>
          </p:cNvPr>
          <p:cNvSpPr>
            <a:spLocks noGrp="1"/>
          </p:cNvSpPr>
          <p:nvPr>
            <p:ph type="subTitle" idx="1"/>
          </p:nvPr>
        </p:nvSpPr>
        <p:spPr/>
        <p:txBody>
          <a:bodyPr/>
          <a:lstStyle/>
          <a:p>
            <a:r>
              <a:rPr lang="es-MX" dirty="0"/>
              <a:t>Curso: 4° medio conectividad y redes </a:t>
            </a:r>
            <a:endParaRPr lang="es-CL" dirty="0"/>
          </a:p>
        </p:txBody>
      </p:sp>
    </p:spTree>
    <p:extLst>
      <p:ext uri="{BB962C8B-B14F-4D97-AF65-F5344CB8AC3E}">
        <p14:creationId xmlns:p14="http://schemas.microsoft.com/office/powerpoint/2010/main" val="3798764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4CEB3D-7A34-4052-BB06-3F57D45F9BF1}"/>
              </a:ext>
            </a:extLst>
          </p:cNvPr>
          <p:cNvSpPr>
            <a:spLocks noGrp="1"/>
          </p:cNvSpPr>
          <p:nvPr>
            <p:ph type="title"/>
          </p:nvPr>
        </p:nvSpPr>
        <p:spPr/>
        <p:txBody>
          <a:bodyPr/>
          <a:lstStyle/>
          <a:p>
            <a:r>
              <a:rPr lang="es-MX" dirty="0"/>
              <a:t>Elecciones de 1989 </a:t>
            </a:r>
            <a:endParaRPr lang="es-CL" dirty="0"/>
          </a:p>
        </p:txBody>
      </p:sp>
      <p:sp>
        <p:nvSpPr>
          <p:cNvPr id="3" name="Marcador de contenido 2">
            <a:extLst>
              <a:ext uri="{FF2B5EF4-FFF2-40B4-BE49-F238E27FC236}">
                <a16:creationId xmlns:a16="http://schemas.microsoft.com/office/drawing/2014/main" id="{68E76EDC-BF4C-4D36-8A39-A127CE9789AA}"/>
              </a:ext>
            </a:extLst>
          </p:cNvPr>
          <p:cNvSpPr>
            <a:spLocks noGrp="1"/>
          </p:cNvSpPr>
          <p:nvPr>
            <p:ph idx="1"/>
          </p:nvPr>
        </p:nvSpPr>
        <p:spPr>
          <a:xfrm>
            <a:off x="1251678" y="1350499"/>
            <a:ext cx="10178322" cy="5125116"/>
          </a:xfrm>
        </p:spPr>
        <p:txBody>
          <a:bodyPr>
            <a:normAutofit/>
          </a:bodyPr>
          <a:lstStyle/>
          <a:p>
            <a:r>
              <a:rPr lang="es-MX" b="1" dirty="0"/>
              <a:t>14-12-1989</a:t>
            </a:r>
          </a:p>
          <a:p>
            <a:pPr algn="just"/>
            <a:r>
              <a:rPr lang="es-MX" dirty="0"/>
              <a:t>Son las primeras elecciones presidenciales luego del régimen militar de Augusto Pinochet, realizándose paralelamente con las elecciones parlamentarias. Se presentaron los candidatos Patricio Aylwin Azócar (Concertación de Partidos por la Democracia, centro-izquierda), Hernán </a:t>
            </a:r>
            <a:r>
              <a:rPr lang="es-MX" dirty="0" err="1"/>
              <a:t>Büchi</a:t>
            </a:r>
            <a:r>
              <a:rPr lang="es-MX" dirty="0"/>
              <a:t> </a:t>
            </a:r>
            <a:r>
              <a:rPr lang="es-MX" dirty="0" err="1"/>
              <a:t>Buc</a:t>
            </a:r>
            <a:r>
              <a:rPr lang="es-MX" dirty="0"/>
              <a:t> (Democracia y Progreso, derecha) y Francisco Javier Errázuriz Talavera (independiente), para el período 1990-1994. El vencedor fue Patricio Aylwin Azócar, quien obtuvo una mayoría absoluta con el 55,17% de los votos, marcando el retorno de los gobiernos democráticos. En estos comicios votaron 7.157.725 ciudadanos, equivalentes a un 56,33% de la población.</a:t>
            </a:r>
          </a:p>
          <a:p>
            <a:r>
              <a:rPr lang="es-CL" dirty="0">
                <a:hlinkClick r:id="rId2"/>
              </a:rPr>
              <a:t>https://www.bcn.cl/historiapolitica/elecciones/detalle_eleccion?handle=10221.1/63764&amp;periodo=1973-1990</a:t>
            </a:r>
            <a:endParaRPr lang="es-MX" dirty="0"/>
          </a:p>
          <a:p>
            <a:endParaRPr lang="es-CL" dirty="0"/>
          </a:p>
        </p:txBody>
      </p:sp>
    </p:spTree>
    <p:extLst>
      <p:ext uri="{BB962C8B-B14F-4D97-AF65-F5344CB8AC3E}">
        <p14:creationId xmlns:p14="http://schemas.microsoft.com/office/powerpoint/2010/main" val="1246089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EB87C8-95BD-4EE1-87DD-611899FF59F1}"/>
              </a:ext>
            </a:extLst>
          </p:cNvPr>
          <p:cNvSpPr>
            <a:spLocks noGrp="1"/>
          </p:cNvSpPr>
          <p:nvPr>
            <p:ph type="title"/>
          </p:nvPr>
        </p:nvSpPr>
        <p:spPr/>
        <p:txBody>
          <a:bodyPr/>
          <a:lstStyle/>
          <a:p>
            <a:r>
              <a:rPr lang="es-MX" dirty="0"/>
              <a:t>Actividad </a:t>
            </a:r>
            <a:endParaRPr lang="es-CL" dirty="0"/>
          </a:p>
        </p:txBody>
      </p:sp>
      <p:sp>
        <p:nvSpPr>
          <p:cNvPr id="3" name="Marcador de contenido 2">
            <a:extLst>
              <a:ext uri="{FF2B5EF4-FFF2-40B4-BE49-F238E27FC236}">
                <a16:creationId xmlns:a16="http://schemas.microsoft.com/office/drawing/2014/main" id="{B9666E85-20F0-4180-9AB7-D626EE5FA68E}"/>
              </a:ext>
            </a:extLst>
          </p:cNvPr>
          <p:cNvSpPr>
            <a:spLocks noGrp="1"/>
          </p:cNvSpPr>
          <p:nvPr>
            <p:ph idx="1"/>
          </p:nvPr>
        </p:nvSpPr>
        <p:spPr/>
        <p:txBody>
          <a:bodyPr>
            <a:normAutofit fontScale="92500" lnSpcReduction="20000"/>
          </a:bodyPr>
          <a:lstStyle/>
          <a:p>
            <a:r>
              <a:rPr lang="es-MX" dirty="0"/>
              <a:t>Elegir uno de los factores antes expuestos. ( puede ser uno diferente al investigado en clases) </a:t>
            </a:r>
          </a:p>
          <a:p>
            <a:r>
              <a:rPr lang="es-MX" dirty="0"/>
              <a:t>Preparar un díptico o tríptico  ( cartulina tamaño oficio o en forma digital ) </a:t>
            </a:r>
          </a:p>
          <a:p>
            <a:r>
              <a:rPr lang="es-MX" dirty="0"/>
              <a:t>En la cual debe considerar: titulo ( portada) , fechas mas importantes, actores involucrados y resumen explicativo, imágenes alusivas. </a:t>
            </a:r>
          </a:p>
          <a:p>
            <a:r>
              <a:rPr lang="es-MX" dirty="0"/>
              <a:t>La información entregada en el </a:t>
            </a:r>
            <a:r>
              <a:rPr lang="es-MX" dirty="0" err="1"/>
              <a:t>ppt</a:t>
            </a:r>
            <a:r>
              <a:rPr lang="es-MX" dirty="0"/>
              <a:t>, debe ser complementada </a:t>
            </a:r>
            <a:r>
              <a:rPr lang="es-MX"/>
              <a:t>por ustedes. </a:t>
            </a:r>
            <a:endParaRPr lang="es-MX" dirty="0"/>
          </a:p>
          <a:p>
            <a:r>
              <a:rPr lang="es-MX" dirty="0"/>
              <a:t>El tríptico debe ser entregado al retornar las clases, terminado. ( será evaluado con nota sumativa) </a:t>
            </a:r>
            <a:endParaRPr lang="es-CL" dirty="0"/>
          </a:p>
          <a:p>
            <a:r>
              <a:rPr lang="es-CL" dirty="0"/>
              <a:t>ES LA ACTIVIDAD PARA ESTA SEMANA ( 17 AL 20  DE MARZO) </a:t>
            </a:r>
          </a:p>
          <a:p>
            <a:r>
              <a:rPr lang="es-CL" dirty="0"/>
              <a:t>PROXIMO 23 DE MARZO SE ENVIARA SIGUIENTE ACTIVIDAD. </a:t>
            </a:r>
          </a:p>
          <a:p>
            <a:r>
              <a:rPr lang="es-CL" dirty="0"/>
              <a:t>CUALQUIER DUDA O CONSULTA AL CORREO ELECTRONICO k</a:t>
            </a:r>
            <a:r>
              <a:rPr lang="es-CL" dirty="0">
                <a:hlinkClick r:id="rId2"/>
              </a:rPr>
              <a:t>atherine.subiabre@hotmail.com</a:t>
            </a:r>
            <a:r>
              <a:rPr lang="es-CL" dirty="0"/>
              <a:t> </a:t>
            </a:r>
            <a:endParaRPr lang="es-MX" dirty="0"/>
          </a:p>
        </p:txBody>
      </p:sp>
    </p:spTree>
    <p:extLst>
      <p:ext uri="{BB962C8B-B14F-4D97-AF65-F5344CB8AC3E}">
        <p14:creationId xmlns:p14="http://schemas.microsoft.com/office/powerpoint/2010/main" val="1205249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8A0E2C-B9AC-42B6-9444-11D94759BD3D}"/>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1D66FB1D-AD93-4C36-8881-9C74CB8D6336}"/>
              </a:ext>
            </a:extLst>
          </p:cNvPr>
          <p:cNvSpPr>
            <a:spLocks noGrp="1"/>
          </p:cNvSpPr>
          <p:nvPr>
            <p:ph idx="1"/>
          </p:nvPr>
        </p:nvSpPr>
        <p:spPr/>
        <p:txBody>
          <a:bodyPr/>
          <a:lstStyle/>
          <a:p>
            <a:endParaRPr lang="es-CL"/>
          </a:p>
        </p:txBody>
      </p:sp>
    </p:spTree>
    <p:extLst>
      <p:ext uri="{BB962C8B-B14F-4D97-AF65-F5344CB8AC3E}">
        <p14:creationId xmlns:p14="http://schemas.microsoft.com/office/powerpoint/2010/main" val="3823713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0B0D-26A2-4E25-9B07-DDEA6204EC3D}"/>
              </a:ext>
            </a:extLst>
          </p:cNvPr>
          <p:cNvSpPr>
            <a:spLocks noGrp="1"/>
          </p:cNvSpPr>
          <p:nvPr>
            <p:ph type="title"/>
          </p:nvPr>
        </p:nvSpPr>
        <p:spPr/>
        <p:txBody>
          <a:bodyPr/>
          <a:lstStyle/>
          <a:p>
            <a:r>
              <a:rPr lang="es-MX" dirty="0"/>
              <a:t>Hola Chiquillos/as! </a:t>
            </a:r>
            <a:endParaRPr lang="es-CL" dirty="0"/>
          </a:p>
        </p:txBody>
      </p:sp>
      <p:sp>
        <p:nvSpPr>
          <p:cNvPr id="3" name="Marcador de contenido 2">
            <a:extLst>
              <a:ext uri="{FF2B5EF4-FFF2-40B4-BE49-F238E27FC236}">
                <a16:creationId xmlns:a16="http://schemas.microsoft.com/office/drawing/2014/main" id="{DC2F94FA-009E-4621-9333-FBD1F4FFF178}"/>
              </a:ext>
            </a:extLst>
          </p:cNvPr>
          <p:cNvSpPr>
            <a:spLocks noGrp="1"/>
          </p:cNvSpPr>
          <p:nvPr>
            <p:ph idx="1"/>
          </p:nvPr>
        </p:nvSpPr>
        <p:spPr>
          <a:xfrm>
            <a:off x="1026942" y="1491174"/>
            <a:ext cx="10326858" cy="5162843"/>
          </a:xfrm>
        </p:spPr>
        <p:txBody>
          <a:bodyPr>
            <a:normAutofit/>
          </a:bodyPr>
          <a:lstStyle/>
          <a:p>
            <a:pPr marL="0" indent="0">
              <a:buNone/>
            </a:pPr>
            <a:r>
              <a:rPr lang="es-MX" dirty="0"/>
              <a:t>La ultima clase presencial estuvimos hablando e investigando acerca de los factores que influyeron en la llegada del fin de la dictadura en Chile: </a:t>
            </a:r>
          </a:p>
          <a:p>
            <a:pPr marL="0" indent="0">
              <a:buNone/>
            </a:pPr>
            <a:endParaRPr lang="es-MX" dirty="0"/>
          </a:p>
          <a:p>
            <a:r>
              <a:rPr lang="es-MX" dirty="0"/>
              <a:t>Crisis económica </a:t>
            </a:r>
          </a:p>
          <a:p>
            <a:r>
              <a:rPr lang="es-MX" dirty="0"/>
              <a:t>Protestas nacionales</a:t>
            </a:r>
          </a:p>
          <a:p>
            <a:r>
              <a:rPr lang="es-MX" dirty="0"/>
              <a:t>Formación de alianzas políticas </a:t>
            </a:r>
          </a:p>
          <a:p>
            <a:r>
              <a:rPr lang="es-MX" dirty="0"/>
              <a:t>Acciones armadas o atentados</a:t>
            </a:r>
          </a:p>
          <a:p>
            <a:r>
              <a:rPr lang="es-MX" dirty="0"/>
              <a:t>Legalización de los partidos políticos </a:t>
            </a:r>
          </a:p>
          <a:p>
            <a:r>
              <a:rPr lang="es-MX" dirty="0"/>
              <a:t>Plebiscito</a:t>
            </a:r>
          </a:p>
          <a:p>
            <a:r>
              <a:rPr lang="es-MX" dirty="0"/>
              <a:t>Reformas constitucionales 1989</a:t>
            </a:r>
          </a:p>
          <a:p>
            <a:r>
              <a:rPr lang="es-MX" dirty="0"/>
              <a:t>Leyes de amarre </a:t>
            </a:r>
          </a:p>
          <a:p>
            <a:r>
              <a:rPr lang="es-MX" dirty="0"/>
              <a:t>Elecciones de 1989 </a:t>
            </a:r>
          </a:p>
          <a:p>
            <a:pPr marL="0" indent="0">
              <a:buNone/>
            </a:pPr>
            <a:endParaRPr lang="es-MX" dirty="0"/>
          </a:p>
          <a:p>
            <a:pPr marL="0" indent="0">
              <a:buNone/>
            </a:pPr>
            <a:endParaRPr lang="es-CL" dirty="0"/>
          </a:p>
        </p:txBody>
      </p:sp>
    </p:spTree>
    <p:extLst>
      <p:ext uri="{BB962C8B-B14F-4D97-AF65-F5344CB8AC3E}">
        <p14:creationId xmlns:p14="http://schemas.microsoft.com/office/powerpoint/2010/main" val="133645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C19309-D365-4499-AD83-8FA8F8BCCB7D}"/>
              </a:ext>
            </a:extLst>
          </p:cNvPr>
          <p:cNvSpPr>
            <a:spLocks noGrp="1"/>
          </p:cNvSpPr>
          <p:nvPr>
            <p:ph type="title"/>
          </p:nvPr>
        </p:nvSpPr>
        <p:spPr/>
        <p:txBody>
          <a:bodyPr/>
          <a:lstStyle/>
          <a:p>
            <a:r>
              <a:rPr lang="es-MX" dirty="0"/>
              <a:t>Crisis económica </a:t>
            </a:r>
            <a:endParaRPr lang="es-CL" dirty="0"/>
          </a:p>
        </p:txBody>
      </p:sp>
      <p:sp>
        <p:nvSpPr>
          <p:cNvPr id="3" name="Marcador de contenido 2">
            <a:extLst>
              <a:ext uri="{FF2B5EF4-FFF2-40B4-BE49-F238E27FC236}">
                <a16:creationId xmlns:a16="http://schemas.microsoft.com/office/drawing/2014/main" id="{DDCD5A24-BAB6-4B40-A93E-39185D0658D5}"/>
              </a:ext>
            </a:extLst>
          </p:cNvPr>
          <p:cNvSpPr>
            <a:spLocks noGrp="1"/>
          </p:cNvSpPr>
          <p:nvPr>
            <p:ph idx="1"/>
          </p:nvPr>
        </p:nvSpPr>
        <p:spPr/>
        <p:txBody>
          <a:bodyPr>
            <a:normAutofit fontScale="92500" lnSpcReduction="10000"/>
          </a:bodyPr>
          <a:lstStyle/>
          <a:p>
            <a:pPr algn="just"/>
            <a:r>
              <a:rPr lang="es-MX" dirty="0"/>
              <a:t>En 1982 comenzó la mayor crisis económica nacional desde 1930. Chile, al depender excesivamente del mercado externo, se vio fuertemente afectado por la recesión mundial de 1980.</a:t>
            </a:r>
          </a:p>
          <a:p>
            <a:pPr algn="just"/>
            <a:r>
              <a:rPr lang="es-MX" dirty="0"/>
              <a:t>El Producto Interno Bruto (PIB) disminuyó en un 14,3%, </a:t>
            </a:r>
          </a:p>
          <a:p>
            <a:pPr algn="just"/>
            <a:r>
              <a:rPr lang="es-MX" dirty="0"/>
              <a:t>El desempleo alcanzó al 23,7%, </a:t>
            </a:r>
          </a:p>
          <a:p>
            <a:pPr algn="just"/>
            <a:r>
              <a:rPr lang="es-MX" dirty="0"/>
              <a:t>EL gobierno decidió devaluar el peso en un 18%. </a:t>
            </a:r>
          </a:p>
          <a:p>
            <a:pPr algn="just"/>
            <a:r>
              <a:rPr lang="es-MX" dirty="0"/>
              <a:t>Licitar empresas estatales como Chilectra y la Compañía de Teléfonos.</a:t>
            </a:r>
          </a:p>
          <a:p>
            <a:pPr algn="just"/>
            <a:r>
              <a:rPr lang="es-MX" dirty="0"/>
              <a:t>El complejo escenario económico y el malestar de trabajadores, estudiantes y opositores llevó a que al año siguiente,(1983) </a:t>
            </a:r>
            <a:r>
              <a:rPr lang="es-MX" b="1" dirty="0"/>
              <a:t>se instalaran las protestas nacionales y se fortaleciera el movimiento sindical, motivando una violenta represión.</a:t>
            </a:r>
          </a:p>
          <a:p>
            <a:pPr algn="just"/>
            <a:r>
              <a:rPr lang="es-CL" dirty="0">
                <a:hlinkClick r:id="rId2"/>
              </a:rPr>
              <a:t>http://www.memoriachilena.gob.cl/602/w3-article-98012.html</a:t>
            </a:r>
            <a:endParaRPr lang="es-MX" b="1" dirty="0"/>
          </a:p>
          <a:p>
            <a:endParaRPr lang="es-CL" dirty="0"/>
          </a:p>
        </p:txBody>
      </p:sp>
    </p:spTree>
    <p:extLst>
      <p:ext uri="{BB962C8B-B14F-4D97-AF65-F5344CB8AC3E}">
        <p14:creationId xmlns:p14="http://schemas.microsoft.com/office/powerpoint/2010/main" val="3353551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A23FEE-D586-4B5D-8CEB-541954305A11}"/>
              </a:ext>
            </a:extLst>
          </p:cNvPr>
          <p:cNvSpPr>
            <a:spLocks noGrp="1"/>
          </p:cNvSpPr>
          <p:nvPr>
            <p:ph type="title"/>
          </p:nvPr>
        </p:nvSpPr>
        <p:spPr/>
        <p:txBody>
          <a:bodyPr/>
          <a:lstStyle/>
          <a:p>
            <a:r>
              <a:rPr lang="es-MX" dirty="0"/>
              <a:t>Crisis económica y protestas nacionales ( 1982-1983) </a:t>
            </a:r>
            <a:endParaRPr lang="es-CL" dirty="0"/>
          </a:p>
        </p:txBody>
      </p:sp>
      <p:sp>
        <p:nvSpPr>
          <p:cNvPr id="3" name="Marcador de contenido 2">
            <a:extLst>
              <a:ext uri="{FF2B5EF4-FFF2-40B4-BE49-F238E27FC236}">
                <a16:creationId xmlns:a16="http://schemas.microsoft.com/office/drawing/2014/main" id="{54E8E975-FD79-480A-9674-90C5D211A24B}"/>
              </a:ext>
            </a:extLst>
          </p:cNvPr>
          <p:cNvSpPr>
            <a:spLocks noGrp="1"/>
          </p:cNvSpPr>
          <p:nvPr>
            <p:ph idx="1"/>
          </p:nvPr>
        </p:nvSpPr>
        <p:spPr/>
        <p:txBody>
          <a:bodyPr/>
          <a:lstStyle/>
          <a:p>
            <a:r>
              <a:rPr lang="es-MX" dirty="0"/>
              <a:t>Observa el siguiente video </a:t>
            </a:r>
          </a:p>
          <a:p>
            <a:r>
              <a:rPr lang="es-CL" dirty="0">
                <a:hlinkClick r:id="rId2"/>
              </a:rPr>
              <a:t>https://www.youtube.com/watch?v=s3W9Cx2JTZY</a:t>
            </a:r>
            <a:endParaRPr lang="es-CL" dirty="0"/>
          </a:p>
        </p:txBody>
      </p:sp>
    </p:spTree>
    <p:extLst>
      <p:ext uri="{BB962C8B-B14F-4D97-AF65-F5344CB8AC3E}">
        <p14:creationId xmlns:p14="http://schemas.microsoft.com/office/powerpoint/2010/main" val="54378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3AE383-B459-43D1-BA93-5A5A84F7121C}"/>
              </a:ext>
            </a:extLst>
          </p:cNvPr>
          <p:cNvSpPr>
            <a:spLocks noGrp="1"/>
          </p:cNvSpPr>
          <p:nvPr>
            <p:ph type="title"/>
          </p:nvPr>
        </p:nvSpPr>
        <p:spPr/>
        <p:txBody>
          <a:bodyPr/>
          <a:lstStyle/>
          <a:p>
            <a:r>
              <a:rPr lang="es-MX" dirty="0"/>
              <a:t>Alianzas políticas y legalización de los partidos políticos </a:t>
            </a:r>
            <a:endParaRPr lang="es-CL" dirty="0"/>
          </a:p>
        </p:txBody>
      </p:sp>
      <p:sp>
        <p:nvSpPr>
          <p:cNvPr id="3" name="Marcador de contenido 2">
            <a:extLst>
              <a:ext uri="{FF2B5EF4-FFF2-40B4-BE49-F238E27FC236}">
                <a16:creationId xmlns:a16="http://schemas.microsoft.com/office/drawing/2014/main" id="{37A5EB77-7378-49F6-AA26-40F5032910EE}"/>
              </a:ext>
            </a:extLst>
          </p:cNvPr>
          <p:cNvSpPr>
            <a:spLocks noGrp="1"/>
          </p:cNvSpPr>
          <p:nvPr>
            <p:ph idx="1"/>
          </p:nvPr>
        </p:nvSpPr>
        <p:spPr/>
        <p:txBody>
          <a:bodyPr>
            <a:normAutofit/>
          </a:bodyPr>
          <a:lstStyle/>
          <a:p>
            <a:pPr marL="0" indent="0" algn="just">
              <a:buNone/>
            </a:pPr>
            <a:r>
              <a:rPr lang="es-MX" dirty="0"/>
              <a:t>A partir de la movilización social surgida en el país en 1983 se comenzó a gestar de manera gradual la reorganización partidaria. Este suceso toma especial relevancia cuando la oposición y el oficialismo se rearticulan como organizaciones partidarias legales luego que la ley de partidos políticos de marzo de 1987 lo permitiese así. Las colectividades comienzan a centrar su trabajo en el plebiscito del 5 de octubre de 1988 que decidiría la continuidad de Pinochet en el poder. Apoyaba la continuidad del régimen </a:t>
            </a:r>
            <a:r>
              <a:rPr lang="es-MX" dirty="0">
                <a:solidFill>
                  <a:srgbClr val="FF0000"/>
                </a:solidFill>
              </a:rPr>
              <a:t>Avanzada Nacional</a:t>
            </a:r>
            <a:r>
              <a:rPr lang="es-MX" dirty="0"/>
              <a:t>, mientras que la oposición se agrupo en la </a:t>
            </a:r>
            <a:r>
              <a:rPr lang="es-MX" dirty="0">
                <a:solidFill>
                  <a:srgbClr val="FF0000"/>
                </a:solidFill>
              </a:rPr>
              <a:t>Concertación de partidos por el NO</a:t>
            </a:r>
            <a:r>
              <a:rPr lang="es-MX" dirty="0"/>
              <a:t>. </a:t>
            </a:r>
          </a:p>
          <a:p>
            <a:pPr marL="0" indent="0" algn="just">
              <a:buNone/>
            </a:pPr>
            <a:r>
              <a:rPr lang="es-CL" dirty="0">
                <a:hlinkClick r:id="rId2"/>
              </a:rPr>
              <a:t>https://www.bcn.cl/historiapolitica/partidos_politicos/periodo?per=1973-1990</a:t>
            </a:r>
            <a:endParaRPr lang="es-MX" dirty="0"/>
          </a:p>
        </p:txBody>
      </p:sp>
    </p:spTree>
    <p:extLst>
      <p:ext uri="{BB962C8B-B14F-4D97-AF65-F5344CB8AC3E}">
        <p14:creationId xmlns:p14="http://schemas.microsoft.com/office/powerpoint/2010/main" val="3861424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485001-F903-472B-B1D2-A5D8860EE75D}"/>
              </a:ext>
            </a:extLst>
          </p:cNvPr>
          <p:cNvSpPr>
            <a:spLocks noGrp="1"/>
          </p:cNvSpPr>
          <p:nvPr>
            <p:ph type="title"/>
          </p:nvPr>
        </p:nvSpPr>
        <p:spPr/>
        <p:txBody>
          <a:bodyPr/>
          <a:lstStyle/>
          <a:p>
            <a:r>
              <a:rPr lang="es-MX" dirty="0"/>
              <a:t>Acciones armadas </a:t>
            </a:r>
            <a:endParaRPr lang="es-CL" dirty="0"/>
          </a:p>
        </p:txBody>
      </p:sp>
      <p:sp>
        <p:nvSpPr>
          <p:cNvPr id="3" name="Marcador de contenido 2">
            <a:extLst>
              <a:ext uri="{FF2B5EF4-FFF2-40B4-BE49-F238E27FC236}">
                <a16:creationId xmlns:a16="http://schemas.microsoft.com/office/drawing/2014/main" id="{8533270B-E03F-4996-988B-64F839E7034E}"/>
              </a:ext>
            </a:extLst>
          </p:cNvPr>
          <p:cNvSpPr>
            <a:spLocks noGrp="1"/>
          </p:cNvSpPr>
          <p:nvPr>
            <p:ph idx="1"/>
          </p:nvPr>
        </p:nvSpPr>
        <p:spPr/>
        <p:txBody>
          <a:bodyPr/>
          <a:lstStyle/>
          <a:p>
            <a:r>
              <a:rPr lang="es-MX" dirty="0"/>
              <a:t>Reportajes 24: A 30 años del atentado a Pinochet en el Cajón del Maipo | 24 Horas TVN Chile</a:t>
            </a:r>
          </a:p>
          <a:p>
            <a:r>
              <a:rPr lang="es-CL" dirty="0">
                <a:hlinkClick r:id="rId2"/>
              </a:rPr>
              <a:t>https://www.youtube.com/watch?v=UG-caKIKOGU</a:t>
            </a:r>
            <a:endParaRPr lang="es-CL" dirty="0"/>
          </a:p>
        </p:txBody>
      </p:sp>
    </p:spTree>
    <p:extLst>
      <p:ext uri="{BB962C8B-B14F-4D97-AF65-F5344CB8AC3E}">
        <p14:creationId xmlns:p14="http://schemas.microsoft.com/office/powerpoint/2010/main" val="229555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197BDB-EED5-4C7E-B0E8-2B38AE4F460F}"/>
              </a:ext>
            </a:extLst>
          </p:cNvPr>
          <p:cNvSpPr>
            <a:spLocks noGrp="1"/>
          </p:cNvSpPr>
          <p:nvPr>
            <p:ph type="title"/>
          </p:nvPr>
        </p:nvSpPr>
        <p:spPr>
          <a:xfrm>
            <a:off x="838200" y="365125"/>
            <a:ext cx="10515600" cy="816561"/>
          </a:xfrm>
        </p:spPr>
        <p:txBody>
          <a:bodyPr>
            <a:normAutofit fontScale="90000"/>
          </a:bodyPr>
          <a:lstStyle/>
          <a:p>
            <a:r>
              <a:rPr lang="es-MX" dirty="0"/>
              <a:t>Plebiscito del 5 de octubre de 1988</a:t>
            </a:r>
            <a:br>
              <a:rPr lang="es-MX" dirty="0"/>
            </a:br>
            <a:endParaRPr lang="es-CL" dirty="0"/>
          </a:p>
        </p:txBody>
      </p:sp>
      <p:sp>
        <p:nvSpPr>
          <p:cNvPr id="3" name="Marcador de contenido 2">
            <a:extLst>
              <a:ext uri="{FF2B5EF4-FFF2-40B4-BE49-F238E27FC236}">
                <a16:creationId xmlns:a16="http://schemas.microsoft.com/office/drawing/2014/main" id="{EA3B7642-4890-4709-A5DE-B6FD2856C501}"/>
              </a:ext>
            </a:extLst>
          </p:cNvPr>
          <p:cNvSpPr>
            <a:spLocks noGrp="1"/>
          </p:cNvSpPr>
          <p:nvPr>
            <p:ph idx="1"/>
          </p:nvPr>
        </p:nvSpPr>
        <p:spPr>
          <a:xfrm>
            <a:off x="1266092" y="1181686"/>
            <a:ext cx="10087708" cy="4995277"/>
          </a:xfrm>
        </p:spPr>
        <p:txBody>
          <a:bodyPr>
            <a:normAutofit/>
          </a:bodyPr>
          <a:lstStyle/>
          <a:p>
            <a:pPr algn="just"/>
            <a:r>
              <a:rPr lang="es-MX" dirty="0"/>
              <a:t>La gran movilización social protagonizada por la oposición forzó a la dictadura a llamar a un plebiscito para el 5 de octubre de 1988, donde la opción Sí significaba la continuidad y la alternativa No representaba establecer plazos concretos para el fin de la dictadura. El 30 de agosto de ese año, el general Pinochet fue designado por los comandantes en jefe de las fuerzas armadas como el candidato único que representaría a la dictadura en la consulta ciudadana.</a:t>
            </a:r>
          </a:p>
          <a:p>
            <a:pPr algn="just"/>
            <a:r>
              <a:rPr lang="es-MX" dirty="0"/>
              <a:t>Al cerrarse las inscripciones en los registros electorales, un mes antes del plebiscito, había más de siete millones de chilenos inscritos para votar, lo que equivalía al 92% de aquellos que estaban facultados para emitir su preferencia.</a:t>
            </a:r>
          </a:p>
          <a:p>
            <a:pPr marL="0" indent="0">
              <a:buNone/>
            </a:pPr>
            <a:r>
              <a:rPr lang="es-CL" dirty="0">
                <a:hlinkClick r:id="rId2"/>
              </a:rPr>
              <a:t>http://www.memoriachilena.gob.cl/602/w3-article-96594.html</a:t>
            </a:r>
            <a:endParaRPr lang="es-CL" dirty="0"/>
          </a:p>
        </p:txBody>
      </p:sp>
    </p:spTree>
    <p:extLst>
      <p:ext uri="{BB962C8B-B14F-4D97-AF65-F5344CB8AC3E}">
        <p14:creationId xmlns:p14="http://schemas.microsoft.com/office/powerpoint/2010/main" val="119954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EC50DB-69BA-41A8-8386-72F4F445B2F1}"/>
              </a:ext>
            </a:extLst>
          </p:cNvPr>
          <p:cNvSpPr>
            <a:spLocks noGrp="1"/>
          </p:cNvSpPr>
          <p:nvPr>
            <p:ph type="title"/>
          </p:nvPr>
        </p:nvSpPr>
        <p:spPr/>
        <p:txBody>
          <a:bodyPr/>
          <a:lstStyle/>
          <a:p>
            <a:r>
              <a:rPr lang="es-MX" dirty="0"/>
              <a:t>Reformas constitucionales de 1989 </a:t>
            </a:r>
            <a:endParaRPr lang="es-CL" dirty="0"/>
          </a:p>
        </p:txBody>
      </p:sp>
      <p:sp>
        <p:nvSpPr>
          <p:cNvPr id="3" name="Marcador de contenido 2">
            <a:extLst>
              <a:ext uri="{FF2B5EF4-FFF2-40B4-BE49-F238E27FC236}">
                <a16:creationId xmlns:a16="http://schemas.microsoft.com/office/drawing/2014/main" id="{3BCEDB20-E9E5-497F-BC25-CE1201EAE634}"/>
              </a:ext>
            </a:extLst>
          </p:cNvPr>
          <p:cNvSpPr>
            <a:spLocks noGrp="1"/>
          </p:cNvSpPr>
          <p:nvPr>
            <p:ph idx="1"/>
          </p:nvPr>
        </p:nvSpPr>
        <p:spPr>
          <a:xfrm>
            <a:off x="1251678" y="1874518"/>
            <a:ext cx="10178322" cy="4601098"/>
          </a:xfrm>
        </p:spPr>
        <p:txBody>
          <a:bodyPr>
            <a:normAutofit fontScale="85000" lnSpcReduction="10000"/>
          </a:bodyPr>
          <a:lstStyle/>
          <a:p>
            <a:r>
              <a:rPr lang="es-MX" dirty="0"/>
              <a:t>El 30 de julio de 1989 más de siete millones de ciudadanos acudieron a las urnas llamados a reformar la Constitución Política de 1980 y preparar así el retorno a la democracia cimentada luego del triunfo del No.</a:t>
            </a:r>
          </a:p>
          <a:p>
            <a:r>
              <a:rPr lang="es-MX" dirty="0"/>
              <a:t>Se trataba de votar 54 reformas entre las que se contaban:</a:t>
            </a:r>
          </a:p>
          <a:p>
            <a:r>
              <a:rPr lang="es-MX" dirty="0"/>
              <a:t>La vinculación a los tratados internacionales en materia de derechos humanos</a:t>
            </a:r>
          </a:p>
          <a:p>
            <a:r>
              <a:rPr lang="es-MX" dirty="0"/>
              <a:t>La eliminación de la facultad presidencial de disolver la Cámara de Diputados</a:t>
            </a:r>
          </a:p>
          <a:p>
            <a:r>
              <a:rPr lang="es-MX" dirty="0"/>
              <a:t>Sustituir disposiciones respecto a los Estados de Excepción</a:t>
            </a:r>
          </a:p>
          <a:p>
            <a:r>
              <a:rPr lang="es-MX" dirty="0"/>
              <a:t>Fijar nuevo quorum de aprobación de leyes y sustituir el mecanismo de reforma constitucional</a:t>
            </a:r>
          </a:p>
          <a:p>
            <a:r>
              <a:rPr lang="es-MX" dirty="0"/>
              <a:t>Aumentar a 6 las circunscripciones senatoriales pasando de 13 a 19 circunscripciones</a:t>
            </a:r>
          </a:p>
          <a:p>
            <a:r>
              <a:rPr lang="es-MX" dirty="0"/>
              <a:t>Establecer como deber de los órganos del Estado respetar y promover los derechos esenciales de las personas</a:t>
            </a:r>
          </a:p>
          <a:p>
            <a:r>
              <a:rPr lang="es-MX" dirty="0"/>
              <a:t>Terminar con la facultad presidencial del exilio</a:t>
            </a:r>
          </a:p>
          <a:p>
            <a:r>
              <a:rPr lang="es-MX" dirty="0"/>
              <a:t>Eliminar requisito de que nóminas de militantes a Partidos Políticos fueran públicas</a:t>
            </a:r>
          </a:p>
          <a:p>
            <a:r>
              <a:rPr lang="es-MX" dirty="0"/>
              <a:t>entre otras.</a:t>
            </a:r>
          </a:p>
          <a:p>
            <a:r>
              <a:rPr lang="es-CL" dirty="0">
                <a:hlinkClick r:id="rId2"/>
              </a:rPr>
              <a:t>https://www.servel.cl/para-recordar-a-30-anos-del-plebiscito-que-reformo-la-constitucion/</a:t>
            </a:r>
            <a:endParaRPr lang="es-MX" dirty="0"/>
          </a:p>
          <a:p>
            <a:endParaRPr lang="es-CL" dirty="0"/>
          </a:p>
        </p:txBody>
      </p:sp>
    </p:spTree>
    <p:extLst>
      <p:ext uri="{BB962C8B-B14F-4D97-AF65-F5344CB8AC3E}">
        <p14:creationId xmlns:p14="http://schemas.microsoft.com/office/powerpoint/2010/main" val="3421520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47041C-3B93-4E2D-BF01-27AA5ECAC48F}"/>
              </a:ext>
            </a:extLst>
          </p:cNvPr>
          <p:cNvSpPr>
            <a:spLocks noGrp="1"/>
          </p:cNvSpPr>
          <p:nvPr>
            <p:ph type="title"/>
          </p:nvPr>
        </p:nvSpPr>
        <p:spPr/>
        <p:txBody>
          <a:bodyPr/>
          <a:lstStyle/>
          <a:p>
            <a:r>
              <a:rPr lang="es-MX" dirty="0"/>
              <a:t>Leyes de amarre </a:t>
            </a:r>
            <a:endParaRPr lang="es-CL" dirty="0"/>
          </a:p>
        </p:txBody>
      </p:sp>
      <p:sp>
        <p:nvSpPr>
          <p:cNvPr id="3" name="Marcador de contenido 2">
            <a:extLst>
              <a:ext uri="{FF2B5EF4-FFF2-40B4-BE49-F238E27FC236}">
                <a16:creationId xmlns:a16="http://schemas.microsoft.com/office/drawing/2014/main" id="{F6B255F5-8752-4B8D-900D-48C94CC44307}"/>
              </a:ext>
            </a:extLst>
          </p:cNvPr>
          <p:cNvSpPr>
            <a:spLocks noGrp="1"/>
          </p:cNvSpPr>
          <p:nvPr>
            <p:ph idx="1"/>
          </p:nvPr>
        </p:nvSpPr>
        <p:spPr/>
        <p:txBody>
          <a:bodyPr/>
          <a:lstStyle/>
          <a:p>
            <a:r>
              <a:rPr lang="es-MX" dirty="0"/>
              <a:t>Lectura del siguiente link: </a:t>
            </a:r>
          </a:p>
          <a:p>
            <a:pPr marL="0" indent="0">
              <a:buNone/>
            </a:pPr>
            <a:r>
              <a:rPr lang="es-CL" dirty="0">
                <a:hlinkClick r:id="rId2"/>
              </a:rPr>
              <a:t>https://journals.openedition.org/polis/4145?lang=es#tocto2n1</a:t>
            </a:r>
            <a:endParaRPr lang="es-CL" dirty="0"/>
          </a:p>
        </p:txBody>
      </p:sp>
    </p:spTree>
    <p:extLst>
      <p:ext uri="{BB962C8B-B14F-4D97-AF65-F5344CB8AC3E}">
        <p14:creationId xmlns:p14="http://schemas.microsoft.com/office/powerpoint/2010/main" val="2215036018"/>
      </p:ext>
    </p:extLst>
  </p:cSld>
  <p:clrMapOvr>
    <a:masterClrMapping/>
  </p:clrMapOvr>
</p:sld>
</file>

<file path=ppt/theme/theme1.xml><?xml version="1.0" encoding="utf-8"?>
<a:theme xmlns:a="http://schemas.openxmlformats.org/drawingml/2006/main" name="Distintivo">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TM10001106[[fn=Distintivo]]</Template>
  <TotalTime>410</TotalTime>
  <Words>981</Words>
  <Application>Microsoft Office PowerPoint</Application>
  <PresentationFormat>Panorámica</PresentationFormat>
  <Paragraphs>64</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Gill Sans MT</vt:lpstr>
      <vt:lpstr>Impact</vt:lpstr>
      <vt:lpstr>Distintivo</vt:lpstr>
      <vt:lpstr>Contexto histórico Chile en la década de los 80 </vt:lpstr>
      <vt:lpstr>Hola Chiquillos/as! </vt:lpstr>
      <vt:lpstr>Crisis económica </vt:lpstr>
      <vt:lpstr>Crisis económica y protestas nacionales ( 1982-1983) </vt:lpstr>
      <vt:lpstr>Alianzas políticas y legalización de los partidos políticos </vt:lpstr>
      <vt:lpstr>Acciones armadas </vt:lpstr>
      <vt:lpstr>Plebiscito del 5 de octubre de 1988 </vt:lpstr>
      <vt:lpstr>Reformas constitucionales de 1989 </vt:lpstr>
      <vt:lpstr>Leyes de amarre </vt:lpstr>
      <vt:lpstr>Elecciones de 1989 </vt:lpstr>
      <vt:lpstr>Actividad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Contexto histórico Chile en la década de los 80</dc:title>
  <dc:creator>Katherine Subiabre</dc:creator>
  <cp:lastModifiedBy>Katherine Subiabre</cp:lastModifiedBy>
  <cp:revision>16</cp:revision>
  <dcterms:created xsi:type="dcterms:W3CDTF">2020-03-17T18:55:56Z</dcterms:created>
  <dcterms:modified xsi:type="dcterms:W3CDTF">2020-03-18T01:46:18Z</dcterms:modified>
</cp:coreProperties>
</file>