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48EFA-7260-4987-9DBC-2416169565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Prestamos lingüísticos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247A24-DA8E-441C-AE10-6163424C7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4° medio B y D </a:t>
            </a:r>
          </a:p>
          <a:p>
            <a:r>
              <a:rPr lang="es-CL" dirty="0"/>
              <a:t>Liceo República Argentina</a:t>
            </a:r>
          </a:p>
        </p:txBody>
      </p:sp>
    </p:spTree>
    <p:extLst>
      <p:ext uri="{BB962C8B-B14F-4D97-AF65-F5344CB8AC3E}">
        <p14:creationId xmlns:p14="http://schemas.microsoft.com/office/powerpoint/2010/main" val="354845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2B75C-A1EC-4744-A70F-BE93A889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son los préstamos lingüísticos?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042458-B1A1-4403-95CA-3C45A5BC0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/>
              <a:t>Un Préstamo Lingüístico es una palabra que se toma prestada de otro idioma por influencia cultural convirtiéndose en una palabra de uso cotidiano.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dirty="0"/>
              <a:t>Nota: se denominan neologismos a préstamos lingüísticos de reciente incorporación en un idioma.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DF03DDE-F1FA-4918-85A0-898F87574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828" y="4726885"/>
            <a:ext cx="1827143" cy="182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C0F1F-6036-475F-8ED1-E3C7474A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Tipos de prestamos lingüísticos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CA7E7-9878-4448-B974-15A615D41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10197548" cy="4505738"/>
          </a:xfrm>
        </p:spPr>
        <p:txBody>
          <a:bodyPr>
            <a:noAutofit/>
          </a:bodyPr>
          <a:lstStyle/>
          <a:p>
            <a:r>
              <a:rPr lang="es-CL" sz="2400" dirty="0"/>
              <a:t>Según el nivel de adaptación:</a:t>
            </a:r>
          </a:p>
          <a:p>
            <a:r>
              <a:rPr lang="es-CL" sz="2400" dirty="0"/>
              <a:t>1. </a:t>
            </a:r>
            <a:r>
              <a:rPr lang="es-ES" sz="2400" dirty="0"/>
              <a:t>Adaptados: se han adaptado al español y a sus reglas gramaticales:</a:t>
            </a:r>
          </a:p>
          <a:p>
            <a:pPr marL="0" indent="0">
              <a:buNone/>
            </a:pPr>
            <a:r>
              <a:rPr lang="es-ES" sz="2400" dirty="0" err="1"/>
              <a:t>boycott</a:t>
            </a:r>
            <a:r>
              <a:rPr lang="es-ES" sz="2400" dirty="0"/>
              <a:t> → boicot, boicotear, boicoteador...</a:t>
            </a:r>
          </a:p>
          <a:p>
            <a:pPr marL="0" indent="0">
              <a:buNone/>
            </a:pPr>
            <a:r>
              <a:rPr lang="es-ES" sz="2400" dirty="0" err="1"/>
              <a:t>yogourt</a:t>
            </a:r>
            <a:r>
              <a:rPr lang="es-ES" sz="2400" dirty="0"/>
              <a:t> → yogur</a:t>
            </a:r>
          </a:p>
          <a:p>
            <a:pPr marL="0" indent="0">
              <a:buNone/>
            </a:pPr>
            <a:r>
              <a:rPr lang="es-ES" sz="2400" dirty="0"/>
              <a:t>champagne → champán</a:t>
            </a:r>
          </a:p>
          <a:p>
            <a:r>
              <a:rPr lang="es-ES" sz="2400" dirty="0"/>
              <a:t>2. No adaptados: es aquel extranjerismo que conserva su escritura y pronunciación original</a:t>
            </a:r>
          </a:p>
          <a:p>
            <a:pPr marL="0" indent="0">
              <a:buNone/>
            </a:pPr>
            <a:r>
              <a:rPr lang="es-ES" sz="2400" dirty="0"/>
              <a:t>Webcam</a:t>
            </a:r>
          </a:p>
          <a:p>
            <a:pPr marL="0" indent="0">
              <a:buNone/>
            </a:pPr>
            <a:r>
              <a:rPr lang="es-ES" sz="2400" dirty="0" err="1"/>
              <a:t>Bye</a:t>
            </a:r>
            <a:endParaRPr lang="es-ES" sz="2400" dirty="0"/>
          </a:p>
          <a:p>
            <a:pPr marL="0" indent="0">
              <a:buNone/>
            </a:pPr>
            <a:r>
              <a:rPr lang="es-ES" sz="2400" dirty="0"/>
              <a:t>ballet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5D72F23-2C2B-4898-9469-024AE0266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784" y="4722744"/>
            <a:ext cx="1564608" cy="195515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41C3CC4-35A9-4648-8BE5-361FD994A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3662" y="523462"/>
            <a:ext cx="1017312" cy="15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74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EBD39-CFFF-4C38-BE60-DC9044468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>
            <a:normAutofit/>
          </a:bodyPr>
          <a:lstStyle/>
          <a:p>
            <a:r>
              <a:rPr lang="es-ES" sz="2400" dirty="0"/>
              <a:t>3. Xenismo: son extranjerismos no adaptados que no tienen sustituto en español</a:t>
            </a:r>
          </a:p>
          <a:p>
            <a:pPr marL="0" indent="0">
              <a:buNone/>
            </a:pPr>
            <a:r>
              <a:rPr lang="es-ES" sz="2400" dirty="0"/>
              <a:t>Software</a:t>
            </a:r>
          </a:p>
          <a:p>
            <a:pPr marL="0" indent="0">
              <a:buNone/>
            </a:pPr>
            <a:r>
              <a:rPr lang="es-ES" sz="2400" dirty="0"/>
              <a:t>Hardware</a:t>
            </a:r>
          </a:p>
          <a:p>
            <a:pPr marL="0" indent="0">
              <a:buNone/>
            </a:pPr>
            <a:r>
              <a:rPr lang="es-ES" sz="2400" dirty="0"/>
              <a:t>Burka</a:t>
            </a:r>
          </a:p>
          <a:p>
            <a:pPr marL="0" indent="0">
              <a:buNone/>
            </a:pPr>
            <a:r>
              <a:rPr lang="es-ES" sz="2400" dirty="0"/>
              <a:t>Lord</a:t>
            </a:r>
          </a:p>
          <a:p>
            <a:r>
              <a:rPr lang="es-ES" sz="2400" dirty="0"/>
              <a:t>4. Calco Semántico: se incorpora el significado de una palabra o expresión extranjera traduciéndola</a:t>
            </a:r>
          </a:p>
          <a:p>
            <a:pPr marL="0" indent="0">
              <a:buNone/>
            </a:pPr>
            <a:r>
              <a:rPr lang="es-ES" sz="2400" dirty="0" err="1"/>
              <a:t>Happy</a:t>
            </a:r>
            <a:r>
              <a:rPr lang="es-ES" sz="2400" dirty="0"/>
              <a:t> </a:t>
            </a:r>
            <a:r>
              <a:rPr lang="es-ES" sz="2400" dirty="0" err="1"/>
              <a:t>hour</a:t>
            </a:r>
            <a:r>
              <a:rPr lang="es-ES" sz="2400" dirty="0"/>
              <a:t> → hora feliz</a:t>
            </a:r>
          </a:p>
          <a:p>
            <a:pPr marL="0" indent="0">
              <a:buNone/>
            </a:pPr>
            <a:r>
              <a:rPr lang="es-ES" sz="2400" dirty="0" err="1"/>
              <a:t>Iron</a:t>
            </a:r>
            <a:r>
              <a:rPr lang="es-ES" sz="2400" dirty="0"/>
              <a:t> </a:t>
            </a:r>
            <a:r>
              <a:rPr lang="es-ES" sz="2400" dirty="0" err="1"/>
              <a:t>curtain</a:t>
            </a:r>
            <a:r>
              <a:rPr lang="es-ES" sz="2400" dirty="0"/>
              <a:t> → telón de acero</a:t>
            </a:r>
          </a:p>
          <a:p>
            <a:pPr marL="0" indent="0">
              <a:buNone/>
            </a:pPr>
            <a:r>
              <a:rPr lang="es-ES" sz="2400" dirty="0"/>
              <a:t>Serial </a:t>
            </a:r>
            <a:r>
              <a:rPr lang="es-ES" sz="2400" dirty="0" err="1"/>
              <a:t>killer</a:t>
            </a:r>
            <a:r>
              <a:rPr lang="es-ES" sz="2400" dirty="0"/>
              <a:t> → asesino en serie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4911741-8E48-4789-AE61-C4E9F0FC2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791" y="1222513"/>
            <a:ext cx="3382617" cy="190814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0F58E00-39F2-4B8B-B1B1-137972928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5560" y="4028776"/>
            <a:ext cx="2024840" cy="253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09F21C-B14F-4A01-9ED2-F4D74BFB7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4157"/>
            <a:ext cx="9601200" cy="4913243"/>
          </a:xfrm>
        </p:spPr>
        <p:txBody>
          <a:bodyPr>
            <a:normAutofit/>
          </a:bodyPr>
          <a:lstStyle/>
          <a:p>
            <a:r>
              <a:rPr lang="es-CL" dirty="0"/>
              <a:t>Según el origen</a:t>
            </a:r>
          </a:p>
          <a:p>
            <a:pPr marL="0" indent="0">
              <a:buNone/>
            </a:pPr>
            <a:r>
              <a:rPr lang="es-CL" b="1" dirty="0"/>
              <a:t>1. Americanismo: procede de los pueblos indígenas de América.</a:t>
            </a:r>
          </a:p>
          <a:p>
            <a:pPr marL="0" indent="0">
              <a:buNone/>
            </a:pPr>
            <a:r>
              <a:rPr lang="es-CL" dirty="0"/>
              <a:t>Canoa (del taíno) </a:t>
            </a:r>
          </a:p>
          <a:p>
            <a:pPr marL="0" indent="0">
              <a:buNone/>
            </a:pPr>
            <a:r>
              <a:rPr lang="es-CL" dirty="0"/>
              <a:t>Cóndor (del quechua "</a:t>
            </a:r>
            <a:r>
              <a:rPr lang="es-CL" dirty="0" err="1"/>
              <a:t>cúntur</a:t>
            </a:r>
            <a:r>
              <a:rPr lang="es-CL" dirty="0"/>
              <a:t>")</a:t>
            </a:r>
          </a:p>
          <a:p>
            <a:pPr marL="0" indent="0">
              <a:buNone/>
            </a:pPr>
            <a:r>
              <a:rPr lang="es-CL" dirty="0"/>
              <a:t>Alpaca (del aimara "</a:t>
            </a:r>
            <a:r>
              <a:rPr lang="es-CL" dirty="0" err="1"/>
              <a:t>all-paka</a:t>
            </a:r>
            <a:r>
              <a:rPr lang="es-CL" dirty="0"/>
              <a:t>")</a:t>
            </a:r>
          </a:p>
          <a:p>
            <a:pPr marL="0" indent="0">
              <a:buNone/>
            </a:pPr>
            <a:r>
              <a:rPr lang="es-CL" dirty="0"/>
              <a:t>Choclo (del quechua "</a:t>
            </a:r>
            <a:r>
              <a:rPr lang="es-CL" dirty="0" err="1"/>
              <a:t>choccllo</a:t>
            </a:r>
            <a:r>
              <a:rPr lang="es-CL" dirty="0"/>
              <a:t>") </a:t>
            </a:r>
          </a:p>
          <a:p>
            <a:pPr marL="0" indent="0">
              <a:buNone/>
            </a:pPr>
            <a:r>
              <a:rPr lang="es-CL" dirty="0"/>
              <a:t>Chocolate (del náhuatl)</a:t>
            </a:r>
          </a:p>
          <a:p>
            <a:pPr marL="0" indent="0">
              <a:buNone/>
            </a:pPr>
            <a:r>
              <a:rPr lang="es-CL" dirty="0"/>
              <a:t>Tomate (del náhuatl "</a:t>
            </a:r>
            <a:r>
              <a:rPr lang="es-CL" dirty="0" err="1"/>
              <a:t>tomatl</a:t>
            </a:r>
            <a:r>
              <a:rPr lang="es-CL" dirty="0"/>
              <a:t>")</a:t>
            </a:r>
          </a:p>
          <a:p>
            <a:pPr marL="0" indent="0">
              <a:buNone/>
            </a:pPr>
            <a:r>
              <a:rPr lang="es-CL" dirty="0"/>
              <a:t>Cacao (del náhuatl "</a:t>
            </a:r>
            <a:r>
              <a:rPr lang="es-CL" dirty="0" err="1"/>
              <a:t>cacáhua</a:t>
            </a:r>
            <a:r>
              <a:rPr lang="es-CL" dirty="0"/>
              <a:t>")</a:t>
            </a:r>
          </a:p>
          <a:p>
            <a:pPr marL="0" indent="0">
              <a:buNone/>
            </a:pPr>
            <a:r>
              <a:rPr lang="es-CL" dirty="0"/>
              <a:t>Coca (del quechua "</a:t>
            </a:r>
            <a:r>
              <a:rPr lang="es-CL" dirty="0" err="1"/>
              <a:t>kuka</a:t>
            </a:r>
            <a:r>
              <a:rPr lang="es-CL" dirty="0"/>
              <a:t>")Hamaca (del taíno)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1274CE-E706-44B8-99A4-44CF42CFB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686" y="1562928"/>
            <a:ext cx="2466975" cy="18478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F8C47CE-D578-4265-A6FA-09897CB94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668" y="473309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0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4B75A-16E3-4F02-AA1B-747751998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2. Galicismo: procede del francés</a:t>
            </a:r>
          </a:p>
          <a:p>
            <a:pPr marL="0" indent="0">
              <a:buNone/>
            </a:pPr>
            <a:r>
              <a:rPr lang="es-CL" dirty="0"/>
              <a:t>Amateur (aficionado)</a:t>
            </a:r>
          </a:p>
          <a:p>
            <a:pPr marL="0" indent="0">
              <a:buNone/>
            </a:pPr>
            <a:r>
              <a:rPr lang="es-CL" dirty="0"/>
              <a:t>Carné</a:t>
            </a:r>
          </a:p>
          <a:p>
            <a:pPr marL="0" indent="0">
              <a:buNone/>
            </a:pPr>
            <a:r>
              <a:rPr lang="es-CL" dirty="0"/>
              <a:t>Champiñón</a:t>
            </a:r>
          </a:p>
          <a:p>
            <a:pPr marL="0" indent="0">
              <a:buNone/>
            </a:pPr>
            <a:r>
              <a:rPr lang="es-CL" dirty="0"/>
              <a:t>Chef</a:t>
            </a:r>
          </a:p>
          <a:p>
            <a:pPr marL="0" indent="0">
              <a:buNone/>
            </a:pPr>
            <a:r>
              <a:rPr lang="es-CL" dirty="0"/>
              <a:t>Corsé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/>
              <a:t>3. Anglicismo: procede del inglés</a:t>
            </a:r>
          </a:p>
          <a:p>
            <a:pPr marL="0" indent="0">
              <a:buNone/>
            </a:pPr>
            <a:r>
              <a:rPr lang="es-CL" dirty="0"/>
              <a:t>Aeróbic</a:t>
            </a:r>
          </a:p>
          <a:p>
            <a:pPr marL="0" indent="0">
              <a:buNone/>
            </a:pPr>
            <a:r>
              <a:rPr lang="es-CL" dirty="0"/>
              <a:t>Bar</a:t>
            </a:r>
          </a:p>
          <a:p>
            <a:pPr marL="0" indent="0">
              <a:buNone/>
            </a:pPr>
            <a:r>
              <a:rPr lang="es-CL" dirty="0"/>
              <a:t>Chequear</a:t>
            </a:r>
          </a:p>
          <a:p>
            <a:pPr marL="0" indent="0">
              <a:buNone/>
            </a:pPr>
            <a:r>
              <a:rPr lang="es-CL" dirty="0"/>
              <a:t>Flash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A7645CD-51C4-4BE6-AAF8-02DD51D04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2934" y="1197665"/>
            <a:ext cx="2847975" cy="1600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11C2EB5-F068-4C4C-86C3-6C9D90665B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2" y="449869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1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3E368D-FB0C-4C97-9D8D-65C000C3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1549"/>
            <a:ext cx="9601200" cy="6308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4. Germanismo: procede del alemán o de otras lenguas germánicas</a:t>
            </a:r>
          </a:p>
          <a:p>
            <a:pPr marL="0" indent="0">
              <a:buNone/>
            </a:pPr>
            <a:r>
              <a:rPr lang="es-ES" dirty="0"/>
              <a:t>Bigote</a:t>
            </a:r>
          </a:p>
          <a:p>
            <a:pPr marL="0" indent="0">
              <a:buNone/>
            </a:pPr>
            <a:r>
              <a:rPr lang="es-ES" dirty="0"/>
              <a:t>Blanco</a:t>
            </a:r>
          </a:p>
          <a:p>
            <a:pPr marL="0" indent="0">
              <a:buNone/>
            </a:pPr>
            <a:r>
              <a:rPr lang="es-ES" dirty="0"/>
              <a:t>Toalla</a:t>
            </a:r>
          </a:p>
          <a:p>
            <a:pPr marL="0" indent="0">
              <a:buNone/>
            </a:pPr>
            <a:r>
              <a:rPr lang="es-ES" dirty="0"/>
              <a:t>Rico</a:t>
            </a:r>
          </a:p>
          <a:p>
            <a:pPr marL="0" indent="0">
              <a:buNone/>
            </a:pPr>
            <a:r>
              <a:rPr lang="es-ES" b="1" dirty="0"/>
              <a:t>5. Helenismo: procede del griego</a:t>
            </a:r>
          </a:p>
          <a:p>
            <a:pPr marL="0" indent="0">
              <a:buNone/>
            </a:pPr>
            <a:r>
              <a:rPr lang="es-ES" dirty="0"/>
              <a:t>Academia</a:t>
            </a:r>
          </a:p>
          <a:p>
            <a:pPr marL="0" indent="0">
              <a:buNone/>
            </a:pPr>
            <a:r>
              <a:rPr lang="es-ES" dirty="0"/>
              <a:t>Eureka</a:t>
            </a:r>
          </a:p>
          <a:p>
            <a:pPr marL="0" indent="0">
              <a:buNone/>
            </a:pPr>
            <a:r>
              <a:rPr lang="es-ES" dirty="0"/>
              <a:t>Catarsis</a:t>
            </a:r>
          </a:p>
          <a:p>
            <a:pPr marL="0" indent="0">
              <a:buNone/>
            </a:pPr>
            <a:r>
              <a:rPr lang="es-ES" b="1" dirty="0"/>
              <a:t>6. Italianismo: procede del italiano</a:t>
            </a:r>
          </a:p>
          <a:p>
            <a:pPr marL="0" indent="0">
              <a:buNone/>
            </a:pPr>
            <a:r>
              <a:rPr lang="es-ES" dirty="0"/>
              <a:t>Capricho</a:t>
            </a:r>
          </a:p>
          <a:p>
            <a:pPr marL="0" indent="0">
              <a:buNone/>
            </a:pPr>
            <a:r>
              <a:rPr lang="es-ES" dirty="0"/>
              <a:t>Dueto</a:t>
            </a:r>
          </a:p>
          <a:p>
            <a:pPr marL="0" indent="0">
              <a:buNone/>
            </a:pPr>
            <a:r>
              <a:rPr lang="es-ES" dirty="0"/>
              <a:t>Espagueti</a:t>
            </a:r>
          </a:p>
          <a:p>
            <a:pPr marL="0" indent="0">
              <a:buNone/>
            </a:pPr>
            <a:r>
              <a:rPr lang="es-ES" dirty="0"/>
              <a:t>Piano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3888AF-1F43-41AA-B2A7-7080C1D52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6455" y="1229626"/>
            <a:ext cx="2779612" cy="205691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441FA72-1920-46D5-B3EF-27718C88B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6037" y="4352097"/>
            <a:ext cx="3064707" cy="174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4832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224</TotalTime>
  <Words>300</Words>
  <Application>Microsoft Office PowerPoint</Application>
  <PresentationFormat>Panorámica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Franklin Gothic Book</vt:lpstr>
      <vt:lpstr>Recorte</vt:lpstr>
      <vt:lpstr>Prestamos lingüísticos </vt:lpstr>
      <vt:lpstr>¿Qué son los préstamos lingüísticos?</vt:lpstr>
      <vt:lpstr>Tipos de prestamos lingüísticos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Prestamos lingüísticos</dc:title>
  <dc:creator>Constanza</dc:creator>
  <cp:lastModifiedBy>Constanza</cp:lastModifiedBy>
  <cp:revision>8</cp:revision>
  <dcterms:created xsi:type="dcterms:W3CDTF">2020-03-19T20:04:13Z</dcterms:created>
  <dcterms:modified xsi:type="dcterms:W3CDTF">2020-03-19T23:48:30Z</dcterms:modified>
</cp:coreProperties>
</file>