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2"/>
  </p:notesMasterIdLst>
  <p:handoutMasterIdLst>
    <p:handoutMasterId r:id="rId23"/>
  </p:handoutMasterIdLst>
  <p:sldIdLst>
    <p:sldId id="275" r:id="rId2"/>
    <p:sldId id="256" r:id="rId3"/>
    <p:sldId id="257" r:id="rId4"/>
    <p:sldId id="261" r:id="rId5"/>
    <p:sldId id="270" r:id="rId6"/>
    <p:sldId id="258" r:id="rId7"/>
    <p:sldId id="259" r:id="rId8"/>
    <p:sldId id="260" r:id="rId9"/>
    <p:sldId id="262" r:id="rId10"/>
    <p:sldId id="268" r:id="rId11"/>
    <p:sldId id="271" r:id="rId12"/>
    <p:sldId id="269" r:id="rId13"/>
    <p:sldId id="272" r:id="rId14"/>
    <p:sldId id="267" r:id="rId15"/>
    <p:sldId id="263" r:id="rId16"/>
    <p:sldId id="264" r:id="rId17"/>
    <p:sldId id="266" r:id="rId18"/>
    <p:sldId id="265" r:id="rId19"/>
    <p:sldId id="273" r:id="rId20"/>
    <p:sldId id="274" r:id="rId21"/>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shiba" initials="T" lastIdx="1" clrIdx="0">
    <p:extLst>
      <p:ext uri="{19B8F6BF-5375-455C-9EA6-DF929625EA0E}">
        <p15:presenceInfo xmlns:p15="http://schemas.microsoft.com/office/powerpoint/2012/main" userId="Toshib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29" autoAdjust="0"/>
    <p:restoredTop sz="94660" autoAdjust="0"/>
  </p:normalViewPr>
  <p:slideViewPr>
    <p:cSldViewPr snapToGrid="0">
      <p:cViewPr varScale="1">
        <p:scale>
          <a:sx n="69" d="100"/>
          <a:sy n="69" d="100"/>
        </p:scale>
        <p:origin x="332" y="52"/>
      </p:cViewPr>
      <p:guideLst>
        <p:guide orient="horz" pos="2160"/>
        <p:guide pos="3840"/>
      </p:guideLst>
    </p:cSldViewPr>
  </p:slideViewPr>
  <p:outlineViewPr>
    <p:cViewPr>
      <p:scale>
        <a:sx n="33" d="100"/>
        <a:sy n="33" d="100"/>
      </p:scale>
      <p:origin x="0" y="28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L"/>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1E9DCB5-6992-4B89-AC0D-E502FE3313FE}" type="datetimeFigureOut">
              <a:rPr lang="es-CL" smtClean="0"/>
              <a:t>19-03-2020</a:t>
            </a:fld>
            <a:endParaRPr lang="es-CL"/>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EF9DDCC-6C4C-4540-B0F9-1BCB770BE241}" type="slidenum">
              <a:rPr lang="es-CL" smtClean="0"/>
              <a:t>‹Nº›</a:t>
            </a:fld>
            <a:endParaRPr lang="es-CL"/>
          </a:p>
        </p:txBody>
      </p:sp>
    </p:spTree>
    <p:extLst>
      <p:ext uri="{BB962C8B-B14F-4D97-AF65-F5344CB8AC3E}">
        <p14:creationId xmlns:p14="http://schemas.microsoft.com/office/powerpoint/2010/main" val="1874649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L"/>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2C635AB-6BF1-46A3-885F-2748261CD8D8}" type="datetimeFigureOut">
              <a:rPr lang="es-CL" smtClean="0"/>
              <a:t>19-03-2020</a:t>
            </a:fld>
            <a:endParaRPr lang="es-CL"/>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L"/>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B76190E-D9B9-4119-BBE1-27DE2E40348E}" type="slidenum">
              <a:rPr lang="es-CL" smtClean="0"/>
              <a:t>‹Nº›</a:t>
            </a:fld>
            <a:endParaRPr lang="es-CL"/>
          </a:p>
        </p:txBody>
      </p:sp>
    </p:spTree>
    <p:extLst>
      <p:ext uri="{BB962C8B-B14F-4D97-AF65-F5344CB8AC3E}">
        <p14:creationId xmlns:p14="http://schemas.microsoft.com/office/powerpoint/2010/main" val="4084857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282B53C-B4DC-43C8-BF6A-7BB1953C0D22}" type="datetimeFigureOut">
              <a:rPr lang="es-MX" smtClean="0"/>
              <a:t>19/03/2020</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7BA3509-EFC7-4010-A098-E6D3AA56DCE4}" type="slidenum">
              <a:rPr lang="es-MX" smtClean="0"/>
              <a:t>‹Nº›</a:t>
            </a:fld>
            <a:endParaRPr lang="es-MX"/>
          </a:p>
        </p:txBody>
      </p:sp>
    </p:spTree>
    <p:extLst>
      <p:ext uri="{BB962C8B-B14F-4D97-AF65-F5344CB8AC3E}">
        <p14:creationId xmlns:p14="http://schemas.microsoft.com/office/powerpoint/2010/main" val="4046559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282B53C-B4DC-43C8-BF6A-7BB1953C0D22}" type="datetimeFigureOut">
              <a:rPr lang="es-MX" smtClean="0"/>
              <a:t>19/03/2020</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BA3509-EFC7-4010-A098-E6D3AA56DCE4}" type="slidenum">
              <a:rPr lang="es-MX" smtClean="0"/>
              <a:t>‹Nº›</a:t>
            </a:fld>
            <a:endParaRPr lang="es-MX"/>
          </a:p>
        </p:txBody>
      </p:sp>
    </p:spTree>
    <p:extLst>
      <p:ext uri="{BB962C8B-B14F-4D97-AF65-F5344CB8AC3E}">
        <p14:creationId xmlns:p14="http://schemas.microsoft.com/office/powerpoint/2010/main" val="1446934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282B53C-B4DC-43C8-BF6A-7BB1953C0D22}" type="datetimeFigureOut">
              <a:rPr lang="es-MX" smtClean="0"/>
              <a:t>19/03/2020</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BA3509-EFC7-4010-A098-E6D3AA56DCE4}"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4656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A282B53C-B4DC-43C8-BF6A-7BB1953C0D22}" type="datetimeFigureOut">
              <a:rPr lang="es-MX" smtClean="0"/>
              <a:t>19/03/2020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BA3509-EFC7-4010-A098-E6D3AA56DCE4}" type="slidenum">
              <a:rPr lang="es-MX" smtClean="0"/>
              <a:t>‹Nº›</a:t>
            </a:fld>
            <a:endParaRPr lang="es-MX"/>
          </a:p>
        </p:txBody>
      </p:sp>
    </p:spTree>
    <p:extLst>
      <p:ext uri="{BB962C8B-B14F-4D97-AF65-F5344CB8AC3E}">
        <p14:creationId xmlns:p14="http://schemas.microsoft.com/office/powerpoint/2010/main" val="1107552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A282B53C-B4DC-43C8-BF6A-7BB1953C0D22}" type="datetimeFigureOut">
              <a:rPr lang="es-MX" smtClean="0"/>
              <a:t>19/03/2020</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BA3509-EFC7-4010-A098-E6D3AA56DCE4}"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74453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A282B53C-B4DC-43C8-BF6A-7BB1953C0D22}" type="datetimeFigureOut">
              <a:rPr lang="es-MX" smtClean="0"/>
              <a:t>19/03/2020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BA3509-EFC7-4010-A098-E6D3AA56DCE4}" type="slidenum">
              <a:rPr lang="es-MX" smtClean="0"/>
              <a:t>‹Nº›</a:t>
            </a:fld>
            <a:endParaRPr lang="es-MX"/>
          </a:p>
        </p:txBody>
      </p:sp>
    </p:spTree>
    <p:extLst>
      <p:ext uri="{BB962C8B-B14F-4D97-AF65-F5344CB8AC3E}">
        <p14:creationId xmlns:p14="http://schemas.microsoft.com/office/powerpoint/2010/main" val="4106342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282B53C-B4DC-43C8-BF6A-7BB1953C0D22}" type="datetimeFigureOut">
              <a:rPr lang="es-MX" smtClean="0"/>
              <a:t>19/03/2020</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BA3509-EFC7-4010-A098-E6D3AA56DCE4}" type="slidenum">
              <a:rPr lang="es-MX" smtClean="0"/>
              <a:t>‹Nº›</a:t>
            </a:fld>
            <a:endParaRPr lang="es-MX"/>
          </a:p>
        </p:txBody>
      </p:sp>
    </p:spTree>
    <p:extLst>
      <p:ext uri="{BB962C8B-B14F-4D97-AF65-F5344CB8AC3E}">
        <p14:creationId xmlns:p14="http://schemas.microsoft.com/office/powerpoint/2010/main" val="2875393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282B53C-B4DC-43C8-BF6A-7BB1953C0D22}" type="datetimeFigureOut">
              <a:rPr lang="es-MX" smtClean="0"/>
              <a:t>19/03/2020</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BA3509-EFC7-4010-A098-E6D3AA56DCE4}" type="slidenum">
              <a:rPr lang="es-MX" smtClean="0"/>
              <a:t>‹Nº›</a:t>
            </a:fld>
            <a:endParaRPr lang="es-MX"/>
          </a:p>
        </p:txBody>
      </p:sp>
    </p:spTree>
    <p:extLst>
      <p:ext uri="{BB962C8B-B14F-4D97-AF65-F5344CB8AC3E}">
        <p14:creationId xmlns:p14="http://schemas.microsoft.com/office/powerpoint/2010/main" val="1034805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282B53C-B4DC-43C8-BF6A-7BB1953C0D22}" type="datetimeFigureOut">
              <a:rPr lang="es-MX" smtClean="0"/>
              <a:t>19/03/2020</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BA3509-EFC7-4010-A098-E6D3AA56DCE4}" type="slidenum">
              <a:rPr lang="es-MX" smtClean="0"/>
              <a:t>‹Nº›</a:t>
            </a:fld>
            <a:endParaRPr lang="es-MX"/>
          </a:p>
        </p:txBody>
      </p:sp>
    </p:spTree>
    <p:extLst>
      <p:ext uri="{BB962C8B-B14F-4D97-AF65-F5344CB8AC3E}">
        <p14:creationId xmlns:p14="http://schemas.microsoft.com/office/powerpoint/2010/main" val="373742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282B53C-B4DC-43C8-BF6A-7BB1953C0D22}" type="datetimeFigureOut">
              <a:rPr lang="es-MX" smtClean="0"/>
              <a:t>19/03/2020</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BA3509-EFC7-4010-A098-E6D3AA56DCE4}" type="slidenum">
              <a:rPr lang="es-MX" smtClean="0"/>
              <a:t>‹Nº›</a:t>
            </a:fld>
            <a:endParaRPr lang="es-MX"/>
          </a:p>
        </p:txBody>
      </p:sp>
    </p:spTree>
    <p:extLst>
      <p:ext uri="{BB962C8B-B14F-4D97-AF65-F5344CB8AC3E}">
        <p14:creationId xmlns:p14="http://schemas.microsoft.com/office/powerpoint/2010/main" val="70753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282B53C-B4DC-43C8-BF6A-7BB1953C0D22}" type="datetimeFigureOut">
              <a:rPr lang="es-MX" smtClean="0"/>
              <a:t>19/03/2020</a:t>
            </a:fld>
            <a:endParaRPr lang="es-MX"/>
          </a:p>
        </p:txBody>
      </p:sp>
      <p:sp>
        <p:nvSpPr>
          <p:cNvPr id="6" name="Footer Placeholder 5"/>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BA3509-EFC7-4010-A098-E6D3AA56DCE4}" type="slidenum">
              <a:rPr lang="es-MX" smtClean="0"/>
              <a:t>‹Nº›</a:t>
            </a:fld>
            <a:endParaRPr lang="es-MX"/>
          </a:p>
        </p:txBody>
      </p:sp>
    </p:spTree>
    <p:extLst>
      <p:ext uri="{BB962C8B-B14F-4D97-AF65-F5344CB8AC3E}">
        <p14:creationId xmlns:p14="http://schemas.microsoft.com/office/powerpoint/2010/main" val="1255067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282B53C-B4DC-43C8-BF6A-7BB1953C0D22}" type="datetimeFigureOut">
              <a:rPr lang="es-MX" smtClean="0"/>
              <a:t>19/03/2020</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BA3509-EFC7-4010-A098-E6D3AA56DCE4}" type="slidenum">
              <a:rPr lang="es-MX" smtClean="0"/>
              <a:t>‹Nº›</a:t>
            </a:fld>
            <a:endParaRPr lang="es-MX"/>
          </a:p>
        </p:txBody>
      </p:sp>
    </p:spTree>
    <p:extLst>
      <p:ext uri="{BB962C8B-B14F-4D97-AF65-F5344CB8AC3E}">
        <p14:creationId xmlns:p14="http://schemas.microsoft.com/office/powerpoint/2010/main" val="3571183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282B53C-B4DC-43C8-BF6A-7BB1953C0D22}" type="datetimeFigureOut">
              <a:rPr lang="es-MX" smtClean="0"/>
              <a:t>19/03/2020</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7BA3509-EFC7-4010-A098-E6D3AA56DCE4}" type="slidenum">
              <a:rPr lang="es-MX" smtClean="0"/>
              <a:t>‹Nº›</a:t>
            </a:fld>
            <a:endParaRPr lang="es-MX"/>
          </a:p>
        </p:txBody>
      </p:sp>
    </p:spTree>
    <p:extLst>
      <p:ext uri="{BB962C8B-B14F-4D97-AF65-F5344CB8AC3E}">
        <p14:creationId xmlns:p14="http://schemas.microsoft.com/office/powerpoint/2010/main" val="2692684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82B53C-B4DC-43C8-BF6A-7BB1953C0D22}" type="datetimeFigureOut">
              <a:rPr lang="es-MX" smtClean="0"/>
              <a:t>19/03/2020</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7BA3509-EFC7-4010-A098-E6D3AA56DCE4}" type="slidenum">
              <a:rPr lang="es-MX" smtClean="0"/>
              <a:t>‹Nº›</a:t>
            </a:fld>
            <a:endParaRPr lang="es-MX"/>
          </a:p>
        </p:txBody>
      </p:sp>
    </p:spTree>
    <p:extLst>
      <p:ext uri="{BB962C8B-B14F-4D97-AF65-F5344CB8AC3E}">
        <p14:creationId xmlns:p14="http://schemas.microsoft.com/office/powerpoint/2010/main" val="1228564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282B53C-B4DC-43C8-BF6A-7BB1953C0D22}" type="datetimeFigureOut">
              <a:rPr lang="es-MX" smtClean="0"/>
              <a:t>19/03/2020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7BA3509-EFC7-4010-A098-E6D3AA56DCE4}" type="slidenum">
              <a:rPr lang="es-MX" smtClean="0"/>
              <a:t>‹Nº›</a:t>
            </a:fld>
            <a:endParaRPr lang="es-MX"/>
          </a:p>
        </p:txBody>
      </p:sp>
    </p:spTree>
    <p:extLst>
      <p:ext uri="{BB962C8B-B14F-4D97-AF65-F5344CB8AC3E}">
        <p14:creationId xmlns:p14="http://schemas.microsoft.com/office/powerpoint/2010/main" val="3744520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282B53C-B4DC-43C8-BF6A-7BB1953C0D22}" type="datetimeFigureOut">
              <a:rPr lang="es-MX" smtClean="0"/>
              <a:t>19/03/2020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BA3509-EFC7-4010-A098-E6D3AA56DCE4}" type="slidenum">
              <a:rPr lang="es-MX" smtClean="0"/>
              <a:t>‹Nº›</a:t>
            </a:fld>
            <a:endParaRPr lang="es-MX"/>
          </a:p>
        </p:txBody>
      </p:sp>
    </p:spTree>
    <p:extLst>
      <p:ext uri="{BB962C8B-B14F-4D97-AF65-F5344CB8AC3E}">
        <p14:creationId xmlns:p14="http://schemas.microsoft.com/office/powerpoint/2010/main" val="2445742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282B53C-B4DC-43C8-BF6A-7BB1953C0D22}" type="datetimeFigureOut">
              <a:rPr lang="es-MX" smtClean="0"/>
              <a:t>19/03/2020</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7BA3509-EFC7-4010-A098-E6D3AA56DCE4}" type="slidenum">
              <a:rPr lang="es-MX" smtClean="0"/>
              <a:t>‹Nº›</a:t>
            </a:fld>
            <a:endParaRPr lang="es-MX"/>
          </a:p>
        </p:txBody>
      </p:sp>
    </p:spTree>
    <p:extLst>
      <p:ext uri="{BB962C8B-B14F-4D97-AF65-F5344CB8AC3E}">
        <p14:creationId xmlns:p14="http://schemas.microsoft.com/office/powerpoint/2010/main" val="358514907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arcelo.uribe21@Gmail.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86012" y="110837"/>
            <a:ext cx="8915400" cy="6567054"/>
          </a:xfrm>
        </p:spPr>
        <p:txBody>
          <a:bodyPr>
            <a:normAutofit/>
          </a:bodyPr>
          <a:lstStyle/>
          <a:p>
            <a:pPr algn="just"/>
            <a:r>
              <a:rPr lang="es-CL" dirty="0" err="1" smtClean="0"/>
              <a:t>Chiquill@s</a:t>
            </a:r>
            <a:r>
              <a:rPr lang="es-CL" dirty="0" smtClean="0"/>
              <a:t>:</a:t>
            </a:r>
          </a:p>
          <a:p>
            <a:pPr algn="just"/>
            <a:r>
              <a:rPr lang="es-CL" dirty="0" smtClean="0"/>
              <a:t>El objetivo de enviarles este material es para que el tiempo que estemos sin clase no perjudique de forma tan grave su proceso educativo. Si bien para todos, o la mayoría, pasar el tiempo en la casa es algo agradable, la verdad es que entre todos debemos aportar en que esta situación de salud que vivimos no pase a mayores, por lo que les pide tomen muy en serio esta nueva modalidad de aprendizaje que es nueva para todos. Cualquier duda les dejo mi contacto, no duden en preguntarme mientras sea en horario prudente:</a:t>
            </a:r>
          </a:p>
          <a:p>
            <a:pPr algn="just"/>
            <a:r>
              <a:rPr lang="es-CL" dirty="0" smtClean="0"/>
              <a:t>Celular: +56966295938</a:t>
            </a:r>
          </a:p>
          <a:p>
            <a:pPr algn="just"/>
            <a:r>
              <a:rPr lang="es-CL" dirty="0" smtClean="0"/>
              <a:t>Correo: </a:t>
            </a:r>
            <a:r>
              <a:rPr lang="es-CL" dirty="0" smtClean="0">
                <a:hlinkClick r:id="rId2"/>
              </a:rPr>
              <a:t>marcelo.uribe21@Gmail.com</a:t>
            </a:r>
            <a:endParaRPr lang="es-CL" dirty="0" smtClean="0"/>
          </a:p>
          <a:p>
            <a:pPr algn="just"/>
            <a:endParaRPr lang="es-CL" dirty="0"/>
          </a:p>
          <a:p>
            <a:pPr algn="just"/>
            <a:r>
              <a:rPr lang="es-CL" dirty="0" smtClean="0"/>
              <a:t>Sean responsables, no salgan de la casa si no es estrictamente necesario, aprovechen de leer, </a:t>
            </a:r>
            <a:r>
              <a:rPr lang="es-CL" smtClean="0"/>
              <a:t>ver </a:t>
            </a:r>
            <a:r>
              <a:rPr lang="es-CL" smtClean="0"/>
              <a:t>televisión </a:t>
            </a:r>
            <a:r>
              <a:rPr lang="es-CL" dirty="0" smtClean="0"/>
              <a:t>o lo que sea que les gusta hacer. </a:t>
            </a:r>
          </a:p>
          <a:p>
            <a:pPr algn="just"/>
            <a:r>
              <a:rPr lang="es-CL" dirty="0" smtClean="0"/>
              <a:t>Si nos cuidamos entre todos esta situación no pasará a mayores.</a:t>
            </a:r>
          </a:p>
          <a:p>
            <a:pPr algn="just"/>
            <a:r>
              <a:rPr lang="es-CL" dirty="0" smtClean="0"/>
              <a:t>P.D.: Esta guía como todo el resto tendrá </a:t>
            </a:r>
            <a:r>
              <a:rPr lang="es-CL" dirty="0" smtClean="0"/>
              <a:t>evaluación, tienen plazo de entrega hasta el próximo jueves 26. Me envían un Word con las respuestas por correo</a:t>
            </a:r>
            <a:endParaRPr lang="en-US" dirty="0"/>
          </a:p>
        </p:txBody>
      </p:sp>
    </p:spTree>
    <p:extLst>
      <p:ext uri="{BB962C8B-B14F-4D97-AF65-F5344CB8AC3E}">
        <p14:creationId xmlns:p14="http://schemas.microsoft.com/office/powerpoint/2010/main" val="3821476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18" y="624109"/>
            <a:ext cx="9010793" cy="5250217"/>
          </a:xfrm>
        </p:spPr>
        <p:txBody>
          <a:bodyPr>
            <a:normAutofit/>
          </a:bodyPr>
          <a:lstStyle/>
          <a:p>
            <a:pPr algn="just"/>
            <a:r>
              <a:rPr lang="es-MX" sz="3000" dirty="0" smtClean="0">
                <a:solidFill>
                  <a:srgbClr val="002060"/>
                </a:solidFill>
                <a:latin typeface="Arial" panose="020B0604020202020204" pitchFamily="34" charset="0"/>
                <a:cs typeface="Arial" panose="020B0604020202020204" pitchFamily="34" charset="0"/>
              </a:rPr>
              <a:t>Es necesario llevar acabo los siguientes puntos: </a:t>
            </a: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smtClean="0">
                <a:solidFill>
                  <a:srgbClr val="002060"/>
                </a:solidFill>
                <a:latin typeface="Arial" panose="020B0604020202020204" pitchFamily="34" charset="0"/>
                <a:cs typeface="Arial" panose="020B0604020202020204" pitchFamily="34" charset="0"/>
              </a:rPr>
              <a:t/>
            </a:r>
            <a:br>
              <a:rPr lang="es-MX" dirty="0" smtClean="0">
                <a:solidFill>
                  <a:srgbClr val="002060"/>
                </a:solidFill>
                <a:latin typeface="Arial" panose="020B0604020202020204" pitchFamily="34" charset="0"/>
                <a:cs typeface="Arial" panose="020B0604020202020204" pitchFamily="34" charset="0"/>
              </a:rPr>
            </a:br>
            <a:r>
              <a:rPr lang="es-MX" dirty="0" smtClean="0">
                <a:solidFill>
                  <a:srgbClr val="002060"/>
                </a:solidFill>
                <a:latin typeface="Arial" panose="020B0604020202020204" pitchFamily="34" charset="0"/>
                <a:cs typeface="Arial" panose="020B0604020202020204" pitchFamily="34" charset="0"/>
              </a:rPr>
              <a:t>- </a:t>
            </a:r>
            <a:r>
              <a:rPr lang="es-MX" sz="2000" dirty="0" smtClean="0">
                <a:solidFill>
                  <a:srgbClr val="002060"/>
                </a:solidFill>
                <a:latin typeface="Arial" panose="020B0604020202020204" pitchFamily="34" charset="0"/>
                <a:cs typeface="Arial" panose="020B0604020202020204" pitchFamily="34" charset="0"/>
              </a:rPr>
              <a:t>Para </a:t>
            </a:r>
            <a:r>
              <a:rPr lang="es-MX" sz="2000" dirty="0">
                <a:solidFill>
                  <a:srgbClr val="002060"/>
                </a:solidFill>
                <a:latin typeface="Arial" panose="020B0604020202020204" pitchFamily="34" charset="0"/>
                <a:cs typeface="Arial" panose="020B0604020202020204" pitchFamily="34" charset="0"/>
              </a:rPr>
              <a:t>compartir recursos en una red es necesario configurar desde nuestra PC, el recurso que compartiremos con los clientes de la red</a:t>
            </a:r>
            <a:r>
              <a:rPr lang="es-MX" sz="2000" dirty="0" smtClean="0">
                <a:solidFill>
                  <a:srgbClr val="002060"/>
                </a:solidFill>
                <a:latin typeface="Arial" panose="020B0604020202020204" pitchFamily="34" charset="0"/>
                <a:cs typeface="Arial" panose="020B0604020202020204" pitchFamily="34" charset="0"/>
              </a:rPr>
              <a:t>.</a:t>
            </a:r>
            <a:br>
              <a:rPr lang="es-MX" sz="2000" dirty="0" smtClean="0">
                <a:solidFill>
                  <a:srgbClr val="002060"/>
                </a:solidFill>
                <a:latin typeface="Arial" panose="020B0604020202020204" pitchFamily="34" charset="0"/>
                <a:cs typeface="Arial" panose="020B0604020202020204" pitchFamily="34" charset="0"/>
              </a:rPr>
            </a:br>
            <a:r>
              <a:rPr lang="es-MX" sz="3000" dirty="0">
                <a:solidFill>
                  <a:srgbClr val="002060"/>
                </a:solidFill>
                <a:latin typeface="Arial" panose="020B0604020202020204" pitchFamily="34" charset="0"/>
                <a:cs typeface="Arial" panose="020B0604020202020204" pitchFamily="34" charset="0"/>
              </a:rPr>
              <a:t/>
            </a:r>
            <a:br>
              <a:rPr lang="es-MX" sz="3000" dirty="0">
                <a:solidFill>
                  <a:srgbClr val="002060"/>
                </a:solidFill>
                <a:latin typeface="Arial" panose="020B0604020202020204" pitchFamily="34" charset="0"/>
                <a:cs typeface="Arial" panose="020B0604020202020204" pitchFamily="34" charset="0"/>
              </a:rPr>
            </a:br>
            <a:r>
              <a:rPr lang="es-MX" sz="3000" dirty="0" smtClean="0">
                <a:solidFill>
                  <a:srgbClr val="002060"/>
                </a:solidFill>
                <a:latin typeface="Arial" panose="020B0604020202020204" pitchFamily="34" charset="0"/>
                <a:cs typeface="Arial" panose="020B0604020202020204" pitchFamily="34" charset="0"/>
              </a:rPr>
              <a:t>- </a:t>
            </a:r>
            <a:r>
              <a:rPr lang="es-MX" sz="2000" dirty="0" smtClean="0">
                <a:solidFill>
                  <a:srgbClr val="002060"/>
                </a:solidFill>
                <a:latin typeface="Arial" panose="020B0604020202020204" pitchFamily="34" charset="0"/>
                <a:cs typeface="Arial" panose="020B0604020202020204" pitchFamily="34" charset="0"/>
              </a:rPr>
              <a:t>Se</a:t>
            </a:r>
            <a:r>
              <a:rPr lang="es-MX" sz="3000" dirty="0" smtClean="0">
                <a:solidFill>
                  <a:srgbClr val="002060"/>
                </a:solidFill>
                <a:latin typeface="Arial" panose="020B0604020202020204" pitchFamily="34" charset="0"/>
                <a:cs typeface="Arial" panose="020B0604020202020204" pitchFamily="34" charset="0"/>
              </a:rPr>
              <a:t> </a:t>
            </a:r>
            <a:r>
              <a:rPr lang="es-MX" sz="2000" dirty="0" smtClean="0">
                <a:solidFill>
                  <a:srgbClr val="002060"/>
                </a:solidFill>
                <a:latin typeface="Arial" panose="020B0604020202020204" pitchFamily="34" charset="0"/>
                <a:cs typeface="Arial" panose="020B0604020202020204" pitchFamily="34" charset="0"/>
              </a:rPr>
              <a:t>deberían </a:t>
            </a:r>
            <a:r>
              <a:rPr lang="es-MX" sz="2000" dirty="0">
                <a:solidFill>
                  <a:srgbClr val="002060"/>
                </a:solidFill>
                <a:latin typeface="Arial" panose="020B0604020202020204" pitchFamily="34" charset="0"/>
                <a:cs typeface="Arial" panose="020B0604020202020204" pitchFamily="34" charset="0"/>
              </a:rPr>
              <a:t>poner claves difíciles de adivinar a todos los recursos compartidos para evitar así el acceso de usuarios no autorizados.</a:t>
            </a:r>
            <a:r>
              <a:rPr lang="es-MX" sz="2000" dirty="0">
                <a:solidFill>
                  <a:srgbClr val="002060"/>
                </a:solidFill>
              </a:rPr>
              <a:t/>
            </a:r>
            <a:br>
              <a:rPr lang="es-MX" sz="2000" dirty="0">
                <a:solidFill>
                  <a:srgbClr val="002060"/>
                </a:solidFill>
              </a:rPr>
            </a:br>
            <a:endParaRPr lang="es-MX" sz="2000" dirty="0">
              <a:solidFill>
                <a:srgbClr val="002060"/>
              </a:solidFill>
            </a:endParaRPr>
          </a:p>
        </p:txBody>
      </p:sp>
      <p:pic>
        <p:nvPicPr>
          <p:cNvPr id="3074" name="Picture 2" descr="C:\Users\user\Pictures\dfxn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0564" y="4207165"/>
            <a:ext cx="4288552" cy="20004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529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00496" y="1808967"/>
            <a:ext cx="8830637" cy="1938786"/>
          </a:xfrm>
        </p:spPr>
        <p:txBody>
          <a:bodyPr>
            <a:noAutofit/>
          </a:bodyPr>
          <a:lstStyle/>
          <a:p>
            <a:r>
              <a:rPr lang="es-MX" sz="4400" dirty="0">
                <a:solidFill>
                  <a:srgbClr val="002060"/>
                </a:solidFill>
                <a:latin typeface="Arial" panose="020B0604020202020204" pitchFamily="34" charset="0"/>
                <a:cs typeface="Arial" panose="020B0604020202020204" pitchFamily="34" charset="0"/>
              </a:rPr>
              <a:t>Los sistemas operativos Windows disponen de dos métodos de control de acceso a los recursos compartidos:</a:t>
            </a:r>
          </a:p>
        </p:txBody>
      </p:sp>
    </p:spTree>
    <p:extLst>
      <p:ext uri="{BB962C8B-B14F-4D97-AF65-F5344CB8AC3E}">
        <p14:creationId xmlns:p14="http://schemas.microsoft.com/office/powerpoint/2010/main" val="20401305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a:xfrm>
            <a:off x="2449972" y="427905"/>
            <a:ext cx="8960709" cy="937255"/>
          </a:xfrm>
        </p:spPr>
        <p:txBody>
          <a:bodyPr/>
          <a:lstStyle/>
          <a:p>
            <a:r>
              <a:rPr lang="es-MX" sz="4000" dirty="0">
                <a:solidFill>
                  <a:srgbClr val="002060"/>
                </a:solidFill>
                <a:latin typeface="Arial" panose="020B0604020202020204" pitchFamily="34" charset="0"/>
                <a:cs typeface="Arial" panose="020B0604020202020204" pitchFamily="34" charset="0"/>
              </a:rPr>
              <a:t>Control de acceso a los recursos.</a:t>
            </a:r>
          </a:p>
        </p:txBody>
      </p:sp>
      <p:sp>
        <p:nvSpPr>
          <p:cNvPr id="4" name="Marcador de contenido 3"/>
          <p:cNvSpPr>
            <a:spLocks noGrp="1"/>
          </p:cNvSpPr>
          <p:nvPr>
            <p:ph sz="half" idx="2"/>
          </p:nvPr>
        </p:nvSpPr>
        <p:spPr>
          <a:xfrm>
            <a:off x="3928636" y="2104060"/>
            <a:ext cx="6838126" cy="4643218"/>
          </a:xfrm>
        </p:spPr>
        <p:txBody>
          <a:bodyPr>
            <a:noAutofit/>
          </a:bodyPr>
          <a:lstStyle/>
          <a:p>
            <a:r>
              <a:rPr lang="es-MX" sz="2000" dirty="0">
                <a:solidFill>
                  <a:srgbClr val="002060"/>
                </a:solidFill>
                <a:latin typeface="Arial" panose="020B0604020202020204" pitchFamily="34" charset="0"/>
                <a:cs typeface="Arial" panose="020B0604020202020204" pitchFamily="34" charset="0"/>
              </a:rPr>
              <a:t>A</a:t>
            </a:r>
            <a:r>
              <a:rPr lang="es-MX" sz="2000" dirty="0" smtClean="0">
                <a:solidFill>
                  <a:srgbClr val="002060"/>
                </a:solidFill>
                <a:latin typeface="Arial" panose="020B0604020202020204" pitchFamily="34" charset="0"/>
                <a:cs typeface="Arial" panose="020B0604020202020204" pitchFamily="34" charset="0"/>
              </a:rPr>
              <a:t> </a:t>
            </a:r>
            <a:r>
              <a:rPr lang="es-MX" sz="2000" dirty="0">
                <a:solidFill>
                  <a:srgbClr val="002060"/>
                </a:solidFill>
                <a:latin typeface="Arial" panose="020B0604020202020204" pitchFamily="34" charset="0"/>
                <a:cs typeface="Arial" panose="020B0604020202020204" pitchFamily="34" charset="0"/>
              </a:rPr>
              <a:t>cada recurso compartido </a:t>
            </a:r>
            <a:r>
              <a:rPr lang="es-MX" sz="2000" dirty="0" smtClean="0">
                <a:solidFill>
                  <a:srgbClr val="002060"/>
                </a:solidFill>
                <a:latin typeface="Arial" panose="020B0604020202020204" pitchFamily="34" charset="0"/>
                <a:cs typeface="Arial" panose="020B0604020202020204" pitchFamily="34" charset="0"/>
              </a:rPr>
              <a:t>se </a:t>
            </a:r>
            <a:r>
              <a:rPr lang="es-MX" sz="2000" dirty="0">
                <a:solidFill>
                  <a:srgbClr val="002060"/>
                </a:solidFill>
                <a:latin typeface="Arial" panose="020B0604020202020204" pitchFamily="34" charset="0"/>
                <a:cs typeface="Arial" panose="020B0604020202020204" pitchFamily="34" charset="0"/>
              </a:rPr>
              <a:t>le asigna una </a:t>
            </a:r>
            <a:r>
              <a:rPr lang="es-MX" sz="2000" dirty="0" smtClean="0">
                <a:solidFill>
                  <a:srgbClr val="002060"/>
                </a:solidFill>
                <a:latin typeface="Arial" panose="020B0604020202020204" pitchFamily="34" charset="0"/>
                <a:cs typeface="Arial" panose="020B0604020202020204" pitchFamily="34" charset="0"/>
              </a:rPr>
              <a:t>contraseña que le permitirá acceder a dicho recurso </a:t>
            </a:r>
          </a:p>
          <a:p>
            <a:endParaRPr lang="es-MX" sz="2000" dirty="0" smtClean="0">
              <a:solidFill>
                <a:srgbClr val="002060"/>
              </a:solidFill>
              <a:latin typeface="Arial" panose="020B0604020202020204" pitchFamily="34" charset="0"/>
              <a:cs typeface="Arial" panose="020B0604020202020204" pitchFamily="34" charset="0"/>
            </a:endParaRPr>
          </a:p>
          <a:p>
            <a:r>
              <a:rPr lang="es-MX" sz="2000" dirty="0">
                <a:solidFill>
                  <a:srgbClr val="002060"/>
                </a:solidFill>
                <a:latin typeface="Arial" panose="020B0604020202020204" pitchFamily="34" charset="0"/>
                <a:cs typeface="Arial" panose="020B0604020202020204" pitchFamily="34" charset="0"/>
              </a:rPr>
              <a:t>A</a:t>
            </a:r>
            <a:r>
              <a:rPr lang="es-MX" sz="2000" dirty="0" smtClean="0">
                <a:solidFill>
                  <a:srgbClr val="002060"/>
                </a:solidFill>
                <a:latin typeface="Arial" panose="020B0604020202020204" pitchFamily="34" charset="0"/>
                <a:cs typeface="Arial" panose="020B0604020202020204" pitchFamily="34" charset="0"/>
              </a:rPr>
              <a:t>signar </a:t>
            </a:r>
            <a:r>
              <a:rPr lang="es-MX" sz="2000" dirty="0">
                <a:solidFill>
                  <a:srgbClr val="002060"/>
                </a:solidFill>
                <a:latin typeface="Arial" panose="020B0604020202020204" pitchFamily="34" charset="0"/>
                <a:cs typeface="Arial" panose="020B0604020202020204" pitchFamily="34" charset="0"/>
              </a:rPr>
              <a:t>dos contraseñas, una para acceso con derechos de sólo lectura, y la segunda con derechos totales (lectura, modificación, creación y borrado). </a:t>
            </a:r>
            <a:endParaRPr lang="es-MX" sz="2000" dirty="0" smtClean="0">
              <a:solidFill>
                <a:srgbClr val="002060"/>
              </a:solidFill>
              <a:latin typeface="Arial" panose="020B0604020202020204" pitchFamily="34" charset="0"/>
              <a:cs typeface="Arial" panose="020B0604020202020204" pitchFamily="34" charset="0"/>
            </a:endParaRPr>
          </a:p>
          <a:p>
            <a:endParaRPr lang="es-MX" sz="2000" dirty="0" smtClean="0">
              <a:solidFill>
                <a:srgbClr val="002060"/>
              </a:solidFill>
              <a:latin typeface="Arial" panose="020B0604020202020204" pitchFamily="34" charset="0"/>
              <a:cs typeface="Arial" panose="020B0604020202020204" pitchFamily="34" charset="0"/>
            </a:endParaRPr>
          </a:p>
          <a:p>
            <a:r>
              <a:rPr lang="es-MX" sz="2000" dirty="0" smtClean="0">
                <a:solidFill>
                  <a:srgbClr val="002060"/>
                </a:solidFill>
                <a:latin typeface="Arial" panose="020B0604020202020204" pitchFamily="34" charset="0"/>
                <a:cs typeface="Arial" panose="020B0604020202020204" pitchFamily="34" charset="0"/>
              </a:rPr>
              <a:t>Este </a:t>
            </a:r>
            <a:r>
              <a:rPr lang="es-MX" sz="2000" dirty="0">
                <a:solidFill>
                  <a:srgbClr val="002060"/>
                </a:solidFill>
                <a:latin typeface="Arial" panose="020B0604020202020204" pitchFamily="34" charset="0"/>
                <a:cs typeface="Arial" panose="020B0604020202020204" pitchFamily="34" charset="0"/>
              </a:rPr>
              <a:t>método es en la práctica poco seguro </a:t>
            </a:r>
            <a:r>
              <a:rPr lang="es-MX" sz="2000" dirty="0" smtClean="0">
                <a:solidFill>
                  <a:srgbClr val="002060"/>
                </a:solidFill>
                <a:latin typeface="Arial" panose="020B0604020202020204" pitchFamily="34" charset="0"/>
                <a:cs typeface="Arial" panose="020B0604020202020204" pitchFamily="34" charset="0"/>
              </a:rPr>
              <a:t>porque tienen la misma contraseña todos los usuarios </a:t>
            </a:r>
            <a:endParaRPr lang="es-MX" sz="2000" dirty="0">
              <a:solidFill>
                <a:srgbClr val="002060"/>
              </a:solidFill>
              <a:latin typeface="Arial" panose="020B0604020202020204" pitchFamily="34" charset="0"/>
              <a:cs typeface="Arial" panose="020B0604020202020204" pitchFamily="34" charset="0"/>
            </a:endParaRPr>
          </a:p>
        </p:txBody>
      </p:sp>
      <p:pic>
        <p:nvPicPr>
          <p:cNvPr id="2051" name="Picture 3" descr="C:\Users\user\Pictures\gz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49110">
            <a:off x="1062644" y="2133911"/>
            <a:ext cx="2547248" cy="25134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2159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137893" y="784468"/>
            <a:ext cx="7740203" cy="646331"/>
          </a:xfrm>
          <a:prstGeom prst="rect">
            <a:avLst/>
          </a:prstGeom>
        </p:spPr>
        <p:txBody>
          <a:bodyPr wrap="square">
            <a:spAutoFit/>
          </a:bodyPr>
          <a:lstStyle/>
          <a:p>
            <a:r>
              <a:rPr lang="es-MX" sz="3600" dirty="0">
                <a:solidFill>
                  <a:srgbClr val="002060"/>
                </a:solidFill>
                <a:latin typeface="Arial" panose="020B0604020202020204" pitchFamily="34" charset="0"/>
                <a:cs typeface="Arial" panose="020B0604020202020204" pitchFamily="34" charset="0"/>
              </a:rPr>
              <a:t>Control de </a:t>
            </a:r>
            <a:r>
              <a:rPr lang="es-MX" sz="3600" dirty="0" smtClean="0">
                <a:solidFill>
                  <a:srgbClr val="002060"/>
                </a:solidFill>
                <a:latin typeface="Arial" panose="020B0604020202020204" pitchFamily="34" charset="0"/>
                <a:cs typeface="Arial" panose="020B0604020202020204" pitchFamily="34" charset="0"/>
              </a:rPr>
              <a:t>acceso de los usuarios  </a:t>
            </a:r>
            <a:endParaRPr lang="es-MX" sz="3600" dirty="0">
              <a:solidFill>
                <a:srgbClr val="002060"/>
              </a:solidFill>
              <a:latin typeface="Arial" panose="020B0604020202020204" pitchFamily="34" charset="0"/>
              <a:cs typeface="Arial" panose="020B0604020202020204" pitchFamily="34" charset="0"/>
            </a:endParaRPr>
          </a:p>
        </p:txBody>
      </p:sp>
      <p:sp>
        <p:nvSpPr>
          <p:cNvPr id="10" name="9 Rectángulo"/>
          <p:cNvSpPr/>
          <p:nvPr/>
        </p:nvSpPr>
        <p:spPr>
          <a:xfrm>
            <a:off x="4232318" y="2100973"/>
            <a:ext cx="6302063" cy="4647426"/>
          </a:xfrm>
          <a:prstGeom prst="rect">
            <a:avLst/>
          </a:prstGeom>
        </p:spPr>
        <p:txBody>
          <a:bodyPr wrap="square">
            <a:spAutoFit/>
          </a:bodyPr>
          <a:lstStyle/>
          <a:p>
            <a:pPr marL="285750" indent="-285750">
              <a:buFont typeface="Wingdings" pitchFamily="2" charset="2"/>
              <a:buChar char="§"/>
            </a:pPr>
            <a:r>
              <a:rPr lang="es-MX" dirty="0">
                <a:solidFill>
                  <a:srgbClr val="002060"/>
                </a:solidFill>
                <a:latin typeface="Arial" panose="020B0604020202020204" pitchFamily="34" charset="0"/>
                <a:cs typeface="Arial" panose="020B0604020202020204" pitchFamily="34" charset="0"/>
              </a:rPr>
              <a:t> </a:t>
            </a:r>
            <a:r>
              <a:rPr lang="es-MX" sz="2000" dirty="0">
                <a:solidFill>
                  <a:srgbClr val="002060"/>
                </a:solidFill>
                <a:latin typeface="Arial" panose="020B0604020202020204" pitchFamily="34" charset="0"/>
                <a:cs typeface="Arial" panose="020B0604020202020204" pitchFamily="34" charset="0"/>
              </a:rPr>
              <a:t>I</a:t>
            </a:r>
            <a:r>
              <a:rPr lang="es-MX" sz="2000" dirty="0" smtClean="0">
                <a:solidFill>
                  <a:srgbClr val="002060"/>
                </a:solidFill>
                <a:latin typeface="Arial" panose="020B0604020202020204" pitchFamily="34" charset="0"/>
                <a:cs typeface="Arial" panose="020B0604020202020204" pitchFamily="34" charset="0"/>
              </a:rPr>
              <a:t>ncluye </a:t>
            </a:r>
            <a:r>
              <a:rPr lang="es-MX" sz="2000" dirty="0">
                <a:solidFill>
                  <a:srgbClr val="002060"/>
                </a:solidFill>
                <a:latin typeface="Arial" panose="020B0604020202020204" pitchFamily="34" charset="0"/>
                <a:cs typeface="Arial" panose="020B0604020202020204" pitchFamily="34" charset="0"/>
              </a:rPr>
              <a:t>más seguridad a la hora de compartir ficheros con los demás usuarios. </a:t>
            </a:r>
            <a:endParaRPr lang="es-MX" sz="2000" dirty="0" smtClean="0">
              <a:solidFill>
                <a:srgbClr val="002060"/>
              </a:solidFill>
              <a:latin typeface="Arial" panose="020B0604020202020204" pitchFamily="34" charset="0"/>
              <a:cs typeface="Arial" panose="020B0604020202020204" pitchFamily="34" charset="0"/>
            </a:endParaRPr>
          </a:p>
          <a:p>
            <a:pPr marL="285750" indent="-285750">
              <a:buFont typeface="Wingdings" pitchFamily="2" charset="2"/>
              <a:buChar char="§"/>
            </a:pPr>
            <a:endParaRPr lang="es-MX" sz="2000" dirty="0" smtClean="0">
              <a:solidFill>
                <a:srgbClr val="002060"/>
              </a:solidFill>
              <a:latin typeface="Arial" panose="020B0604020202020204" pitchFamily="34" charset="0"/>
              <a:cs typeface="Arial" panose="020B0604020202020204" pitchFamily="34" charset="0"/>
            </a:endParaRPr>
          </a:p>
          <a:p>
            <a:pPr marL="285750" indent="-285750">
              <a:buFont typeface="Wingdings" pitchFamily="2" charset="2"/>
              <a:buChar char="§"/>
            </a:pPr>
            <a:endParaRPr lang="es-MX" sz="2000" dirty="0">
              <a:solidFill>
                <a:srgbClr val="002060"/>
              </a:solidFill>
              <a:latin typeface="Arial" panose="020B0604020202020204" pitchFamily="34" charset="0"/>
              <a:cs typeface="Arial" panose="020B0604020202020204" pitchFamily="34" charset="0"/>
            </a:endParaRPr>
          </a:p>
          <a:p>
            <a:pPr marL="285750" indent="-285750">
              <a:buFont typeface="Wingdings" pitchFamily="2" charset="2"/>
              <a:buChar char="§"/>
            </a:pPr>
            <a:r>
              <a:rPr lang="es-MX" sz="2000" dirty="0" smtClean="0">
                <a:solidFill>
                  <a:srgbClr val="002060"/>
                </a:solidFill>
                <a:latin typeface="Arial" panose="020B0604020202020204" pitchFamily="34" charset="0"/>
                <a:cs typeface="Arial" panose="020B0604020202020204" pitchFamily="34" charset="0"/>
              </a:rPr>
              <a:t>Para </a:t>
            </a:r>
            <a:r>
              <a:rPr lang="es-MX" sz="2000" dirty="0">
                <a:solidFill>
                  <a:srgbClr val="002060"/>
                </a:solidFill>
                <a:latin typeface="Arial" panose="020B0604020202020204" pitchFamily="34" charset="0"/>
                <a:cs typeface="Arial" panose="020B0604020202020204" pitchFamily="34" charset="0"/>
              </a:rPr>
              <a:t>poder utilizar este método será necesario tener funcionando en la red un servidor que funcione como controlador de dominio. </a:t>
            </a:r>
            <a:endParaRPr lang="es-MX" sz="2000" dirty="0" smtClean="0">
              <a:solidFill>
                <a:srgbClr val="002060"/>
              </a:solidFill>
              <a:latin typeface="Arial" panose="020B0604020202020204" pitchFamily="34" charset="0"/>
              <a:cs typeface="Arial" panose="020B0604020202020204" pitchFamily="34" charset="0"/>
            </a:endParaRPr>
          </a:p>
          <a:p>
            <a:pPr marL="285750" indent="-285750">
              <a:buFont typeface="Wingdings" pitchFamily="2" charset="2"/>
              <a:buChar char="§"/>
            </a:pPr>
            <a:endParaRPr lang="es-MX" sz="2000" dirty="0" smtClean="0">
              <a:solidFill>
                <a:srgbClr val="002060"/>
              </a:solidFill>
              <a:latin typeface="Arial" panose="020B0604020202020204" pitchFamily="34" charset="0"/>
              <a:cs typeface="Arial" panose="020B0604020202020204" pitchFamily="34" charset="0"/>
            </a:endParaRPr>
          </a:p>
          <a:p>
            <a:pPr marL="285750" indent="-285750">
              <a:buFont typeface="Wingdings" pitchFamily="2" charset="2"/>
              <a:buChar char="§"/>
            </a:pPr>
            <a:endParaRPr lang="es-MX" sz="2000" dirty="0" smtClean="0">
              <a:solidFill>
                <a:srgbClr val="002060"/>
              </a:solidFill>
              <a:latin typeface="Arial" panose="020B0604020202020204" pitchFamily="34" charset="0"/>
              <a:cs typeface="Arial" panose="020B0604020202020204" pitchFamily="34" charset="0"/>
            </a:endParaRPr>
          </a:p>
          <a:p>
            <a:pPr marL="285750" indent="-285750">
              <a:buFont typeface="Wingdings" pitchFamily="2" charset="2"/>
              <a:buChar char="§"/>
            </a:pPr>
            <a:r>
              <a:rPr lang="es-MX" sz="2000" dirty="0">
                <a:solidFill>
                  <a:srgbClr val="002060"/>
                </a:solidFill>
                <a:latin typeface="Arial" panose="020B0604020202020204" pitchFamily="34" charset="0"/>
                <a:cs typeface="Arial" panose="020B0604020202020204" pitchFamily="34" charset="0"/>
              </a:rPr>
              <a:t>C</a:t>
            </a:r>
            <a:r>
              <a:rPr lang="es-MX" sz="2000" dirty="0" smtClean="0">
                <a:solidFill>
                  <a:srgbClr val="002060"/>
                </a:solidFill>
                <a:latin typeface="Arial" panose="020B0604020202020204" pitchFamily="34" charset="0"/>
                <a:cs typeface="Arial" panose="020B0604020202020204" pitchFamily="34" charset="0"/>
              </a:rPr>
              <a:t>ualquier </a:t>
            </a:r>
            <a:r>
              <a:rPr lang="es-MX" sz="2000" dirty="0">
                <a:solidFill>
                  <a:srgbClr val="002060"/>
                </a:solidFill>
                <a:latin typeface="Arial" panose="020B0604020202020204" pitchFamily="34" charset="0"/>
                <a:cs typeface="Arial" panose="020B0604020202020204" pitchFamily="34" charset="0"/>
              </a:rPr>
              <a:t>usuario al que se quiera dar derechos de acceso tiene que estar dado de alta como usuario en el servidor. </a:t>
            </a:r>
          </a:p>
          <a:p>
            <a:pPr marL="285750" indent="-285750">
              <a:buFont typeface="Wingdings" pitchFamily="2" charset="2"/>
              <a:buChar char="§"/>
            </a:pPr>
            <a:endParaRPr lang="es-MX" sz="2000" dirty="0"/>
          </a:p>
          <a:p>
            <a:pPr marL="285750" indent="-285750">
              <a:buFont typeface="Wingdings" pitchFamily="2" charset="2"/>
              <a:buChar char="§"/>
            </a:pPr>
            <a:endParaRPr lang="es-MX" dirty="0"/>
          </a:p>
          <a:p>
            <a:endParaRPr lang="es-MX" dirty="0"/>
          </a:p>
        </p:txBody>
      </p:sp>
      <p:pic>
        <p:nvPicPr>
          <p:cNvPr id="12" name="Picture 2" descr="C:\Users\user\Pictures\dsa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49974">
            <a:off x="857994" y="2097966"/>
            <a:ext cx="3304141" cy="2360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1538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4500" dirty="0" smtClean="0">
                <a:solidFill>
                  <a:srgbClr val="002060"/>
                </a:solidFill>
                <a:latin typeface="Arial" panose="020B0604020202020204" pitchFamily="34" charset="0"/>
                <a:cs typeface="Arial" panose="020B0604020202020204" pitchFamily="34" charset="0"/>
              </a:rPr>
              <a:t>Ventajas</a:t>
            </a:r>
            <a:r>
              <a:rPr lang="es-MX" sz="6000" dirty="0" smtClean="0">
                <a:solidFill>
                  <a:srgbClr val="002060"/>
                </a:solidFill>
                <a:latin typeface="Arial" panose="020B0604020202020204" pitchFamily="34" charset="0"/>
                <a:cs typeface="Arial" panose="020B0604020202020204" pitchFamily="34" charset="0"/>
              </a:rPr>
              <a:t> </a:t>
            </a:r>
            <a:endParaRPr lang="es-MX" sz="6000" dirty="0">
              <a:solidFill>
                <a:srgbClr val="002060"/>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a:bodyPr>
          <a:lstStyle/>
          <a:p>
            <a:pPr algn="just"/>
            <a:r>
              <a:rPr lang="es-MX" sz="2500" dirty="0">
                <a:solidFill>
                  <a:srgbClr val="002060"/>
                </a:solidFill>
                <a:latin typeface="Arial" panose="020B0604020202020204" pitchFamily="34" charset="0"/>
                <a:cs typeface="Arial" panose="020B0604020202020204" pitchFamily="34" charset="0"/>
              </a:rPr>
              <a:t>Nos permite realizar un proceso distribuido, es decir, las tareas se pueden repartir en distintos nodos </a:t>
            </a:r>
            <a:endParaRPr lang="es-MX" sz="2500" dirty="0" smtClean="0">
              <a:solidFill>
                <a:srgbClr val="002060"/>
              </a:solidFill>
              <a:latin typeface="Arial" panose="020B0604020202020204" pitchFamily="34" charset="0"/>
              <a:cs typeface="Arial" panose="020B0604020202020204" pitchFamily="34" charset="0"/>
            </a:endParaRPr>
          </a:p>
          <a:p>
            <a:pPr algn="just"/>
            <a:r>
              <a:rPr lang="es-MX" sz="2500" dirty="0">
                <a:solidFill>
                  <a:srgbClr val="002060"/>
                </a:solidFill>
                <a:latin typeface="Arial" panose="020B0604020202020204" pitchFamily="34" charset="0"/>
                <a:cs typeface="Arial" panose="020B0604020202020204" pitchFamily="34" charset="0"/>
              </a:rPr>
              <a:t>Tener la posibilidad de centralizar información </a:t>
            </a:r>
            <a:endParaRPr lang="es-MX" sz="2500" dirty="0" smtClean="0">
              <a:solidFill>
                <a:srgbClr val="002060"/>
              </a:solidFill>
              <a:latin typeface="Arial" panose="020B0604020202020204" pitchFamily="34" charset="0"/>
              <a:cs typeface="Arial" panose="020B0604020202020204" pitchFamily="34" charset="0"/>
            </a:endParaRPr>
          </a:p>
          <a:p>
            <a:pPr algn="just"/>
            <a:r>
              <a:rPr lang="es-MX" sz="2500" dirty="0">
                <a:solidFill>
                  <a:srgbClr val="002060"/>
                </a:solidFill>
                <a:latin typeface="Arial" panose="020B0604020202020204" pitchFamily="34" charset="0"/>
                <a:cs typeface="Arial" panose="020B0604020202020204" pitchFamily="34" charset="0"/>
              </a:rPr>
              <a:t>U</a:t>
            </a:r>
            <a:r>
              <a:rPr lang="es-MX" sz="2500" dirty="0" smtClean="0">
                <a:solidFill>
                  <a:srgbClr val="002060"/>
                </a:solidFill>
                <a:latin typeface="Arial" panose="020B0604020202020204" pitchFamily="34" charset="0"/>
                <a:cs typeface="Arial" panose="020B0604020202020204" pitchFamily="34" charset="0"/>
              </a:rPr>
              <a:t>na </a:t>
            </a:r>
            <a:r>
              <a:rPr lang="es-MX" sz="2500" dirty="0">
                <a:solidFill>
                  <a:srgbClr val="002060"/>
                </a:solidFill>
                <a:latin typeface="Arial" panose="020B0604020202020204" pitchFamily="34" charset="0"/>
                <a:cs typeface="Arial" panose="020B0604020202020204" pitchFamily="34" charset="0"/>
              </a:rPr>
              <a:t>conexión a Internet se puede utilizar </a:t>
            </a:r>
            <a:r>
              <a:rPr lang="es-MX" sz="2500" dirty="0" smtClean="0">
                <a:solidFill>
                  <a:srgbClr val="002060"/>
                </a:solidFill>
                <a:latin typeface="Arial" panose="020B0604020202020204" pitchFamily="34" charset="0"/>
                <a:cs typeface="Arial" panose="020B0604020202020204" pitchFamily="34" charset="0"/>
              </a:rPr>
              <a:t>como una </a:t>
            </a:r>
            <a:r>
              <a:rPr lang="es-MX" sz="2500" dirty="0">
                <a:solidFill>
                  <a:srgbClr val="002060"/>
                </a:solidFill>
                <a:latin typeface="Arial" panose="020B0604020202020204" pitchFamily="34" charset="0"/>
                <a:cs typeface="Arial" panose="020B0604020202020204" pitchFamily="34" charset="0"/>
              </a:rPr>
              <a:t>única conexión telefónica compartida por varios ordenadores conectados en </a:t>
            </a:r>
            <a:r>
              <a:rPr lang="es-MX" sz="2500" dirty="0" smtClean="0">
                <a:solidFill>
                  <a:srgbClr val="002060"/>
                </a:solidFill>
                <a:latin typeface="Arial" panose="020B0604020202020204" pitchFamily="34" charset="0"/>
                <a:cs typeface="Arial" panose="020B0604020202020204" pitchFamily="34" charset="0"/>
              </a:rPr>
              <a:t>red</a:t>
            </a:r>
            <a:endParaRPr lang="es-MX" sz="2500" dirty="0">
              <a:solidFill>
                <a:srgbClr val="002060"/>
              </a:solidFill>
              <a:latin typeface="Arial" panose="020B0604020202020204" pitchFamily="34" charset="0"/>
              <a:cs typeface="Arial" panose="020B0604020202020204" pitchFamily="34" charset="0"/>
            </a:endParaRPr>
          </a:p>
          <a:p>
            <a:pPr algn="just"/>
            <a:r>
              <a:rPr lang="es-MX" sz="2500" dirty="0">
                <a:solidFill>
                  <a:srgbClr val="002060"/>
                </a:solidFill>
                <a:latin typeface="Arial" panose="020B0604020202020204" pitchFamily="34" charset="0"/>
                <a:cs typeface="Arial" panose="020B0604020202020204" pitchFamily="34" charset="0"/>
              </a:rPr>
              <a:t>U</a:t>
            </a:r>
            <a:r>
              <a:rPr lang="es-MX" sz="2500" dirty="0" smtClean="0">
                <a:solidFill>
                  <a:srgbClr val="002060"/>
                </a:solidFill>
                <a:latin typeface="Arial" panose="020B0604020202020204" pitchFamily="34" charset="0"/>
                <a:cs typeface="Arial" panose="020B0604020202020204" pitchFamily="34" charset="0"/>
              </a:rPr>
              <a:t>na </a:t>
            </a:r>
            <a:r>
              <a:rPr lang="es-MX" sz="2500" dirty="0">
                <a:solidFill>
                  <a:srgbClr val="002060"/>
                </a:solidFill>
                <a:latin typeface="Arial" panose="020B0604020202020204" pitchFamily="34" charset="0"/>
                <a:cs typeface="Arial" panose="020B0604020202020204" pitchFamily="34" charset="0"/>
              </a:rPr>
              <a:t>red de área local conlleva un importante ahorro ya </a:t>
            </a:r>
            <a:r>
              <a:rPr lang="es-MX" sz="2500" dirty="0" smtClean="0">
                <a:solidFill>
                  <a:srgbClr val="002060"/>
                </a:solidFill>
                <a:latin typeface="Arial" panose="020B0604020202020204" pitchFamily="34" charset="0"/>
                <a:cs typeface="Arial" panose="020B0604020202020204" pitchFamily="34" charset="0"/>
              </a:rPr>
              <a:t>que no</a:t>
            </a:r>
            <a:r>
              <a:rPr lang="es-MX" sz="2500" dirty="0">
                <a:solidFill>
                  <a:srgbClr val="002060"/>
                </a:solidFill>
                <a:latin typeface="Arial" panose="020B0604020202020204" pitchFamily="34" charset="0"/>
                <a:cs typeface="Arial" panose="020B0604020202020204" pitchFamily="34" charset="0"/>
              </a:rPr>
              <a:t> es preciso comprar </a:t>
            </a:r>
            <a:r>
              <a:rPr lang="es-MX" sz="2500" dirty="0" smtClean="0">
                <a:solidFill>
                  <a:srgbClr val="002060"/>
                </a:solidFill>
                <a:latin typeface="Arial" panose="020B0604020202020204" pitchFamily="34" charset="0"/>
                <a:cs typeface="Arial" panose="020B0604020202020204" pitchFamily="34" charset="0"/>
              </a:rPr>
              <a:t>muchos periféricos</a:t>
            </a:r>
            <a:endParaRPr lang="es-MX" sz="2500" dirty="0">
              <a:solidFill>
                <a:srgbClr val="002060"/>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323623269"/>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2370272" y="1535805"/>
            <a:ext cx="8915399" cy="2262781"/>
          </a:xfrm>
        </p:spPr>
        <p:txBody>
          <a:bodyPr>
            <a:noAutofit/>
          </a:bodyPr>
          <a:lstStyle/>
          <a:p>
            <a:r>
              <a:rPr lang="es-MX" sz="4900" dirty="0" smtClean="0">
                <a:solidFill>
                  <a:srgbClr val="002060"/>
                </a:solidFill>
                <a:latin typeface="Arial" panose="020B0604020202020204" pitchFamily="34" charset="0"/>
                <a:cs typeface="Arial" panose="020B0604020202020204" pitchFamily="34" charset="0"/>
              </a:rPr>
              <a:t>¿Por qué compartir recursos dentro de una red LAN ?</a:t>
            </a:r>
            <a:endParaRPr lang="es-MX" sz="49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56954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19437" y="430927"/>
            <a:ext cx="8911687" cy="1280890"/>
          </a:xfrm>
        </p:spPr>
        <p:txBody>
          <a:bodyPr>
            <a:normAutofit/>
          </a:bodyPr>
          <a:lstStyle/>
          <a:p>
            <a:r>
              <a:rPr lang="es-MX" dirty="0" smtClean="0">
                <a:solidFill>
                  <a:srgbClr val="002060"/>
                </a:solidFill>
                <a:latin typeface="Arial" panose="020B0604020202020204" pitchFamily="34" charset="0"/>
                <a:cs typeface="Arial" panose="020B0604020202020204" pitchFamily="34" charset="0"/>
              </a:rPr>
              <a:t>Para compartir recursos se debe tomar en cuenta las necesidades de los usuarios:</a:t>
            </a:r>
            <a:endParaRPr lang="es-MX" dirty="0">
              <a:solidFill>
                <a:srgbClr val="002060"/>
              </a:solidFill>
              <a:latin typeface="Arial" panose="020B0604020202020204" pitchFamily="34" charset="0"/>
              <a:cs typeface="Arial" panose="020B0604020202020204" pitchFamily="34" charset="0"/>
            </a:endParaRPr>
          </a:p>
        </p:txBody>
      </p:sp>
      <p:sp>
        <p:nvSpPr>
          <p:cNvPr id="5" name="Marcador de contenido 4"/>
          <p:cNvSpPr>
            <a:spLocks noGrp="1"/>
          </p:cNvSpPr>
          <p:nvPr>
            <p:ph sz="half" idx="1"/>
          </p:nvPr>
        </p:nvSpPr>
        <p:spPr>
          <a:xfrm>
            <a:off x="2219437" y="2329467"/>
            <a:ext cx="4313864" cy="4511898"/>
          </a:xfrm>
        </p:spPr>
        <p:txBody>
          <a:bodyPr>
            <a:normAutofit/>
          </a:bodyPr>
          <a:lstStyle/>
          <a:p>
            <a:r>
              <a:rPr lang="es-MX" sz="2000" dirty="0" smtClean="0">
                <a:solidFill>
                  <a:srgbClr val="002060"/>
                </a:solidFill>
                <a:latin typeface="Arial" panose="020B0604020202020204" pitchFamily="34" charset="0"/>
                <a:cs typeface="Arial" panose="020B0604020202020204" pitchFamily="34" charset="0"/>
              </a:rPr>
              <a:t>Duplicado de información</a:t>
            </a:r>
          </a:p>
          <a:p>
            <a:endParaRPr lang="es-MX" sz="2000" dirty="0">
              <a:solidFill>
                <a:srgbClr val="002060"/>
              </a:solidFill>
              <a:latin typeface="Arial" panose="020B0604020202020204" pitchFamily="34" charset="0"/>
              <a:cs typeface="Arial" panose="020B0604020202020204" pitchFamily="34" charset="0"/>
            </a:endParaRPr>
          </a:p>
          <a:p>
            <a:endParaRPr lang="es-MX" sz="2000" dirty="0" smtClean="0">
              <a:solidFill>
                <a:srgbClr val="002060"/>
              </a:solidFill>
              <a:latin typeface="Arial" panose="020B0604020202020204" pitchFamily="34" charset="0"/>
              <a:cs typeface="Arial" panose="020B0604020202020204" pitchFamily="34" charset="0"/>
            </a:endParaRPr>
          </a:p>
          <a:p>
            <a:r>
              <a:rPr lang="es-MX" sz="2000" dirty="0" smtClean="0">
                <a:solidFill>
                  <a:srgbClr val="002060"/>
                </a:solidFill>
                <a:latin typeface="Arial" panose="020B0604020202020204" pitchFamily="34" charset="0"/>
                <a:cs typeface="Arial" panose="020B0604020202020204" pitchFamily="34" charset="0"/>
              </a:rPr>
              <a:t>Comunicación constante </a:t>
            </a:r>
          </a:p>
          <a:p>
            <a:endParaRPr lang="es-MX" sz="2000" dirty="0">
              <a:solidFill>
                <a:srgbClr val="002060"/>
              </a:solidFill>
              <a:latin typeface="Arial" panose="020B0604020202020204" pitchFamily="34" charset="0"/>
              <a:cs typeface="Arial" panose="020B0604020202020204" pitchFamily="34" charset="0"/>
            </a:endParaRPr>
          </a:p>
          <a:p>
            <a:endParaRPr lang="es-MX" sz="2000" dirty="0" smtClean="0">
              <a:solidFill>
                <a:srgbClr val="002060"/>
              </a:solidFill>
              <a:latin typeface="Arial" panose="020B0604020202020204" pitchFamily="34" charset="0"/>
              <a:cs typeface="Arial" panose="020B0604020202020204" pitchFamily="34" charset="0"/>
            </a:endParaRPr>
          </a:p>
          <a:p>
            <a:r>
              <a:rPr lang="es-MX" sz="2000" dirty="0" smtClean="0">
                <a:solidFill>
                  <a:srgbClr val="002060"/>
                </a:solidFill>
                <a:latin typeface="Arial" panose="020B0604020202020204" pitchFamily="34" charset="0"/>
                <a:cs typeface="Arial" panose="020B0604020202020204" pitchFamily="34" charset="0"/>
              </a:rPr>
              <a:t>Multitarea </a:t>
            </a:r>
          </a:p>
          <a:p>
            <a:endParaRPr lang="es-MX" sz="2000" dirty="0"/>
          </a:p>
        </p:txBody>
      </p:sp>
      <p:sp>
        <p:nvSpPr>
          <p:cNvPr id="6" name="Marcador de contenido 5"/>
          <p:cNvSpPr>
            <a:spLocks noGrp="1"/>
          </p:cNvSpPr>
          <p:nvPr>
            <p:ph sz="half" idx="2"/>
          </p:nvPr>
        </p:nvSpPr>
        <p:spPr>
          <a:xfrm>
            <a:off x="7164452" y="2329467"/>
            <a:ext cx="4313864" cy="4511898"/>
          </a:xfrm>
        </p:spPr>
        <p:txBody>
          <a:bodyPr>
            <a:normAutofit/>
          </a:bodyPr>
          <a:lstStyle/>
          <a:p>
            <a:r>
              <a:rPr lang="es-MX" sz="2000" dirty="0" smtClean="0">
                <a:solidFill>
                  <a:srgbClr val="002060"/>
                </a:solidFill>
                <a:latin typeface="Arial" panose="020B0604020202020204" pitchFamily="34" charset="0"/>
                <a:cs typeface="Arial" panose="020B0604020202020204" pitchFamily="34" charset="0"/>
              </a:rPr>
              <a:t>El servidor cuenta con una base datos solida y facilita el acceso a los ordenadores.</a:t>
            </a:r>
          </a:p>
          <a:p>
            <a:endParaRPr lang="es-MX" sz="2000" dirty="0" smtClean="0">
              <a:solidFill>
                <a:srgbClr val="002060"/>
              </a:solidFill>
              <a:latin typeface="Arial" panose="020B0604020202020204" pitchFamily="34" charset="0"/>
              <a:cs typeface="Arial" panose="020B0604020202020204" pitchFamily="34" charset="0"/>
            </a:endParaRPr>
          </a:p>
          <a:p>
            <a:r>
              <a:rPr lang="es-MX" sz="2000" dirty="0" smtClean="0">
                <a:solidFill>
                  <a:srgbClr val="002060"/>
                </a:solidFill>
                <a:latin typeface="Arial" panose="020B0604020202020204" pitchFamily="34" charset="0"/>
                <a:cs typeface="Arial" panose="020B0604020202020204" pitchFamily="34" charset="0"/>
              </a:rPr>
              <a:t>Un trabajo en conjunto para generar mejores resultados </a:t>
            </a:r>
          </a:p>
          <a:p>
            <a:endParaRPr lang="es-MX" sz="2000" dirty="0" smtClean="0">
              <a:solidFill>
                <a:srgbClr val="002060"/>
              </a:solidFill>
              <a:latin typeface="Arial" panose="020B0604020202020204" pitchFamily="34" charset="0"/>
              <a:cs typeface="Arial" panose="020B0604020202020204" pitchFamily="34" charset="0"/>
            </a:endParaRPr>
          </a:p>
          <a:p>
            <a:r>
              <a:rPr lang="es-MX" sz="2000" dirty="0" smtClean="0">
                <a:solidFill>
                  <a:srgbClr val="002060"/>
                </a:solidFill>
                <a:latin typeface="Arial" panose="020B0604020202020204" pitchFamily="34" charset="0"/>
                <a:cs typeface="Arial" panose="020B0604020202020204" pitchFamily="34" charset="0"/>
              </a:rPr>
              <a:t>Permite al usuarios realizar diferentes tareas </a:t>
            </a:r>
          </a:p>
        </p:txBody>
      </p:sp>
    </p:spTree>
    <p:extLst>
      <p:ext uri="{BB962C8B-B14F-4D97-AF65-F5344CB8AC3E}">
        <p14:creationId xmlns:p14="http://schemas.microsoft.com/office/powerpoint/2010/main" val="6223354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2551112" y="1130300"/>
            <a:ext cx="4313864" cy="3777622"/>
          </a:xfrm>
        </p:spPr>
        <p:txBody>
          <a:bodyPr/>
          <a:lstStyle/>
          <a:p>
            <a:r>
              <a:rPr lang="es-MX" sz="2000" dirty="0">
                <a:solidFill>
                  <a:srgbClr val="002060"/>
                </a:solidFill>
                <a:latin typeface="Arial" panose="020B0604020202020204" pitchFamily="34" charset="0"/>
                <a:cs typeface="Arial" panose="020B0604020202020204" pitchFamily="34" charset="0"/>
              </a:rPr>
              <a:t>Coordinación de acceso </a:t>
            </a:r>
          </a:p>
          <a:p>
            <a:endParaRPr lang="es-MX" sz="2000" dirty="0">
              <a:solidFill>
                <a:srgbClr val="002060"/>
              </a:solidFill>
              <a:latin typeface="Arial" panose="020B0604020202020204" pitchFamily="34" charset="0"/>
              <a:cs typeface="Arial" panose="020B0604020202020204" pitchFamily="34" charset="0"/>
            </a:endParaRPr>
          </a:p>
          <a:p>
            <a:endParaRPr lang="es-MX" sz="2000" dirty="0">
              <a:solidFill>
                <a:srgbClr val="002060"/>
              </a:solidFill>
              <a:latin typeface="Arial" panose="020B0604020202020204" pitchFamily="34" charset="0"/>
              <a:cs typeface="Arial" panose="020B0604020202020204" pitchFamily="34" charset="0"/>
            </a:endParaRPr>
          </a:p>
          <a:p>
            <a:r>
              <a:rPr lang="es-MX" sz="2000" dirty="0">
                <a:solidFill>
                  <a:srgbClr val="002060"/>
                </a:solidFill>
                <a:latin typeface="Arial" panose="020B0604020202020204" pitchFamily="34" charset="0"/>
                <a:cs typeface="Arial" panose="020B0604020202020204" pitchFamily="34" charset="0"/>
              </a:rPr>
              <a:t>Respaldar información </a:t>
            </a:r>
          </a:p>
          <a:p>
            <a:endParaRPr lang="es-MX" dirty="0"/>
          </a:p>
        </p:txBody>
      </p:sp>
      <p:sp>
        <p:nvSpPr>
          <p:cNvPr id="4" name="Marcador de contenido 3"/>
          <p:cNvSpPr>
            <a:spLocks noGrp="1"/>
          </p:cNvSpPr>
          <p:nvPr>
            <p:ph sz="half" idx="2"/>
          </p:nvPr>
        </p:nvSpPr>
        <p:spPr>
          <a:xfrm>
            <a:off x="7139947" y="1130300"/>
            <a:ext cx="4313864" cy="3777622"/>
          </a:xfrm>
        </p:spPr>
        <p:txBody>
          <a:bodyPr>
            <a:normAutofit/>
          </a:bodyPr>
          <a:lstStyle/>
          <a:p>
            <a:r>
              <a:rPr lang="es-MX" sz="2000" dirty="0">
                <a:solidFill>
                  <a:srgbClr val="002060"/>
                </a:solidFill>
                <a:latin typeface="Arial" panose="020B0604020202020204" pitchFamily="34" charset="0"/>
                <a:cs typeface="Arial" panose="020B0604020202020204" pitchFamily="34" charset="0"/>
              </a:rPr>
              <a:t>Cuando eligen la misma información a cada uno se les asigna dicha información sin demora  </a:t>
            </a:r>
          </a:p>
          <a:p>
            <a:r>
              <a:rPr lang="es-MX" sz="2000" dirty="0">
                <a:solidFill>
                  <a:srgbClr val="002060"/>
                </a:solidFill>
                <a:latin typeface="Arial" panose="020B0604020202020204" pitchFamily="34" charset="0"/>
                <a:cs typeface="Arial" panose="020B0604020202020204" pitchFamily="34" charset="0"/>
              </a:rPr>
              <a:t>Se aplica el modelo de Cliente –servidor.</a:t>
            </a:r>
          </a:p>
          <a:p>
            <a:r>
              <a:rPr lang="es-MX" sz="2000" dirty="0">
                <a:solidFill>
                  <a:srgbClr val="002060"/>
                </a:solidFill>
                <a:latin typeface="Arial" panose="020B0604020202020204" pitchFamily="34" charset="0"/>
                <a:cs typeface="Arial" panose="020B0604020202020204" pitchFamily="34" charset="0"/>
              </a:rPr>
              <a:t>La información se aloja en el servidor </a:t>
            </a:r>
          </a:p>
          <a:p>
            <a:endParaRPr lang="es-MX" sz="2000" dirty="0"/>
          </a:p>
        </p:txBody>
      </p:sp>
    </p:spTree>
    <p:extLst>
      <p:ext uri="{BB962C8B-B14F-4D97-AF65-F5344CB8AC3E}">
        <p14:creationId xmlns:p14="http://schemas.microsoft.com/office/powerpoint/2010/main" val="19437259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MX" sz="9000" dirty="0" smtClean="0">
                <a:solidFill>
                  <a:srgbClr val="7030A0"/>
                </a:solidFill>
              </a:rPr>
              <a:t/>
            </a:r>
            <a:br>
              <a:rPr lang="es-MX" sz="9000" dirty="0" smtClean="0">
                <a:solidFill>
                  <a:srgbClr val="7030A0"/>
                </a:solidFill>
              </a:rPr>
            </a:br>
            <a:r>
              <a:rPr lang="es-MX" sz="2000" dirty="0" smtClean="0"/>
              <a:t/>
            </a:r>
            <a:br>
              <a:rPr lang="es-MX" sz="2000" dirty="0" smtClean="0"/>
            </a:br>
            <a:endParaRPr lang="es-MX" sz="9000" dirty="0"/>
          </a:p>
        </p:txBody>
      </p:sp>
      <p:sp>
        <p:nvSpPr>
          <p:cNvPr id="3" name="2 Marcador de texto"/>
          <p:cNvSpPr>
            <a:spLocks noGrp="1"/>
          </p:cNvSpPr>
          <p:nvPr>
            <p:ph type="body" idx="1"/>
          </p:nvPr>
        </p:nvSpPr>
        <p:spPr>
          <a:xfrm>
            <a:off x="2048299" y="1533903"/>
            <a:ext cx="9066169" cy="2291121"/>
          </a:xfrm>
        </p:spPr>
        <p:txBody>
          <a:bodyPr>
            <a:noAutofit/>
          </a:bodyPr>
          <a:lstStyle/>
          <a:p>
            <a:pPr algn="ctr"/>
            <a:r>
              <a:rPr lang="es-MX" sz="5400" dirty="0" smtClean="0">
                <a:solidFill>
                  <a:srgbClr val="002060"/>
                </a:solidFill>
                <a:latin typeface="Arial" panose="020B0604020202020204" pitchFamily="34" charset="0"/>
                <a:cs typeface="Arial" panose="020B0604020202020204" pitchFamily="34" charset="0"/>
              </a:rPr>
              <a:t>¿Qué criterios se toman para compartir recursos?</a:t>
            </a:r>
            <a:endParaRPr lang="es-MX" sz="5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064352"/>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47544" y="925410"/>
            <a:ext cx="8915399" cy="1792032"/>
          </a:xfrm>
        </p:spPr>
        <p:txBody>
          <a:bodyPr>
            <a:normAutofit fontScale="90000"/>
          </a:bodyPr>
          <a:lstStyle/>
          <a:p>
            <a:r>
              <a:rPr lang="es-MX" sz="4000" dirty="0" smtClean="0">
                <a:solidFill>
                  <a:srgbClr val="002060"/>
                </a:solidFill>
                <a:latin typeface="Arial" panose="020B0604020202020204" pitchFamily="34" charset="0"/>
                <a:cs typeface="Arial" panose="020B0604020202020204" pitchFamily="34" charset="0"/>
              </a:rPr>
              <a:t>Para compartir recursos se toma en cuenta :</a:t>
            </a:r>
            <a:r>
              <a:rPr lang="es-MX" dirty="0" smtClean="0"/>
              <a:t/>
            </a:r>
            <a:br>
              <a:rPr lang="es-MX" dirty="0" smtClean="0"/>
            </a:br>
            <a:endParaRPr lang="es-MX" dirty="0"/>
          </a:p>
        </p:txBody>
      </p:sp>
      <p:sp>
        <p:nvSpPr>
          <p:cNvPr id="5" name="4 Marcador de texto"/>
          <p:cNvSpPr>
            <a:spLocks noGrp="1"/>
          </p:cNvSpPr>
          <p:nvPr>
            <p:ph type="body" idx="1"/>
          </p:nvPr>
        </p:nvSpPr>
        <p:spPr>
          <a:xfrm>
            <a:off x="2589212" y="2537138"/>
            <a:ext cx="8915399" cy="3193961"/>
          </a:xfrm>
        </p:spPr>
        <p:txBody>
          <a:bodyPr/>
          <a:lstStyle/>
          <a:p>
            <a:pPr marL="342900" indent="-342900">
              <a:buFont typeface="Wingdings" panose="05000000000000000000" pitchFamily="2" charset="2"/>
              <a:buChar char="Ø"/>
            </a:pPr>
            <a:r>
              <a:rPr lang="es-MX" dirty="0" smtClean="0">
                <a:solidFill>
                  <a:srgbClr val="002060"/>
                </a:solidFill>
                <a:latin typeface="Arial" panose="020B0604020202020204" pitchFamily="34" charset="0"/>
                <a:cs typeface="Arial" panose="020B0604020202020204" pitchFamily="34" charset="0"/>
              </a:rPr>
              <a:t>Sistema Operativo</a:t>
            </a:r>
          </a:p>
          <a:p>
            <a:pPr marL="342900" indent="-342900">
              <a:buFont typeface="Wingdings" panose="05000000000000000000" pitchFamily="2" charset="2"/>
              <a:buChar char="Ø"/>
            </a:pPr>
            <a:r>
              <a:rPr lang="es-MX" dirty="0" smtClean="0">
                <a:solidFill>
                  <a:srgbClr val="002060"/>
                </a:solidFill>
                <a:latin typeface="Arial" panose="020B0604020202020204" pitchFamily="34" charset="0"/>
                <a:cs typeface="Arial" panose="020B0604020202020204" pitchFamily="34" charset="0"/>
              </a:rPr>
              <a:t>Seguridad</a:t>
            </a:r>
          </a:p>
          <a:p>
            <a:pPr marL="342900" indent="-342900">
              <a:buFont typeface="Wingdings" panose="05000000000000000000" pitchFamily="2" charset="2"/>
              <a:buChar char="Ø"/>
            </a:pPr>
            <a:r>
              <a:rPr lang="es-MX" dirty="0" smtClean="0">
                <a:solidFill>
                  <a:srgbClr val="002060"/>
                </a:solidFill>
                <a:latin typeface="Arial" panose="020B0604020202020204" pitchFamily="34" charset="0"/>
                <a:cs typeface="Arial" panose="020B0604020202020204" pitchFamily="34" charset="0"/>
              </a:rPr>
              <a:t>Direccionamiento </a:t>
            </a:r>
          </a:p>
          <a:p>
            <a:pPr marL="342900" indent="-342900">
              <a:buFont typeface="Wingdings" panose="05000000000000000000" pitchFamily="2" charset="2"/>
              <a:buChar char="Ø"/>
            </a:pPr>
            <a:r>
              <a:rPr lang="es-MX" dirty="0" smtClean="0">
                <a:solidFill>
                  <a:srgbClr val="002060"/>
                </a:solidFill>
                <a:latin typeface="Arial" panose="020B0604020202020204" pitchFamily="34" charset="0"/>
                <a:cs typeface="Arial" panose="020B0604020202020204" pitchFamily="34" charset="0"/>
              </a:rPr>
              <a:t>Control de acceso</a:t>
            </a:r>
          </a:p>
          <a:p>
            <a:pPr marL="342900" indent="-342900">
              <a:buFont typeface="Wingdings" panose="05000000000000000000" pitchFamily="2" charset="2"/>
              <a:buChar char="Ø"/>
            </a:pPr>
            <a:r>
              <a:rPr lang="es-MX" dirty="0" smtClean="0">
                <a:solidFill>
                  <a:srgbClr val="002060"/>
                </a:solidFill>
                <a:latin typeface="Arial" panose="020B0604020202020204" pitchFamily="34" charset="0"/>
                <a:cs typeface="Arial" panose="020B0604020202020204" pitchFamily="34" charset="0"/>
              </a:rPr>
              <a:t>Compatibilidad</a:t>
            </a:r>
          </a:p>
          <a:p>
            <a:pPr marL="342900" indent="-342900">
              <a:buFont typeface="Wingdings" panose="05000000000000000000" pitchFamily="2" charset="2"/>
              <a:buChar char="Ø"/>
            </a:pPr>
            <a:r>
              <a:rPr lang="es-MX" dirty="0" smtClean="0">
                <a:solidFill>
                  <a:srgbClr val="002060"/>
                </a:solidFill>
                <a:latin typeface="Arial" panose="020B0604020202020204" pitchFamily="34" charset="0"/>
                <a:cs typeface="Arial" panose="020B0604020202020204" pitchFamily="34" charset="0"/>
              </a:rPr>
              <a:t>Estructura de Red</a:t>
            </a:r>
          </a:p>
          <a:p>
            <a:pPr marL="342900" indent="-342900">
              <a:buFont typeface="Wingdings" panose="05000000000000000000" pitchFamily="2" charset="2"/>
              <a:buChar char="Ø"/>
            </a:pPr>
            <a:r>
              <a:rPr lang="es-MX" dirty="0" smtClean="0">
                <a:solidFill>
                  <a:srgbClr val="002060"/>
                </a:solidFill>
                <a:latin typeface="Arial" panose="020B0604020202020204" pitchFamily="34" charset="0"/>
                <a:cs typeface="Arial" panose="020B0604020202020204" pitchFamily="34" charset="0"/>
              </a:rPr>
              <a:t>Codificación de datos </a:t>
            </a:r>
            <a:endParaRPr lang="es-MX" dirty="0">
              <a:solidFill>
                <a:srgbClr val="002060"/>
              </a:solidFill>
              <a:latin typeface="Arial" panose="020B0604020202020204" pitchFamily="34" charset="0"/>
              <a:cs typeface="Arial" panose="020B0604020202020204" pitchFamily="34" charset="0"/>
            </a:endParaRPr>
          </a:p>
        </p:txBody>
      </p:sp>
      <p:pic>
        <p:nvPicPr>
          <p:cNvPr id="1026" name="Picture 2" descr="C:\Users\user\Pictures\dsa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57506">
            <a:off x="6207155" y="2215476"/>
            <a:ext cx="2383390" cy="17024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user\Pictures\zdg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47648">
            <a:off x="7525100" y="4213458"/>
            <a:ext cx="3272264" cy="17045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user\Pictures\zvf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96187">
            <a:off x="8645346" y="2023699"/>
            <a:ext cx="2190750" cy="20859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5989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9425" y="1348010"/>
            <a:ext cx="8911687" cy="1280890"/>
          </a:xfrm>
        </p:spPr>
        <p:txBody>
          <a:bodyPr>
            <a:normAutofit fontScale="90000"/>
          </a:bodyPr>
          <a:lstStyle/>
          <a:p>
            <a:pPr algn="ctr"/>
            <a:r>
              <a:rPr lang="es-MX" sz="6000" dirty="0" smtClean="0">
                <a:solidFill>
                  <a:srgbClr val="002060"/>
                </a:solidFill>
                <a:latin typeface="Arial" panose="020B0604020202020204" pitchFamily="34" charset="0"/>
                <a:cs typeface="Arial" panose="020B0604020202020204" pitchFamily="34" charset="0"/>
              </a:rPr>
              <a:t>Recursos compartidos  en una red LAN </a:t>
            </a:r>
            <a:endParaRPr lang="es-MX" sz="6000" dirty="0">
              <a:solidFill>
                <a:srgbClr val="002060"/>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2170112" y="3429000"/>
            <a:ext cx="8915400" cy="3777622"/>
          </a:xfrm>
        </p:spPr>
        <p:txBody>
          <a:bodyPr>
            <a:normAutofit/>
          </a:bodyPr>
          <a:lstStyle/>
          <a:p>
            <a:pPr marL="0" indent="0">
              <a:buNone/>
            </a:pPr>
            <a:r>
              <a:rPr lang="es-CL" sz="2400" u="sng" dirty="0" smtClean="0">
                <a:solidFill>
                  <a:srgbClr val="002060"/>
                </a:solidFill>
                <a:latin typeface="Arial" panose="020B0604020202020204" pitchFamily="34" charset="0"/>
                <a:cs typeface="Arial" panose="020B0604020202020204" pitchFamily="34" charset="0"/>
              </a:rPr>
              <a:t>Objetivo de la clase:</a:t>
            </a:r>
          </a:p>
          <a:p>
            <a:pPr marL="0" indent="0">
              <a:buNone/>
            </a:pPr>
            <a:endParaRPr lang="es-CL" sz="2400" dirty="0" smtClean="0">
              <a:solidFill>
                <a:srgbClr val="002060"/>
              </a:solidFill>
              <a:latin typeface="Arial" panose="020B0604020202020204" pitchFamily="34" charset="0"/>
              <a:cs typeface="Arial" panose="020B0604020202020204" pitchFamily="34" charset="0"/>
            </a:endParaRPr>
          </a:p>
          <a:p>
            <a:r>
              <a:rPr lang="es-CL" sz="2400" dirty="0" smtClean="0">
                <a:solidFill>
                  <a:srgbClr val="002060"/>
                </a:solidFill>
                <a:latin typeface="Arial" panose="020B0604020202020204" pitchFamily="34" charset="0"/>
                <a:cs typeface="Arial" panose="020B0604020202020204" pitchFamily="34" charset="0"/>
              </a:rPr>
              <a:t>Conocer los recursos hardware y software que pueden ser compartidos en una red LAN.</a:t>
            </a:r>
          </a:p>
          <a:p>
            <a:r>
              <a:rPr lang="es-CL" sz="2400" dirty="0" smtClean="0">
                <a:solidFill>
                  <a:srgbClr val="002060"/>
                </a:solidFill>
                <a:latin typeface="Arial" panose="020B0604020202020204" pitchFamily="34" charset="0"/>
                <a:cs typeface="Arial" panose="020B0604020202020204" pitchFamily="34" charset="0"/>
              </a:rPr>
              <a:t>Conocer las beneficios de compartir dichos recursos en una red LAN.</a:t>
            </a:r>
            <a:endParaRPr lang="es-CL" sz="2400" dirty="0">
              <a:solidFill>
                <a:srgbClr val="002060"/>
              </a:solidFill>
              <a:latin typeface="Arial" panose="020B0604020202020204" pitchFamily="34" charset="0"/>
              <a:cs typeface="Arial" panose="020B0604020202020204" pitchFamily="34" charset="0"/>
            </a:endParaRPr>
          </a:p>
        </p:txBody>
      </p:sp>
      <p:sp>
        <p:nvSpPr>
          <p:cNvPr id="4" name="Título 1"/>
          <p:cNvSpPr txBox="1">
            <a:spLocks/>
          </p:cNvSpPr>
          <p:nvPr/>
        </p:nvSpPr>
        <p:spPr>
          <a:xfrm>
            <a:off x="1538825" y="312960"/>
            <a:ext cx="8911687" cy="469900"/>
          </a:xfrm>
          <a:prstGeom prst="rect">
            <a:avLst/>
          </a:prstGeom>
        </p:spPr>
        <p:txBody>
          <a:bodyPr vert="horz" lIns="91440" tIns="45720" rIns="91440" bIns="45720" rtlCol="0" anchor="t">
            <a:normAutofit fontScale="25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6000" dirty="0" smtClean="0">
                <a:solidFill>
                  <a:srgbClr val="002060"/>
                </a:solidFill>
                <a:latin typeface="Arial" panose="020B0604020202020204" pitchFamily="34" charset="0"/>
                <a:cs typeface="Arial" panose="020B0604020202020204" pitchFamily="34" charset="0"/>
              </a:rPr>
              <a:t>Liceo República Argentina</a:t>
            </a:r>
          </a:p>
          <a:p>
            <a:r>
              <a:rPr lang="es-MX" sz="6000" dirty="0" smtClean="0">
                <a:solidFill>
                  <a:srgbClr val="002060"/>
                </a:solidFill>
                <a:latin typeface="Arial" panose="020B0604020202020204" pitchFamily="34" charset="0"/>
                <a:cs typeface="Arial" panose="020B0604020202020204" pitchFamily="34" charset="0"/>
              </a:rPr>
              <a:t>Conectividad y Redes</a:t>
            </a:r>
          </a:p>
          <a:p>
            <a:r>
              <a:rPr lang="es-CL" sz="6000" dirty="0">
                <a:solidFill>
                  <a:srgbClr val="002060"/>
                </a:solidFill>
                <a:latin typeface="Arial" panose="020B0604020202020204" pitchFamily="34" charset="0"/>
                <a:cs typeface="Arial" panose="020B0604020202020204" pitchFamily="34" charset="0"/>
              </a:rPr>
              <a:t>Configuración de la </a:t>
            </a:r>
            <a:r>
              <a:rPr lang="es-CL" sz="6000" dirty="0" smtClean="0">
                <a:solidFill>
                  <a:srgbClr val="002060"/>
                </a:solidFill>
                <a:latin typeface="Arial" panose="020B0604020202020204" pitchFamily="34" charset="0"/>
                <a:cs typeface="Arial" panose="020B0604020202020204" pitchFamily="34" charset="0"/>
              </a:rPr>
              <a:t>seguridad en </a:t>
            </a:r>
            <a:r>
              <a:rPr lang="es-CL" sz="6000" dirty="0">
                <a:solidFill>
                  <a:srgbClr val="002060"/>
                </a:solidFill>
                <a:latin typeface="Arial" panose="020B0604020202020204" pitchFamily="34" charset="0"/>
                <a:cs typeface="Arial" panose="020B0604020202020204" pitchFamily="34" charset="0"/>
              </a:rPr>
              <a:t>redes de área local</a:t>
            </a:r>
            <a:endParaRPr lang="es-MX" sz="6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72794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0361" y="206002"/>
            <a:ext cx="8915399" cy="684450"/>
          </a:xfrm>
        </p:spPr>
        <p:txBody>
          <a:bodyPr>
            <a:normAutofit fontScale="90000"/>
          </a:bodyPr>
          <a:lstStyle/>
          <a:p>
            <a:pPr algn="ctr"/>
            <a:r>
              <a:rPr lang="es-CL" u="sng" dirty="0" smtClean="0">
                <a:solidFill>
                  <a:srgbClr val="002060"/>
                </a:solidFill>
                <a:latin typeface="Arial" panose="020B0604020202020204" pitchFamily="34" charset="0"/>
                <a:cs typeface="Arial" panose="020B0604020202020204" pitchFamily="34" charset="0"/>
              </a:rPr>
              <a:t>Actividad</a:t>
            </a:r>
            <a:endParaRPr lang="es-CL" u="sng" dirty="0">
              <a:solidFill>
                <a:srgbClr val="002060"/>
              </a:solidFill>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1658983" y="1097280"/>
            <a:ext cx="10332719" cy="5519420"/>
          </a:xfrm>
        </p:spPr>
        <p:txBody>
          <a:bodyPr>
            <a:normAutofit fontScale="85000" lnSpcReduction="20000"/>
          </a:bodyPr>
          <a:lstStyle/>
          <a:p>
            <a:pPr algn="just"/>
            <a:r>
              <a:rPr lang="es-CL" sz="2800" dirty="0" smtClean="0">
                <a:solidFill>
                  <a:srgbClr val="002060"/>
                </a:solidFill>
                <a:latin typeface="Arial" panose="020B0604020202020204" pitchFamily="34" charset="0"/>
                <a:cs typeface="Arial" panose="020B0604020202020204" pitchFamily="34" charset="0"/>
              </a:rPr>
              <a:t>Responda las siguientes preguntas:</a:t>
            </a:r>
          </a:p>
          <a:p>
            <a:pPr algn="just"/>
            <a:endParaRPr lang="es-CL" sz="2800" dirty="0" smtClean="0">
              <a:solidFill>
                <a:srgbClr val="002060"/>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CL" sz="2800" dirty="0" smtClean="0">
                <a:solidFill>
                  <a:srgbClr val="002060"/>
                </a:solidFill>
                <a:latin typeface="Arial" panose="020B0604020202020204" pitchFamily="34" charset="0"/>
                <a:cs typeface="Arial" panose="020B0604020202020204" pitchFamily="34" charset="0"/>
              </a:rPr>
              <a:t>¿Qué es un recurso?</a:t>
            </a:r>
          </a:p>
          <a:p>
            <a:pPr marL="457200" indent="-457200" algn="just">
              <a:buFont typeface="Arial" panose="020B0604020202020204" pitchFamily="34" charset="0"/>
              <a:buChar char="•"/>
            </a:pPr>
            <a:r>
              <a:rPr lang="es-CL" sz="2800" dirty="0" smtClean="0">
                <a:solidFill>
                  <a:srgbClr val="002060"/>
                </a:solidFill>
                <a:latin typeface="Arial" panose="020B0604020202020204" pitchFamily="34" charset="0"/>
                <a:cs typeface="Arial" panose="020B0604020202020204" pitchFamily="34" charset="0"/>
              </a:rPr>
              <a:t>Indique 3 recursos hardware y 3 recursos software</a:t>
            </a:r>
          </a:p>
          <a:p>
            <a:pPr marL="457200" indent="-457200" algn="just">
              <a:buFont typeface="Arial" panose="020B0604020202020204" pitchFamily="34" charset="0"/>
              <a:buChar char="•"/>
            </a:pPr>
            <a:r>
              <a:rPr lang="es-CL" sz="2800" dirty="0" smtClean="0">
                <a:solidFill>
                  <a:srgbClr val="002060"/>
                </a:solidFill>
                <a:latin typeface="Arial" panose="020B0604020202020204" pitchFamily="34" charset="0"/>
                <a:cs typeface="Arial" panose="020B0604020202020204" pitchFamily="34" charset="0"/>
              </a:rPr>
              <a:t>Indique dos maneras de compartir recursos en una LAN. ¿Qué diferencia hay entre ellos?</a:t>
            </a:r>
          </a:p>
          <a:p>
            <a:pPr marL="457200" indent="-457200" algn="just">
              <a:buFont typeface="Arial" panose="020B0604020202020204" pitchFamily="34" charset="0"/>
              <a:buChar char="•"/>
            </a:pPr>
            <a:r>
              <a:rPr lang="es-CL" sz="2800" dirty="0" smtClean="0">
                <a:solidFill>
                  <a:srgbClr val="002060"/>
                </a:solidFill>
                <a:latin typeface="Arial" panose="020B0604020202020204" pitchFamily="34" charset="0"/>
                <a:cs typeface="Arial" panose="020B0604020202020204" pitchFamily="34" charset="0"/>
              </a:rPr>
              <a:t>¿Qué diferencias hay entre el “control de acceso a usuarios” y el “control de acceso a los recursos”?</a:t>
            </a:r>
          </a:p>
          <a:p>
            <a:pPr marL="457200" indent="-457200" algn="just">
              <a:buFont typeface="Arial" panose="020B0604020202020204" pitchFamily="34" charset="0"/>
              <a:buChar char="•"/>
            </a:pPr>
            <a:r>
              <a:rPr lang="es-CL" sz="2800" dirty="0" smtClean="0">
                <a:solidFill>
                  <a:srgbClr val="002060"/>
                </a:solidFill>
                <a:latin typeface="Arial" panose="020B0604020202020204" pitchFamily="34" charset="0"/>
                <a:cs typeface="Arial" panose="020B0604020202020204" pitchFamily="34" charset="0"/>
              </a:rPr>
              <a:t>Indique 3 ventajas de compartir recursos en red</a:t>
            </a:r>
          </a:p>
          <a:p>
            <a:pPr marL="457200" indent="-457200" algn="just">
              <a:buFont typeface="Arial" panose="020B0604020202020204" pitchFamily="34" charset="0"/>
              <a:buChar char="•"/>
            </a:pPr>
            <a:r>
              <a:rPr lang="es-CL" sz="2800" dirty="0" smtClean="0">
                <a:solidFill>
                  <a:srgbClr val="002060"/>
                </a:solidFill>
                <a:latin typeface="Arial" panose="020B0604020202020204" pitchFamily="34" charset="0"/>
                <a:cs typeface="Arial" panose="020B0604020202020204" pitchFamily="34" charset="0"/>
              </a:rPr>
              <a:t>Indique 3 desventajas de compartir recursos en red</a:t>
            </a:r>
          </a:p>
          <a:p>
            <a:pPr marL="457200" indent="-457200" algn="just">
              <a:buFont typeface="Arial" panose="020B0604020202020204" pitchFamily="34" charset="0"/>
              <a:buChar char="•"/>
            </a:pPr>
            <a:r>
              <a:rPr lang="es-CL" sz="2800" dirty="0" smtClean="0">
                <a:solidFill>
                  <a:srgbClr val="002060"/>
                </a:solidFill>
                <a:latin typeface="Arial" panose="020B0604020202020204" pitchFamily="34" charset="0"/>
                <a:cs typeface="Arial" panose="020B0604020202020204" pitchFamily="34" charset="0"/>
              </a:rPr>
              <a:t>De las “necesidades de los usuarios” a la hora de compartir recursos, escoja 2 y descríbalos</a:t>
            </a:r>
          </a:p>
          <a:p>
            <a:pPr marL="457200" indent="-457200" algn="just">
              <a:buFont typeface="Arial" panose="020B0604020202020204" pitchFamily="34" charset="0"/>
              <a:buChar char="•"/>
            </a:pPr>
            <a:r>
              <a:rPr lang="es-CL" sz="2800" dirty="0" smtClean="0">
                <a:solidFill>
                  <a:srgbClr val="002060"/>
                </a:solidFill>
                <a:latin typeface="Arial" panose="020B0604020202020204" pitchFamily="34" charset="0"/>
                <a:cs typeface="Arial" panose="020B0604020202020204" pitchFamily="34" charset="0"/>
              </a:rPr>
              <a:t>De las consideraciones generales a la hora de compartir recursos, escoja 2 y descríbalos</a:t>
            </a:r>
          </a:p>
          <a:p>
            <a:pPr marL="457200" indent="-457200" algn="just">
              <a:buFont typeface="Arial" panose="020B0604020202020204" pitchFamily="34" charset="0"/>
              <a:buChar char="•"/>
            </a:pPr>
            <a:endParaRPr lang="es-CL" sz="2800" dirty="0" smtClean="0">
              <a:solidFill>
                <a:srgbClr val="002060"/>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endParaRPr lang="es-CL" sz="2800" dirty="0" smtClean="0">
              <a:solidFill>
                <a:srgbClr val="002060"/>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endParaRPr lang="es-CL" sz="2800" dirty="0" smtClean="0">
              <a:solidFill>
                <a:srgbClr val="002060"/>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endParaRPr lang="es-CL" sz="2800" dirty="0" smtClean="0">
              <a:solidFill>
                <a:srgbClr val="002060"/>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endParaRPr lang="es-CL" sz="2800" dirty="0">
              <a:solidFill>
                <a:srgbClr val="002060"/>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endParaRPr lang="es-CL" sz="2800"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17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6" y="624109"/>
            <a:ext cx="8518420" cy="3490691"/>
          </a:xfrm>
        </p:spPr>
        <p:txBody>
          <a:bodyPr>
            <a:normAutofit/>
          </a:bodyPr>
          <a:lstStyle/>
          <a:p>
            <a:pPr algn="just"/>
            <a:r>
              <a:rPr lang="es-MX" sz="2400" dirty="0">
                <a:solidFill>
                  <a:srgbClr val="002060"/>
                </a:solidFill>
                <a:latin typeface="Arial" panose="020B0604020202020204" pitchFamily="34" charset="0"/>
                <a:cs typeface="Arial" panose="020B0604020202020204" pitchFamily="34" charset="0"/>
              </a:rPr>
              <a:t>Los recursos de una red son todas las cosas que las computadoras integrantes de la red comparten para ser </a:t>
            </a:r>
            <a:r>
              <a:rPr lang="es-MX" sz="2400" dirty="0" smtClean="0">
                <a:solidFill>
                  <a:srgbClr val="002060"/>
                </a:solidFill>
                <a:latin typeface="Arial" panose="020B0604020202020204" pitchFamily="34" charset="0"/>
                <a:cs typeface="Arial" panose="020B0604020202020204" pitchFamily="34" charset="0"/>
              </a:rPr>
              <a:t>usadas, son elementos accesibles en la red para los distintos usuarios conectados a la misma red. </a:t>
            </a:r>
            <a:r>
              <a:rPr lang="es-MX" sz="2200" dirty="0" smtClean="0">
                <a:solidFill>
                  <a:schemeClr val="tx1"/>
                </a:solidFill>
              </a:rPr>
              <a:t/>
            </a:r>
            <a:br>
              <a:rPr lang="es-MX" sz="2200" dirty="0" smtClean="0">
                <a:solidFill>
                  <a:schemeClr val="tx1"/>
                </a:solidFill>
              </a:rPr>
            </a:br>
            <a:endParaRPr lang="es-MX" sz="2200" dirty="0">
              <a:solidFill>
                <a:schemeClr val="tx1"/>
              </a:solidFill>
            </a:endParaRPr>
          </a:p>
        </p:txBody>
      </p:sp>
      <p:pic>
        <p:nvPicPr>
          <p:cNvPr id="4" name="Marcador de contenido 3"/>
          <p:cNvPicPr>
            <a:picLocks noGrp="1" noChangeAspect="1"/>
          </p:cNvPicPr>
          <p:nvPr>
            <p:ph idx="1"/>
          </p:nvPr>
        </p:nvPicPr>
        <p:blipFill rotWithShape="1">
          <a:blip r:embed="rId2"/>
          <a:srcRect r="31343"/>
          <a:stretch/>
        </p:blipFill>
        <p:spPr>
          <a:xfrm>
            <a:off x="3119220" y="2349417"/>
            <a:ext cx="6451889" cy="4051383"/>
          </a:xfrm>
          <a:prstGeom prst="rect">
            <a:avLst/>
          </a:prstGeom>
          <a:ln>
            <a:noFill/>
          </a:ln>
          <a:effectLst>
            <a:softEdge rad="112500"/>
          </a:effectLst>
        </p:spPr>
      </p:pic>
    </p:spTree>
    <p:extLst>
      <p:ext uri="{BB962C8B-B14F-4D97-AF65-F5344CB8AC3E}">
        <p14:creationId xmlns:p14="http://schemas.microsoft.com/office/powerpoint/2010/main" val="16980913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09"/>
            <a:ext cx="8791999" cy="2866065"/>
          </a:xfrm>
        </p:spPr>
        <p:txBody>
          <a:bodyPr>
            <a:normAutofit/>
          </a:bodyPr>
          <a:lstStyle/>
          <a:p>
            <a:pPr algn="just"/>
            <a:r>
              <a:rPr lang="es-MX" sz="2800" dirty="0" smtClean="0">
                <a:solidFill>
                  <a:srgbClr val="002060"/>
                </a:solidFill>
                <a:latin typeface="Arial" panose="020B0604020202020204" pitchFamily="34" charset="0"/>
                <a:cs typeface="Arial" panose="020B0604020202020204" pitchFamily="34" charset="0"/>
              </a:rPr>
              <a:t>En las redes LAN se pueden encontrar una gran cantidad de recursos que se pueden compartir , pero unos destacan más que otros por los beneficios que brindan.</a:t>
            </a:r>
            <a:endParaRPr lang="es-MX" sz="2800" dirty="0">
              <a:solidFill>
                <a:srgbClr val="002060"/>
              </a:solidFill>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idx="1"/>
          </p:nvPr>
        </p:nvPicPr>
        <p:blipFill>
          <a:blip r:embed="rId2"/>
          <a:stretch>
            <a:fillRect/>
          </a:stretch>
        </p:blipFill>
        <p:spPr>
          <a:xfrm>
            <a:off x="2905742" y="2854470"/>
            <a:ext cx="5864186" cy="3451896"/>
          </a:xfrm>
          <a:prstGeom prst="rect">
            <a:avLst/>
          </a:prstGeom>
        </p:spPr>
      </p:pic>
    </p:spTree>
    <p:extLst>
      <p:ext uri="{BB962C8B-B14F-4D97-AF65-F5344CB8AC3E}">
        <p14:creationId xmlns:p14="http://schemas.microsoft.com/office/powerpoint/2010/main" val="1414375730"/>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910344" y="1718813"/>
            <a:ext cx="9423064" cy="2196363"/>
          </a:xfrm>
        </p:spPr>
        <p:txBody>
          <a:bodyPr>
            <a:normAutofit/>
          </a:bodyPr>
          <a:lstStyle/>
          <a:p>
            <a:pPr algn="ctr"/>
            <a:r>
              <a:rPr lang="es-MX" sz="5400" dirty="0">
                <a:solidFill>
                  <a:srgbClr val="002060"/>
                </a:solidFill>
                <a:latin typeface="Arial" panose="020B0604020202020204" pitchFamily="34" charset="0"/>
                <a:cs typeface="Arial" panose="020B0604020202020204" pitchFamily="34" charset="0"/>
              </a:rPr>
              <a:t>¿Qué recursos se pueden compartir?</a:t>
            </a:r>
          </a:p>
        </p:txBody>
      </p:sp>
    </p:spTree>
    <p:extLst>
      <p:ext uri="{BB962C8B-B14F-4D97-AF65-F5344CB8AC3E}">
        <p14:creationId xmlns:p14="http://schemas.microsoft.com/office/powerpoint/2010/main" val="325974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2256793" y="1019666"/>
            <a:ext cx="3992732" cy="576262"/>
          </a:xfrm>
        </p:spPr>
        <p:txBody>
          <a:bodyPr/>
          <a:lstStyle/>
          <a:p>
            <a:r>
              <a:rPr lang="es-MX" dirty="0" smtClean="0">
                <a:solidFill>
                  <a:srgbClr val="002060"/>
                </a:solidFill>
                <a:latin typeface="Arial" panose="020B0604020202020204" pitchFamily="34" charset="0"/>
                <a:cs typeface="Arial" panose="020B0604020202020204" pitchFamily="34" charset="0"/>
              </a:rPr>
              <a:t>A nivel Software </a:t>
            </a:r>
            <a:endParaRPr lang="es-MX" dirty="0">
              <a:solidFill>
                <a:srgbClr val="002060"/>
              </a:solidFill>
              <a:latin typeface="Arial" panose="020B0604020202020204" pitchFamily="34" charset="0"/>
              <a:cs typeface="Arial" panose="020B0604020202020204" pitchFamily="34" charset="0"/>
            </a:endParaRPr>
          </a:p>
        </p:txBody>
      </p:sp>
      <p:sp>
        <p:nvSpPr>
          <p:cNvPr id="6" name="Marcador de contenido 5"/>
          <p:cNvSpPr>
            <a:spLocks noGrp="1"/>
          </p:cNvSpPr>
          <p:nvPr>
            <p:ph sz="half" idx="2"/>
          </p:nvPr>
        </p:nvSpPr>
        <p:spPr>
          <a:xfrm>
            <a:off x="2354358" y="2350846"/>
            <a:ext cx="4342893" cy="3354060"/>
          </a:xfrm>
        </p:spPr>
        <p:txBody>
          <a:bodyPr/>
          <a:lstStyle/>
          <a:p>
            <a:r>
              <a:rPr lang="es-MX" dirty="0">
                <a:solidFill>
                  <a:srgbClr val="002060"/>
                </a:solidFill>
                <a:latin typeface="Arial" panose="020B0604020202020204" pitchFamily="34" charset="0"/>
                <a:cs typeface="Arial" panose="020B0604020202020204" pitchFamily="34" charset="0"/>
              </a:rPr>
              <a:t>Carpetas</a:t>
            </a:r>
          </a:p>
          <a:p>
            <a:r>
              <a:rPr lang="es-MX" dirty="0">
                <a:solidFill>
                  <a:srgbClr val="002060"/>
                </a:solidFill>
                <a:latin typeface="Arial" panose="020B0604020202020204" pitchFamily="34" charset="0"/>
                <a:cs typeface="Arial" panose="020B0604020202020204" pitchFamily="34" charset="0"/>
              </a:rPr>
              <a:t>Archivos (imágenes, videos, música, fotos)</a:t>
            </a:r>
          </a:p>
          <a:p>
            <a:r>
              <a:rPr lang="es-MX" dirty="0">
                <a:solidFill>
                  <a:srgbClr val="002060"/>
                </a:solidFill>
                <a:latin typeface="Arial" panose="020B0604020202020204" pitchFamily="34" charset="0"/>
                <a:cs typeface="Arial" panose="020B0604020202020204" pitchFamily="34" charset="0"/>
              </a:rPr>
              <a:t>Bases de datos</a:t>
            </a:r>
          </a:p>
          <a:p>
            <a:r>
              <a:rPr lang="es-MX" dirty="0">
                <a:solidFill>
                  <a:srgbClr val="002060"/>
                </a:solidFill>
                <a:latin typeface="Arial" panose="020B0604020202020204" pitchFamily="34" charset="0"/>
                <a:cs typeface="Arial" panose="020B0604020202020204" pitchFamily="34" charset="0"/>
              </a:rPr>
              <a:t>Programas</a:t>
            </a:r>
          </a:p>
        </p:txBody>
      </p:sp>
      <p:sp>
        <p:nvSpPr>
          <p:cNvPr id="7" name="Marcador de texto 6"/>
          <p:cNvSpPr>
            <a:spLocks noGrp="1"/>
          </p:cNvSpPr>
          <p:nvPr>
            <p:ph type="body" sz="quarter" idx="3"/>
          </p:nvPr>
        </p:nvSpPr>
        <p:spPr>
          <a:xfrm>
            <a:off x="6965716" y="1093711"/>
            <a:ext cx="3999001" cy="576262"/>
          </a:xfrm>
        </p:spPr>
        <p:txBody>
          <a:bodyPr/>
          <a:lstStyle/>
          <a:p>
            <a:r>
              <a:rPr lang="es-MX" dirty="0" smtClean="0">
                <a:solidFill>
                  <a:srgbClr val="002060"/>
                </a:solidFill>
                <a:latin typeface="Arial" panose="020B0604020202020204" pitchFamily="34" charset="0"/>
                <a:cs typeface="Arial" panose="020B0604020202020204" pitchFamily="34" charset="0"/>
              </a:rPr>
              <a:t>A nivel Hardware </a:t>
            </a:r>
            <a:endParaRPr lang="es-MX" dirty="0">
              <a:solidFill>
                <a:srgbClr val="002060"/>
              </a:solidFill>
              <a:latin typeface="Arial" panose="020B0604020202020204" pitchFamily="34" charset="0"/>
              <a:cs typeface="Arial" panose="020B0604020202020204" pitchFamily="34" charset="0"/>
            </a:endParaRPr>
          </a:p>
        </p:txBody>
      </p:sp>
      <p:sp>
        <p:nvSpPr>
          <p:cNvPr id="8" name="Marcador de contenido 7"/>
          <p:cNvSpPr>
            <a:spLocks noGrp="1"/>
          </p:cNvSpPr>
          <p:nvPr>
            <p:ph sz="quarter" idx="4"/>
          </p:nvPr>
        </p:nvSpPr>
        <p:spPr>
          <a:xfrm>
            <a:off x="7257109" y="2350846"/>
            <a:ext cx="4338674" cy="3354060"/>
          </a:xfrm>
        </p:spPr>
        <p:txBody>
          <a:bodyPr/>
          <a:lstStyle/>
          <a:p>
            <a:r>
              <a:rPr lang="es-MX" dirty="0">
                <a:solidFill>
                  <a:srgbClr val="002060"/>
                </a:solidFill>
                <a:latin typeface="Arial" panose="020B0604020202020204" pitchFamily="34" charset="0"/>
                <a:cs typeface="Arial" panose="020B0604020202020204" pitchFamily="34" charset="0"/>
              </a:rPr>
              <a:t>I</a:t>
            </a:r>
            <a:r>
              <a:rPr lang="es-MX" dirty="0" smtClean="0">
                <a:solidFill>
                  <a:srgbClr val="002060"/>
                </a:solidFill>
                <a:latin typeface="Arial" panose="020B0604020202020204" pitchFamily="34" charset="0"/>
                <a:cs typeface="Arial" panose="020B0604020202020204" pitchFamily="34" charset="0"/>
              </a:rPr>
              <a:t>mpresora </a:t>
            </a:r>
          </a:p>
          <a:p>
            <a:r>
              <a:rPr lang="es-MX" dirty="0">
                <a:solidFill>
                  <a:srgbClr val="002060"/>
                </a:solidFill>
                <a:latin typeface="Arial" panose="020B0604020202020204" pitchFamily="34" charset="0"/>
                <a:cs typeface="Arial" panose="020B0604020202020204" pitchFamily="34" charset="0"/>
              </a:rPr>
              <a:t>E</a:t>
            </a:r>
            <a:r>
              <a:rPr lang="es-MX" dirty="0" smtClean="0">
                <a:solidFill>
                  <a:srgbClr val="002060"/>
                </a:solidFill>
                <a:latin typeface="Arial" panose="020B0604020202020204" pitchFamily="34" charset="0"/>
                <a:cs typeface="Arial" panose="020B0604020202020204" pitchFamily="34" charset="0"/>
              </a:rPr>
              <a:t>scáner </a:t>
            </a:r>
          </a:p>
          <a:p>
            <a:r>
              <a:rPr lang="es-MX" dirty="0" smtClean="0">
                <a:solidFill>
                  <a:srgbClr val="002060"/>
                </a:solidFill>
                <a:latin typeface="Arial" panose="020B0604020202020204" pitchFamily="34" charset="0"/>
                <a:cs typeface="Arial" panose="020B0604020202020204" pitchFamily="34" charset="0"/>
              </a:rPr>
              <a:t>Disco duro </a:t>
            </a:r>
          </a:p>
          <a:p>
            <a:r>
              <a:rPr lang="es-MX" dirty="0">
                <a:solidFill>
                  <a:srgbClr val="002060"/>
                </a:solidFill>
                <a:latin typeface="Arial" panose="020B0604020202020204" pitchFamily="34" charset="0"/>
                <a:cs typeface="Arial" panose="020B0604020202020204" pitchFamily="34" charset="0"/>
              </a:rPr>
              <a:t>A</a:t>
            </a:r>
            <a:r>
              <a:rPr lang="es-MX" dirty="0" smtClean="0">
                <a:solidFill>
                  <a:srgbClr val="002060"/>
                </a:solidFill>
                <a:latin typeface="Arial" panose="020B0604020202020204" pitchFamily="34" charset="0"/>
                <a:cs typeface="Arial" panose="020B0604020202020204" pitchFamily="34" charset="0"/>
              </a:rPr>
              <a:t>cceso a internet </a:t>
            </a:r>
            <a:endParaRPr lang="es-MX" dirty="0">
              <a:solidFill>
                <a:srgbClr val="002060"/>
              </a:solidFill>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912" y="4354027"/>
            <a:ext cx="2555531" cy="2399706"/>
          </a:xfrm>
          <a:prstGeom prst="rect">
            <a:avLst/>
          </a:prstGeom>
          <a:ln>
            <a:noFill/>
          </a:ln>
          <a:effectLst>
            <a:softEdge rad="112500"/>
          </a:effec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60806">
            <a:off x="1409566" y="4712658"/>
            <a:ext cx="1889585" cy="1984496"/>
          </a:xfrm>
          <a:prstGeom prst="rect">
            <a:avLst/>
          </a:prstGeom>
          <a:ln>
            <a:noFill/>
          </a:ln>
          <a:effectLst>
            <a:softEdge rad="112500"/>
          </a:effectLst>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309" y="4138989"/>
            <a:ext cx="2629827" cy="2629827"/>
          </a:xfrm>
          <a:prstGeom prst="rect">
            <a:avLst/>
          </a:prstGeom>
          <a:ln>
            <a:noFill/>
          </a:ln>
          <a:effectLst>
            <a:softEdge rad="112500"/>
          </a:effectLst>
        </p:spPr>
      </p:pic>
    </p:spTree>
    <p:extLst>
      <p:ext uri="{BB962C8B-B14F-4D97-AF65-F5344CB8AC3E}">
        <p14:creationId xmlns:p14="http://schemas.microsoft.com/office/powerpoint/2010/main" val="2677726412"/>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15726" y="1870656"/>
            <a:ext cx="8915399" cy="2262781"/>
          </a:xfrm>
        </p:spPr>
        <p:txBody>
          <a:bodyPr>
            <a:noAutofit/>
          </a:bodyPr>
          <a:lstStyle/>
          <a:p>
            <a:r>
              <a:rPr lang="es-MX" dirty="0" smtClean="0">
                <a:solidFill>
                  <a:srgbClr val="002060"/>
                </a:solidFill>
                <a:latin typeface="Arial" panose="020B0604020202020204" pitchFamily="34" charset="0"/>
                <a:cs typeface="Arial" panose="020B0604020202020204" pitchFamily="34" charset="0"/>
              </a:rPr>
              <a:t>¿Cómo se comparten los recursos en una red LAN? </a:t>
            </a:r>
            <a:endParaRPr lang="es-MX"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8980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6" y="624109"/>
            <a:ext cx="8843514" cy="2866065"/>
          </a:xfrm>
        </p:spPr>
        <p:txBody>
          <a:bodyPr>
            <a:normAutofit/>
          </a:bodyPr>
          <a:lstStyle/>
          <a:p>
            <a:pPr algn="just"/>
            <a:r>
              <a:rPr lang="es-MX" sz="3200" dirty="0" smtClean="0">
                <a:solidFill>
                  <a:srgbClr val="002060"/>
                </a:solidFill>
                <a:latin typeface="Arial" panose="020B0604020202020204" pitchFamily="34" charset="0"/>
                <a:cs typeface="Arial" panose="020B0604020202020204" pitchFamily="34" charset="0"/>
              </a:rPr>
              <a:t>Para compartir recursos, en la mayoría de los casos se utilizan servidores, aunque algunos clientes también lo pueden realizar por si solos.  </a:t>
            </a:r>
            <a:endParaRPr lang="es-MX" sz="3200" dirty="0">
              <a:solidFill>
                <a:srgbClr val="002060"/>
              </a:solidFill>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idx="1"/>
          </p:nvPr>
        </p:nvPicPr>
        <p:blipFill>
          <a:blip r:embed="rId2"/>
          <a:stretch>
            <a:fillRect/>
          </a:stretch>
        </p:blipFill>
        <p:spPr>
          <a:xfrm>
            <a:off x="4122290" y="3074537"/>
            <a:ext cx="4425963" cy="3578535"/>
          </a:xfrm>
          <a:prstGeom prst="rect">
            <a:avLst/>
          </a:prstGeom>
          <a:ln>
            <a:noFill/>
          </a:ln>
          <a:effectLst>
            <a:softEdge rad="112500"/>
          </a:effectLst>
        </p:spPr>
      </p:pic>
    </p:spTree>
    <p:extLst>
      <p:ext uri="{BB962C8B-B14F-4D97-AF65-F5344CB8AC3E}">
        <p14:creationId xmlns:p14="http://schemas.microsoft.com/office/powerpoint/2010/main" val="152508735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997700" y="1130770"/>
            <a:ext cx="4895993" cy="3936529"/>
          </a:xfrm>
        </p:spPr>
        <p:txBody>
          <a:bodyPr>
            <a:normAutofit fontScale="90000"/>
          </a:bodyPr>
          <a:lstStyle/>
          <a:p>
            <a:pPr algn="just"/>
            <a:r>
              <a:rPr lang="es-MX" sz="3000" dirty="0" smtClean="0">
                <a:solidFill>
                  <a:srgbClr val="002060"/>
                </a:solidFill>
                <a:latin typeface="Arial" panose="020B0604020202020204" pitchFamily="34" charset="0"/>
                <a:cs typeface="Arial" panose="020B0604020202020204" pitchFamily="34" charset="0"/>
              </a:rPr>
              <a:t>Para compartir recursos de un equipo a otro, el servidor se encargará de hacerlo, realizando una configuración para definir la reglas de acceso, que tiene la finalidad de la proteger la estación de trabajo y de destino. </a:t>
            </a:r>
            <a:endParaRPr lang="es-MX" sz="3000" dirty="0">
              <a:solidFill>
                <a:srgbClr val="002060"/>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1773381" y="889001"/>
            <a:ext cx="5071919" cy="5600700"/>
          </a:xfrm>
          <a:prstGeom prst="rect">
            <a:avLst/>
          </a:prstGeom>
          <a:ln>
            <a:noFill/>
          </a:ln>
          <a:effectLst>
            <a:softEdge rad="112500"/>
          </a:effectLst>
        </p:spPr>
      </p:pic>
    </p:spTree>
    <p:extLst>
      <p:ext uri="{BB962C8B-B14F-4D97-AF65-F5344CB8AC3E}">
        <p14:creationId xmlns:p14="http://schemas.microsoft.com/office/powerpoint/2010/main" val="36652612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382</TotalTime>
  <Words>853</Words>
  <Application>Microsoft Office PowerPoint</Application>
  <PresentationFormat>Panorámica</PresentationFormat>
  <Paragraphs>100</Paragraphs>
  <Slides>20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vt:lpstr>
      <vt:lpstr>Calibri</vt:lpstr>
      <vt:lpstr>Century Gothic</vt:lpstr>
      <vt:lpstr>Wingdings</vt:lpstr>
      <vt:lpstr>Wingdings 3</vt:lpstr>
      <vt:lpstr>Espiral</vt:lpstr>
      <vt:lpstr>Presentación de PowerPoint</vt:lpstr>
      <vt:lpstr>Recursos compartidos  en una red LAN </vt:lpstr>
      <vt:lpstr>Los recursos de una red son todas las cosas que las computadoras integrantes de la red comparten para ser usadas, son elementos accesibles en la red para los distintos usuarios conectados a la misma red.  </vt:lpstr>
      <vt:lpstr>En las redes LAN se pueden encontrar una gran cantidad de recursos que se pueden compartir , pero unos destacan más que otros por los beneficios que brindan.</vt:lpstr>
      <vt:lpstr>¿Qué recursos se pueden compartir?</vt:lpstr>
      <vt:lpstr>Presentación de PowerPoint</vt:lpstr>
      <vt:lpstr>¿Cómo se comparten los recursos en una red LAN? </vt:lpstr>
      <vt:lpstr>Para compartir recursos, en la mayoría de los casos se utilizan servidores, aunque algunos clientes también lo pueden realizar por si solos.  </vt:lpstr>
      <vt:lpstr>Para compartir recursos de un equipo a otro, el servidor se encargará de hacerlo, realizando una configuración para definir la reglas de acceso, que tiene la finalidad de la proteger la estación de trabajo y de destino. </vt:lpstr>
      <vt:lpstr>Es necesario llevar acabo los siguientes puntos:   - Para compartir recursos en una red es necesario configurar desde nuestra PC, el recurso que compartiremos con los clientes de la red.  - Se deberían poner claves difíciles de adivinar a todos los recursos compartidos para evitar así el acceso de usuarios no autorizados. </vt:lpstr>
      <vt:lpstr>Los sistemas operativos Windows disponen de dos métodos de control de acceso a los recursos compartidos:</vt:lpstr>
      <vt:lpstr>Presentación de PowerPoint</vt:lpstr>
      <vt:lpstr>Presentación de PowerPoint</vt:lpstr>
      <vt:lpstr>Ventajas </vt:lpstr>
      <vt:lpstr>¿Por qué compartir recursos dentro de una red LAN ?</vt:lpstr>
      <vt:lpstr>Para compartir recursos se debe tomar en cuenta las necesidades de los usuarios:</vt:lpstr>
      <vt:lpstr>Presentación de PowerPoint</vt:lpstr>
      <vt:lpstr>  </vt:lpstr>
      <vt:lpstr>Para compartir recursos se toma en cuenta : </vt:lpstr>
      <vt:lpstr>Actividad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RECURSOS COMPARTIDOS</dc:title>
  <dc:creator>Toshiba</dc:creator>
  <cp:lastModifiedBy>Usuario de Windows</cp:lastModifiedBy>
  <cp:revision>36</cp:revision>
  <cp:lastPrinted>2019-03-18T12:24:25Z</cp:lastPrinted>
  <dcterms:created xsi:type="dcterms:W3CDTF">2015-06-11T04:02:32Z</dcterms:created>
  <dcterms:modified xsi:type="dcterms:W3CDTF">2020-03-19T15:21:54Z</dcterms:modified>
</cp:coreProperties>
</file>