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57" r:id="rId6"/>
    <p:sldId id="267" r:id="rId7"/>
    <p:sldId id="268" r:id="rId8"/>
    <p:sldId id="27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D34DA-FCA9-4CF3-A193-AD960B108190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F9F2A-D46A-468B-A664-FB2CD3DADA1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utor" TargetMode="External"/><Relationship Id="rId7" Type="http://schemas.openxmlformats.org/officeDocument/2006/relationships/hyperlink" Target="http://es.wikipedia.org/wiki/Prosa_po%C3%A9tica" TargetMode="External"/><Relationship Id="rId2" Type="http://schemas.openxmlformats.org/officeDocument/2006/relationships/hyperlink" Target="http://es.wikipedia.org/wiki/G%C3%A9nero_literari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Prosa" TargetMode="External"/><Relationship Id="rId5" Type="http://schemas.openxmlformats.org/officeDocument/2006/relationships/hyperlink" Target="http://es.wikipedia.org/wiki/Verso" TargetMode="External"/><Relationship Id="rId4" Type="http://schemas.openxmlformats.org/officeDocument/2006/relationships/hyperlink" Target="http://es.wikipedia.org/wiki/Poem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finicion.de/poesia" TargetMode="External"/><Relationship Id="rId2" Type="http://schemas.openxmlformats.org/officeDocument/2006/relationships/hyperlink" Target="http://definicion.de/text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8206680" cy="2547714"/>
          </a:xfrm>
        </p:spPr>
        <p:txBody>
          <a:bodyPr>
            <a:normAutofit/>
          </a:bodyPr>
          <a:lstStyle/>
          <a:p>
            <a:r>
              <a:rPr lang="es-CL" sz="7000" dirty="0" smtClean="0">
                <a:latin typeface="Lucida Handwriting" pitchFamily="66" charset="0"/>
              </a:rPr>
              <a:t>Genero lirico</a:t>
            </a:r>
            <a:r>
              <a:rPr lang="es-CL" sz="2200" dirty="0" smtClean="0">
                <a:latin typeface="Lucida Handwriting" pitchFamily="66" charset="0"/>
              </a:rPr>
              <a:t/>
            </a:r>
            <a:br>
              <a:rPr lang="es-CL" sz="2200" dirty="0" smtClean="0">
                <a:latin typeface="Lucida Handwriting" pitchFamily="66" charset="0"/>
              </a:rPr>
            </a:br>
            <a:r>
              <a:rPr lang="es-CL" sz="2200" dirty="0" smtClean="0">
                <a:latin typeface="Lucida Handwriting" pitchFamily="66" charset="0"/>
              </a:rPr>
              <a:t>Profesora: Cecilia Farías Jeria</a:t>
            </a:r>
            <a:endParaRPr lang="es-CL" sz="2200" dirty="0">
              <a:latin typeface="Lucida Handwriting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Definición del lenguaje lirico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 </a:t>
            </a:r>
            <a:r>
              <a:rPr lang="es-CL" b="1" dirty="0"/>
              <a:t>lírica</a:t>
            </a:r>
            <a:r>
              <a:rPr lang="es-CL" dirty="0"/>
              <a:t> o </a:t>
            </a:r>
            <a:r>
              <a:rPr lang="es-CL" b="1" dirty="0"/>
              <a:t>género lírico</a:t>
            </a:r>
            <a:r>
              <a:rPr lang="es-CL" dirty="0"/>
              <a:t> es un </a:t>
            </a:r>
            <a:r>
              <a:rPr lang="es-CL" dirty="0">
                <a:hlinkClick r:id="rId2" tooltip="Género literario"/>
              </a:rPr>
              <a:t>género literario</a:t>
            </a:r>
            <a:r>
              <a:rPr lang="es-CL" dirty="0"/>
              <a:t> en el que el </a:t>
            </a:r>
            <a:r>
              <a:rPr lang="es-CL" dirty="0">
                <a:hlinkClick r:id="rId3" tooltip="Autor"/>
              </a:rPr>
              <a:t>autor</a:t>
            </a:r>
            <a:r>
              <a:rPr lang="es-CL" dirty="0"/>
              <a:t> transmite sentimientos, emociones o sensaciones respecto a una persona u objeto de inspiración. La expresión habitual del género lírico es el </a:t>
            </a:r>
            <a:r>
              <a:rPr lang="es-CL" dirty="0">
                <a:hlinkClick r:id="rId4" tooltip="Poema"/>
              </a:rPr>
              <a:t>poema</a:t>
            </a:r>
            <a:r>
              <a:rPr lang="es-CL" dirty="0"/>
              <a:t>. Aunque los textos líricos suelen utilizar como forma de expresión el </a:t>
            </a:r>
            <a:r>
              <a:rPr lang="es-CL" dirty="0">
                <a:hlinkClick r:id="rId5" tooltip="Verso"/>
              </a:rPr>
              <a:t>verso</a:t>
            </a:r>
            <a:r>
              <a:rPr lang="es-CL" dirty="0"/>
              <a:t>, hay también textos líricos en </a:t>
            </a:r>
            <a:r>
              <a:rPr lang="es-CL" dirty="0">
                <a:hlinkClick r:id="rId6" tooltip="Prosa"/>
              </a:rPr>
              <a:t>prosa</a:t>
            </a:r>
            <a:r>
              <a:rPr lang="es-CL" dirty="0"/>
              <a:t>(</a:t>
            </a:r>
            <a:r>
              <a:rPr lang="es-CL" dirty="0">
                <a:hlinkClick r:id="rId7" tooltip="Prosa poética"/>
              </a:rPr>
              <a:t>prosa poética</a:t>
            </a:r>
            <a:r>
              <a:rPr lang="es-CL" dirty="0"/>
              <a:t>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Función del lenguaje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s-CL" sz="2800" dirty="0"/>
              <a:t>Se denominan funciones del lenguaje aquellas expresiones del mismo que pueden trasmitir las </a:t>
            </a:r>
            <a:r>
              <a:rPr lang="es-CL" sz="2800" b="1" dirty="0"/>
              <a:t>actitudes del emisor</a:t>
            </a:r>
            <a:r>
              <a:rPr lang="es-CL" sz="2800" dirty="0"/>
              <a:t> (del hablante, en la comunicación oral y del escritor, en la comunicación escrita) </a:t>
            </a:r>
            <a:r>
              <a:rPr lang="es-CL" sz="2800" b="1" dirty="0"/>
              <a:t>frente al proceso comunicativo</a:t>
            </a:r>
            <a:r>
              <a:rPr lang="es-CL" sz="2800" b="1" dirty="0" smtClean="0"/>
              <a:t>.</a:t>
            </a:r>
            <a:br>
              <a:rPr lang="es-CL" sz="2800" b="1" dirty="0" smtClean="0"/>
            </a:br>
            <a:endParaRPr lang="es-CL" sz="2800" b="1" dirty="0" smtClean="0"/>
          </a:p>
          <a:p>
            <a:r>
              <a:rPr lang="es-CL" sz="2800" dirty="0" smtClean="0"/>
              <a:t>Función </a:t>
            </a:r>
            <a:r>
              <a:rPr lang="es-CL" sz="2800" dirty="0"/>
              <a:t>Emotiva o Expresiva</a:t>
            </a:r>
          </a:p>
          <a:p>
            <a:r>
              <a:rPr lang="es-CL" sz="2800" dirty="0" smtClean="0"/>
              <a:t>Función </a:t>
            </a:r>
            <a:r>
              <a:rPr lang="es-CL" sz="2800" dirty="0"/>
              <a:t>Conativa o Apelativa</a:t>
            </a:r>
          </a:p>
          <a:p>
            <a:r>
              <a:rPr lang="es-CL" sz="2800" dirty="0" smtClean="0"/>
              <a:t>Función </a:t>
            </a:r>
            <a:r>
              <a:rPr lang="es-CL" sz="2800" dirty="0"/>
              <a:t>Referencial</a:t>
            </a:r>
          </a:p>
          <a:p>
            <a:r>
              <a:rPr lang="es-CL" sz="2800" dirty="0" smtClean="0"/>
              <a:t>Función Metalingüística</a:t>
            </a:r>
          </a:p>
          <a:p>
            <a:r>
              <a:rPr lang="es-CL" sz="2800" dirty="0" smtClean="0"/>
              <a:t>Función Fática</a:t>
            </a:r>
            <a:endParaRPr lang="es-CL" sz="2800" dirty="0"/>
          </a:p>
          <a:p>
            <a:r>
              <a:rPr lang="es-CL" sz="2800" dirty="0" smtClean="0"/>
              <a:t>Función </a:t>
            </a:r>
            <a:r>
              <a:rPr lang="es-CL" sz="2800" dirty="0"/>
              <a:t>Poética</a:t>
            </a:r>
          </a:p>
          <a:p>
            <a:endParaRPr lang="es-CL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Propósito de los textos poéticos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b="1" dirty="0">
                <a:hlinkClick r:id="rId2"/>
              </a:rPr>
              <a:t>T</a:t>
            </a:r>
            <a:r>
              <a:rPr lang="es-CL" b="1" dirty="0" smtClean="0">
                <a:hlinkClick r:id="rId2"/>
              </a:rPr>
              <a:t>exto</a:t>
            </a:r>
            <a:r>
              <a:rPr lang="es-CL" dirty="0"/>
              <a:t> es un </a:t>
            </a:r>
            <a:r>
              <a:rPr lang="es-CL" b="1" dirty="0"/>
              <a:t>conjunto de signos</a:t>
            </a:r>
            <a:r>
              <a:rPr lang="es-CL" dirty="0"/>
              <a:t>, codificados en un sistema, que intenta transmitir un mensaje. La </a:t>
            </a:r>
            <a:r>
              <a:rPr lang="es-CL" b="1" dirty="0">
                <a:hlinkClick r:id="rId3"/>
              </a:rPr>
              <a:t>poesía</a:t>
            </a:r>
            <a:r>
              <a:rPr lang="es-CL" dirty="0"/>
              <a:t>, por su parte, está vinculada a la intención estética de las palabras, especialmente cuando se organizan en verso.</a:t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Definición de hablante lirico: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El hablante lírico es el que transmite sus sentimientos y emociones, el que habla en el poema para expresar su mundo interior. El hablante puede adoptar las siguientes actitudes líricas</a:t>
            </a:r>
            <a:r>
              <a:rPr lang="es-CL" dirty="0" smtClean="0"/>
              <a:t>: </a:t>
            </a:r>
            <a:br>
              <a:rPr lang="es-CL" dirty="0" smtClean="0"/>
            </a:br>
            <a:endParaRPr lang="es-CL" dirty="0" smtClean="0"/>
          </a:p>
          <a:p>
            <a:r>
              <a:rPr lang="es-ES" b="1" dirty="0" smtClean="0"/>
              <a:t>Actitud </a:t>
            </a:r>
            <a:r>
              <a:rPr lang="es-ES" b="1" dirty="0"/>
              <a:t>de canción o carmínica </a:t>
            </a:r>
            <a:endParaRPr lang="es-ES" b="1" dirty="0" smtClean="0"/>
          </a:p>
          <a:p>
            <a:r>
              <a:rPr lang="es-ES" b="1" dirty="0" smtClean="0"/>
              <a:t>Actitud enunciativa </a:t>
            </a:r>
          </a:p>
          <a:p>
            <a:r>
              <a:rPr lang="es-ES" b="1" dirty="0" smtClean="0"/>
              <a:t>Actitud </a:t>
            </a:r>
            <a:r>
              <a:rPr lang="es-ES" b="1" dirty="0"/>
              <a:t>apelativa o </a:t>
            </a:r>
            <a:r>
              <a:rPr lang="es-ES" b="1" dirty="0" smtClean="0"/>
              <a:t>apostrófica  </a:t>
            </a:r>
            <a:endParaRPr lang="es-CL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age.slidesharecdn.com/textospoticos1-120816214859-phpapp02/95/textos-poticos-1-1-728.jpg?cb=13451719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08720"/>
            <a:ext cx="6934200" cy="5200651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eduteka.org/gestorp/recUp/d5ca18d500fe0a47161e7b216bec4ee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6777639" cy="6237312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nmitacs.files.wordpress.com/2012/02/diana_brion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04664"/>
            <a:ext cx="5832648" cy="5998282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67</Words>
  <Application>Microsoft Office PowerPoint</Application>
  <PresentationFormat>Presentación en pantalla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Lucida Handwriting</vt:lpstr>
      <vt:lpstr>Tema de Office</vt:lpstr>
      <vt:lpstr>Genero lirico Profesora: Cecilia Farías Jeria</vt:lpstr>
      <vt:lpstr>Definición del lenguaje lirico </vt:lpstr>
      <vt:lpstr>Función del lenguaje</vt:lpstr>
      <vt:lpstr>Propósito de los textos poéticos</vt:lpstr>
      <vt:lpstr>Definición de hablante lirico:</vt:lpstr>
      <vt:lpstr>Presentación de PowerPoint</vt:lpstr>
      <vt:lpstr>Presentación de PowerPoint</vt:lpstr>
      <vt:lpstr>Presentación de PowerPoint</vt:lpstr>
    </vt:vector>
  </TitlesOfParts>
  <Company>Liceo República Argentina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Definición de hablante lirico:</dc:title>
  <dc:creator>Cliente 003</dc:creator>
  <cp:lastModifiedBy>Rubén Valdés Vásquez</cp:lastModifiedBy>
  <cp:revision>10</cp:revision>
  <dcterms:created xsi:type="dcterms:W3CDTF">2014-08-12T11:22:34Z</dcterms:created>
  <dcterms:modified xsi:type="dcterms:W3CDTF">2020-04-02T01:43:41Z</dcterms:modified>
</cp:coreProperties>
</file>