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A39B5F4-42B1-4F59-884E-14FE04BBEFFE}" type="doc">
      <dgm:prSet loTypeId="urn:microsoft.com/office/officeart/2005/8/layout/radial1" loCatId="cycle" qsTypeId="urn:microsoft.com/office/officeart/2005/8/quickstyle/simple1" qsCatId="simple" csTypeId="urn:microsoft.com/office/officeart/2005/8/colors/accent1_2" csCatId="accent1" phldr="1"/>
      <dgm:spPr/>
      <dgm:t>
        <a:bodyPr/>
        <a:lstStyle/>
        <a:p>
          <a:endParaRPr lang="es-CL"/>
        </a:p>
      </dgm:t>
    </dgm:pt>
    <dgm:pt modelId="{0EA00565-AB88-49BA-ABB7-5BE8957FEEA1}">
      <dgm:prSet phldrT="[Texto]"/>
      <dgm:spPr/>
      <dgm:t>
        <a:bodyPr/>
        <a:lstStyle/>
        <a:p>
          <a:r>
            <a:rPr lang="es-CL" dirty="0"/>
            <a:t>Formas discursivas</a:t>
          </a:r>
        </a:p>
      </dgm:t>
    </dgm:pt>
    <dgm:pt modelId="{5623460E-D0FA-4CEB-B288-618FF3997297}" type="parTrans" cxnId="{9B8BDA79-6C82-4D4A-A90A-F4EA09859C68}">
      <dgm:prSet/>
      <dgm:spPr/>
      <dgm:t>
        <a:bodyPr/>
        <a:lstStyle/>
        <a:p>
          <a:endParaRPr lang="es-CL"/>
        </a:p>
      </dgm:t>
    </dgm:pt>
    <dgm:pt modelId="{888E3254-442F-4B21-87FD-394A1F706F50}" type="sibTrans" cxnId="{9B8BDA79-6C82-4D4A-A90A-F4EA09859C68}">
      <dgm:prSet/>
      <dgm:spPr/>
      <dgm:t>
        <a:bodyPr/>
        <a:lstStyle/>
        <a:p>
          <a:endParaRPr lang="es-CL"/>
        </a:p>
      </dgm:t>
    </dgm:pt>
    <dgm:pt modelId="{51E44060-CA4D-405C-95A0-172C17BD737F}">
      <dgm:prSet phldrT="[Texto]"/>
      <dgm:spPr/>
      <dgm:t>
        <a:bodyPr/>
        <a:lstStyle/>
        <a:p>
          <a:r>
            <a:rPr lang="es-CL" dirty="0"/>
            <a:t>Narración</a:t>
          </a:r>
        </a:p>
      </dgm:t>
    </dgm:pt>
    <dgm:pt modelId="{A656CD1A-C164-4925-BD41-D47D2C40519B}" type="parTrans" cxnId="{88AB0842-AB60-4402-900D-372DF1FD3653}">
      <dgm:prSet/>
      <dgm:spPr/>
      <dgm:t>
        <a:bodyPr/>
        <a:lstStyle/>
        <a:p>
          <a:endParaRPr lang="es-CL"/>
        </a:p>
      </dgm:t>
    </dgm:pt>
    <dgm:pt modelId="{4F2FDD39-D0EC-425D-AA73-842F5782D9F6}" type="sibTrans" cxnId="{88AB0842-AB60-4402-900D-372DF1FD3653}">
      <dgm:prSet/>
      <dgm:spPr/>
      <dgm:t>
        <a:bodyPr/>
        <a:lstStyle/>
        <a:p>
          <a:endParaRPr lang="es-CL"/>
        </a:p>
      </dgm:t>
    </dgm:pt>
    <dgm:pt modelId="{F1C5B073-FAC4-450A-B3CD-68B4B19373A5}">
      <dgm:prSet phldrT="[Texto]"/>
      <dgm:spPr/>
      <dgm:t>
        <a:bodyPr/>
        <a:lstStyle/>
        <a:p>
          <a:r>
            <a:rPr lang="es-CL" dirty="0"/>
            <a:t>Descripción</a:t>
          </a:r>
        </a:p>
      </dgm:t>
    </dgm:pt>
    <dgm:pt modelId="{B28F05D0-039C-4F2A-83EA-AD2B27CB8799}" type="parTrans" cxnId="{2C309119-3860-49A9-912B-23453EE17213}">
      <dgm:prSet/>
      <dgm:spPr/>
      <dgm:t>
        <a:bodyPr/>
        <a:lstStyle/>
        <a:p>
          <a:endParaRPr lang="es-CL"/>
        </a:p>
      </dgm:t>
    </dgm:pt>
    <dgm:pt modelId="{70696D7E-A939-4015-BD31-323EE3AAF424}" type="sibTrans" cxnId="{2C309119-3860-49A9-912B-23453EE17213}">
      <dgm:prSet/>
      <dgm:spPr/>
      <dgm:t>
        <a:bodyPr/>
        <a:lstStyle/>
        <a:p>
          <a:endParaRPr lang="es-CL"/>
        </a:p>
      </dgm:t>
    </dgm:pt>
    <dgm:pt modelId="{58F92324-C0DF-43EF-949A-704E4276D2C4}">
      <dgm:prSet phldrT="[Texto]"/>
      <dgm:spPr/>
      <dgm:t>
        <a:bodyPr/>
        <a:lstStyle/>
        <a:p>
          <a:r>
            <a:rPr lang="es-CL" dirty="0"/>
            <a:t>Argumentación</a:t>
          </a:r>
        </a:p>
      </dgm:t>
    </dgm:pt>
    <dgm:pt modelId="{F252C971-1D79-439C-9210-2E79059B78DC}" type="parTrans" cxnId="{062630CC-1010-458F-B321-7C41DC774B5E}">
      <dgm:prSet/>
      <dgm:spPr/>
      <dgm:t>
        <a:bodyPr/>
        <a:lstStyle/>
        <a:p>
          <a:endParaRPr lang="es-CL"/>
        </a:p>
      </dgm:t>
    </dgm:pt>
    <dgm:pt modelId="{138C6AEA-03B9-4E7D-9B7C-51D802A85D86}" type="sibTrans" cxnId="{062630CC-1010-458F-B321-7C41DC774B5E}">
      <dgm:prSet/>
      <dgm:spPr/>
      <dgm:t>
        <a:bodyPr/>
        <a:lstStyle/>
        <a:p>
          <a:endParaRPr lang="es-CL"/>
        </a:p>
      </dgm:t>
    </dgm:pt>
    <dgm:pt modelId="{9757BBF7-3A05-44EA-9568-0993D0B6150B}">
      <dgm:prSet phldrT="[Texto]"/>
      <dgm:spPr/>
      <dgm:t>
        <a:bodyPr/>
        <a:lstStyle/>
        <a:p>
          <a:r>
            <a:rPr lang="es-CL" dirty="0"/>
            <a:t>Exposición</a:t>
          </a:r>
        </a:p>
      </dgm:t>
    </dgm:pt>
    <dgm:pt modelId="{4DC34378-B70E-40C2-B0BA-EEC18C1371B5}" type="parTrans" cxnId="{28549F3B-FC0C-47CB-B699-15556E8EA4C0}">
      <dgm:prSet/>
      <dgm:spPr/>
      <dgm:t>
        <a:bodyPr/>
        <a:lstStyle/>
        <a:p>
          <a:endParaRPr lang="es-CL"/>
        </a:p>
      </dgm:t>
    </dgm:pt>
    <dgm:pt modelId="{07732FF4-35D3-451B-BDED-0AEA3C8E9FB1}" type="sibTrans" cxnId="{28549F3B-FC0C-47CB-B699-15556E8EA4C0}">
      <dgm:prSet/>
      <dgm:spPr/>
      <dgm:t>
        <a:bodyPr/>
        <a:lstStyle/>
        <a:p>
          <a:endParaRPr lang="es-CL"/>
        </a:p>
      </dgm:t>
    </dgm:pt>
    <dgm:pt modelId="{9F4ACE4D-1660-4D31-9D4C-9226003A6E77}" type="pres">
      <dgm:prSet presAssocID="{5A39B5F4-42B1-4F59-884E-14FE04BBEFFE}" presName="cycle" presStyleCnt="0">
        <dgm:presLayoutVars>
          <dgm:chMax val="1"/>
          <dgm:dir/>
          <dgm:animLvl val="ctr"/>
          <dgm:resizeHandles val="exact"/>
        </dgm:presLayoutVars>
      </dgm:prSet>
      <dgm:spPr/>
      <dgm:t>
        <a:bodyPr/>
        <a:lstStyle/>
        <a:p>
          <a:endParaRPr lang="es-CL"/>
        </a:p>
      </dgm:t>
    </dgm:pt>
    <dgm:pt modelId="{B4EC6BDD-269B-4B15-A4B2-1FD344C0C3BD}" type="pres">
      <dgm:prSet presAssocID="{0EA00565-AB88-49BA-ABB7-5BE8957FEEA1}" presName="centerShape" presStyleLbl="node0" presStyleIdx="0" presStyleCnt="1"/>
      <dgm:spPr/>
      <dgm:t>
        <a:bodyPr/>
        <a:lstStyle/>
        <a:p>
          <a:endParaRPr lang="es-CL"/>
        </a:p>
      </dgm:t>
    </dgm:pt>
    <dgm:pt modelId="{83694D19-05ED-40A2-AADD-F515C6FD671B}" type="pres">
      <dgm:prSet presAssocID="{A656CD1A-C164-4925-BD41-D47D2C40519B}" presName="Name9" presStyleLbl="parChTrans1D2" presStyleIdx="0" presStyleCnt="4"/>
      <dgm:spPr/>
      <dgm:t>
        <a:bodyPr/>
        <a:lstStyle/>
        <a:p>
          <a:endParaRPr lang="es-CL"/>
        </a:p>
      </dgm:t>
    </dgm:pt>
    <dgm:pt modelId="{5E36A286-2FCC-47B1-AFF4-E852DC81FB0A}" type="pres">
      <dgm:prSet presAssocID="{A656CD1A-C164-4925-BD41-D47D2C40519B}" presName="connTx" presStyleLbl="parChTrans1D2" presStyleIdx="0" presStyleCnt="4"/>
      <dgm:spPr/>
      <dgm:t>
        <a:bodyPr/>
        <a:lstStyle/>
        <a:p>
          <a:endParaRPr lang="es-CL"/>
        </a:p>
      </dgm:t>
    </dgm:pt>
    <dgm:pt modelId="{B757BB86-FA09-4E05-A1ED-381891144CEF}" type="pres">
      <dgm:prSet presAssocID="{51E44060-CA4D-405C-95A0-172C17BD737F}" presName="node" presStyleLbl="node1" presStyleIdx="0" presStyleCnt="4">
        <dgm:presLayoutVars>
          <dgm:bulletEnabled val="1"/>
        </dgm:presLayoutVars>
      </dgm:prSet>
      <dgm:spPr/>
      <dgm:t>
        <a:bodyPr/>
        <a:lstStyle/>
        <a:p>
          <a:endParaRPr lang="es-CL"/>
        </a:p>
      </dgm:t>
    </dgm:pt>
    <dgm:pt modelId="{370D0CD2-6DCA-4C54-A98C-8755B1130776}" type="pres">
      <dgm:prSet presAssocID="{B28F05D0-039C-4F2A-83EA-AD2B27CB8799}" presName="Name9" presStyleLbl="parChTrans1D2" presStyleIdx="1" presStyleCnt="4"/>
      <dgm:spPr/>
      <dgm:t>
        <a:bodyPr/>
        <a:lstStyle/>
        <a:p>
          <a:endParaRPr lang="es-CL"/>
        </a:p>
      </dgm:t>
    </dgm:pt>
    <dgm:pt modelId="{4F9BA1C1-8FE5-4131-BFBD-BC58A52D9514}" type="pres">
      <dgm:prSet presAssocID="{B28F05D0-039C-4F2A-83EA-AD2B27CB8799}" presName="connTx" presStyleLbl="parChTrans1D2" presStyleIdx="1" presStyleCnt="4"/>
      <dgm:spPr/>
      <dgm:t>
        <a:bodyPr/>
        <a:lstStyle/>
        <a:p>
          <a:endParaRPr lang="es-CL"/>
        </a:p>
      </dgm:t>
    </dgm:pt>
    <dgm:pt modelId="{3724E400-B6ED-4600-B196-7599ABDFDF59}" type="pres">
      <dgm:prSet presAssocID="{F1C5B073-FAC4-450A-B3CD-68B4B19373A5}" presName="node" presStyleLbl="node1" presStyleIdx="1" presStyleCnt="4">
        <dgm:presLayoutVars>
          <dgm:bulletEnabled val="1"/>
        </dgm:presLayoutVars>
      </dgm:prSet>
      <dgm:spPr/>
      <dgm:t>
        <a:bodyPr/>
        <a:lstStyle/>
        <a:p>
          <a:endParaRPr lang="es-CL"/>
        </a:p>
      </dgm:t>
    </dgm:pt>
    <dgm:pt modelId="{95AAD4FE-C39F-4ED8-A17C-23314CA682CA}" type="pres">
      <dgm:prSet presAssocID="{F252C971-1D79-439C-9210-2E79059B78DC}" presName="Name9" presStyleLbl="parChTrans1D2" presStyleIdx="2" presStyleCnt="4"/>
      <dgm:spPr/>
      <dgm:t>
        <a:bodyPr/>
        <a:lstStyle/>
        <a:p>
          <a:endParaRPr lang="es-CL"/>
        </a:p>
      </dgm:t>
    </dgm:pt>
    <dgm:pt modelId="{B4627059-C3D5-4D47-A9D6-3A603961C12E}" type="pres">
      <dgm:prSet presAssocID="{F252C971-1D79-439C-9210-2E79059B78DC}" presName="connTx" presStyleLbl="parChTrans1D2" presStyleIdx="2" presStyleCnt="4"/>
      <dgm:spPr/>
      <dgm:t>
        <a:bodyPr/>
        <a:lstStyle/>
        <a:p>
          <a:endParaRPr lang="es-CL"/>
        </a:p>
      </dgm:t>
    </dgm:pt>
    <dgm:pt modelId="{4B9352D3-8D37-430B-9EC2-87BEFEC15006}" type="pres">
      <dgm:prSet presAssocID="{58F92324-C0DF-43EF-949A-704E4276D2C4}" presName="node" presStyleLbl="node1" presStyleIdx="2" presStyleCnt="4">
        <dgm:presLayoutVars>
          <dgm:bulletEnabled val="1"/>
        </dgm:presLayoutVars>
      </dgm:prSet>
      <dgm:spPr/>
      <dgm:t>
        <a:bodyPr/>
        <a:lstStyle/>
        <a:p>
          <a:endParaRPr lang="es-CL"/>
        </a:p>
      </dgm:t>
    </dgm:pt>
    <dgm:pt modelId="{A6E91A60-3567-416E-87CB-D0C9473C2F65}" type="pres">
      <dgm:prSet presAssocID="{4DC34378-B70E-40C2-B0BA-EEC18C1371B5}" presName="Name9" presStyleLbl="parChTrans1D2" presStyleIdx="3" presStyleCnt="4"/>
      <dgm:spPr/>
      <dgm:t>
        <a:bodyPr/>
        <a:lstStyle/>
        <a:p>
          <a:endParaRPr lang="es-CL"/>
        </a:p>
      </dgm:t>
    </dgm:pt>
    <dgm:pt modelId="{E299BE59-4181-4C0E-A45A-21BD183CF5CD}" type="pres">
      <dgm:prSet presAssocID="{4DC34378-B70E-40C2-B0BA-EEC18C1371B5}" presName="connTx" presStyleLbl="parChTrans1D2" presStyleIdx="3" presStyleCnt="4"/>
      <dgm:spPr/>
      <dgm:t>
        <a:bodyPr/>
        <a:lstStyle/>
        <a:p>
          <a:endParaRPr lang="es-CL"/>
        </a:p>
      </dgm:t>
    </dgm:pt>
    <dgm:pt modelId="{BBBD6C3E-E2A0-49C5-B953-A57A3A3557F1}" type="pres">
      <dgm:prSet presAssocID="{9757BBF7-3A05-44EA-9568-0993D0B6150B}" presName="node" presStyleLbl="node1" presStyleIdx="3" presStyleCnt="4">
        <dgm:presLayoutVars>
          <dgm:bulletEnabled val="1"/>
        </dgm:presLayoutVars>
      </dgm:prSet>
      <dgm:spPr/>
      <dgm:t>
        <a:bodyPr/>
        <a:lstStyle/>
        <a:p>
          <a:endParaRPr lang="es-CL"/>
        </a:p>
      </dgm:t>
    </dgm:pt>
  </dgm:ptLst>
  <dgm:cxnLst>
    <dgm:cxn modelId="{2C309119-3860-49A9-912B-23453EE17213}" srcId="{0EA00565-AB88-49BA-ABB7-5BE8957FEEA1}" destId="{F1C5B073-FAC4-450A-B3CD-68B4B19373A5}" srcOrd="1" destOrd="0" parTransId="{B28F05D0-039C-4F2A-83EA-AD2B27CB8799}" sibTransId="{70696D7E-A939-4015-BD31-323EE3AAF424}"/>
    <dgm:cxn modelId="{CE860FC9-45C2-483A-B961-D46287C980CD}" type="presOf" srcId="{58F92324-C0DF-43EF-949A-704E4276D2C4}" destId="{4B9352D3-8D37-430B-9EC2-87BEFEC15006}" srcOrd="0" destOrd="0" presId="urn:microsoft.com/office/officeart/2005/8/layout/radial1"/>
    <dgm:cxn modelId="{52CA2134-D96D-4A24-BFA0-69333C57D837}" type="presOf" srcId="{5A39B5F4-42B1-4F59-884E-14FE04BBEFFE}" destId="{9F4ACE4D-1660-4D31-9D4C-9226003A6E77}" srcOrd="0" destOrd="0" presId="urn:microsoft.com/office/officeart/2005/8/layout/radial1"/>
    <dgm:cxn modelId="{0C71A49E-E99D-4F94-A96B-489D59D9B176}" type="presOf" srcId="{B28F05D0-039C-4F2A-83EA-AD2B27CB8799}" destId="{4F9BA1C1-8FE5-4131-BFBD-BC58A52D9514}" srcOrd="1" destOrd="0" presId="urn:microsoft.com/office/officeart/2005/8/layout/radial1"/>
    <dgm:cxn modelId="{28549F3B-FC0C-47CB-B699-15556E8EA4C0}" srcId="{0EA00565-AB88-49BA-ABB7-5BE8957FEEA1}" destId="{9757BBF7-3A05-44EA-9568-0993D0B6150B}" srcOrd="3" destOrd="0" parTransId="{4DC34378-B70E-40C2-B0BA-EEC18C1371B5}" sibTransId="{07732FF4-35D3-451B-BDED-0AEA3C8E9FB1}"/>
    <dgm:cxn modelId="{896CBF55-BA0A-4AE9-8988-441F54F5D172}" type="presOf" srcId="{4DC34378-B70E-40C2-B0BA-EEC18C1371B5}" destId="{A6E91A60-3567-416E-87CB-D0C9473C2F65}" srcOrd="0" destOrd="0" presId="urn:microsoft.com/office/officeart/2005/8/layout/radial1"/>
    <dgm:cxn modelId="{1A21232D-547B-4593-A36A-58958897E471}" type="presOf" srcId="{B28F05D0-039C-4F2A-83EA-AD2B27CB8799}" destId="{370D0CD2-6DCA-4C54-A98C-8755B1130776}" srcOrd="0" destOrd="0" presId="urn:microsoft.com/office/officeart/2005/8/layout/radial1"/>
    <dgm:cxn modelId="{BD1E6621-B2D6-42E5-8A23-AED27F36D6E4}" type="presOf" srcId="{A656CD1A-C164-4925-BD41-D47D2C40519B}" destId="{83694D19-05ED-40A2-AADD-F515C6FD671B}" srcOrd="0" destOrd="0" presId="urn:microsoft.com/office/officeart/2005/8/layout/radial1"/>
    <dgm:cxn modelId="{FCC3DE76-7D44-457A-A284-E2DF082DCFC1}" type="presOf" srcId="{0EA00565-AB88-49BA-ABB7-5BE8957FEEA1}" destId="{B4EC6BDD-269B-4B15-A4B2-1FD344C0C3BD}" srcOrd="0" destOrd="0" presId="urn:microsoft.com/office/officeart/2005/8/layout/radial1"/>
    <dgm:cxn modelId="{BF71A694-01E4-4AE7-ABD9-A6C21C98633C}" type="presOf" srcId="{4DC34378-B70E-40C2-B0BA-EEC18C1371B5}" destId="{E299BE59-4181-4C0E-A45A-21BD183CF5CD}" srcOrd="1" destOrd="0" presId="urn:microsoft.com/office/officeart/2005/8/layout/radial1"/>
    <dgm:cxn modelId="{15A8501F-D4BE-43E0-B4F8-39C37853BCDE}" type="presOf" srcId="{A656CD1A-C164-4925-BD41-D47D2C40519B}" destId="{5E36A286-2FCC-47B1-AFF4-E852DC81FB0A}" srcOrd="1" destOrd="0" presId="urn:microsoft.com/office/officeart/2005/8/layout/radial1"/>
    <dgm:cxn modelId="{88AB0842-AB60-4402-900D-372DF1FD3653}" srcId="{0EA00565-AB88-49BA-ABB7-5BE8957FEEA1}" destId="{51E44060-CA4D-405C-95A0-172C17BD737F}" srcOrd="0" destOrd="0" parTransId="{A656CD1A-C164-4925-BD41-D47D2C40519B}" sibTransId="{4F2FDD39-D0EC-425D-AA73-842F5782D9F6}"/>
    <dgm:cxn modelId="{AA1C74DF-8025-4702-B708-4A459AAC390F}" type="presOf" srcId="{F1C5B073-FAC4-450A-B3CD-68B4B19373A5}" destId="{3724E400-B6ED-4600-B196-7599ABDFDF59}" srcOrd="0" destOrd="0" presId="urn:microsoft.com/office/officeart/2005/8/layout/radial1"/>
    <dgm:cxn modelId="{8AB5E3B3-DD98-4074-88DA-A5F932CD1D61}" type="presOf" srcId="{51E44060-CA4D-405C-95A0-172C17BD737F}" destId="{B757BB86-FA09-4E05-A1ED-381891144CEF}" srcOrd="0" destOrd="0" presId="urn:microsoft.com/office/officeart/2005/8/layout/radial1"/>
    <dgm:cxn modelId="{9B8BDA79-6C82-4D4A-A90A-F4EA09859C68}" srcId="{5A39B5F4-42B1-4F59-884E-14FE04BBEFFE}" destId="{0EA00565-AB88-49BA-ABB7-5BE8957FEEA1}" srcOrd="0" destOrd="0" parTransId="{5623460E-D0FA-4CEB-B288-618FF3997297}" sibTransId="{888E3254-442F-4B21-87FD-394A1F706F50}"/>
    <dgm:cxn modelId="{501BD686-22DE-4CE3-B050-DC9DED536DB9}" type="presOf" srcId="{9757BBF7-3A05-44EA-9568-0993D0B6150B}" destId="{BBBD6C3E-E2A0-49C5-B953-A57A3A3557F1}" srcOrd="0" destOrd="0" presId="urn:microsoft.com/office/officeart/2005/8/layout/radial1"/>
    <dgm:cxn modelId="{35F61098-A038-45BF-B38B-F1FAF344B904}" type="presOf" srcId="{F252C971-1D79-439C-9210-2E79059B78DC}" destId="{95AAD4FE-C39F-4ED8-A17C-23314CA682CA}" srcOrd="0" destOrd="0" presId="urn:microsoft.com/office/officeart/2005/8/layout/radial1"/>
    <dgm:cxn modelId="{234657AA-0CCA-4A81-9BF2-BCE559907D03}" type="presOf" srcId="{F252C971-1D79-439C-9210-2E79059B78DC}" destId="{B4627059-C3D5-4D47-A9D6-3A603961C12E}" srcOrd="1" destOrd="0" presId="urn:microsoft.com/office/officeart/2005/8/layout/radial1"/>
    <dgm:cxn modelId="{062630CC-1010-458F-B321-7C41DC774B5E}" srcId="{0EA00565-AB88-49BA-ABB7-5BE8957FEEA1}" destId="{58F92324-C0DF-43EF-949A-704E4276D2C4}" srcOrd="2" destOrd="0" parTransId="{F252C971-1D79-439C-9210-2E79059B78DC}" sibTransId="{138C6AEA-03B9-4E7D-9B7C-51D802A85D86}"/>
    <dgm:cxn modelId="{87DD886F-6CD7-482A-9027-2592895E011F}" type="presParOf" srcId="{9F4ACE4D-1660-4D31-9D4C-9226003A6E77}" destId="{B4EC6BDD-269B-4B15-A4B2-1FD344C0C3BD}" srcOrd="0" destOrd="0" presId="urn:microsoft.com/office/officeart/2005/8/layout/radial1"/>
    <dgm:cxn modelId="{F5337F5F-2A41-49CA-8360-79B0C7C1E646}" type="presParOf" srcId="{9F4ACE4D-1660-4D31-9D4C-9226003A6E77}" destId="{83694D19-05ED-40A2-AADD-F515C6FD671B}" srcOrd="1" destOrd="0" presId="urn:microsoft.com/office/officeart/2005/8/layout/radial1"/>
    <dgm:cxn modelId="{77C5726C-B0A9-4DC8-8F78-64A661B5ECB9}" type="presParOf" srcId="{83694D19-05ED-40A2-AADD-F515C6FD671B}" destId="{5E36A286-2FCC-47B1-AFF4-E852DC81FB0A}" srcOrd="0" destOrd="0" presId="urn:microsoft.com/office/officeart/2005/8/layout/radial1"/>
    <dgm:cxn modelId="{0245B1CE-6014-4BDC-9190-D538D905B383}" type="presParOf" srcId="{9F4ACE4D-1660-4D31-9D4C-9226003A6E77}" destId="{B757BB86-FA09-4E05-A1ED-381891144CEF}" srcOrd="2" destOrd="0" presId="urn:microsoft.com/office/officeart/2005/8/layout/radial1"/>
    <dgm:cxn modelId="{B591E24B-5748-4308-9A2B-B0A6EE38EABB}" type="presParOf" srcId="{9F4ACE4D-1660-4D31-9D4C-9226003A6E77}" destId="{370D0CD2-6DCA-4C54-A98C-8755B1130776}" srcOrd="3" destOrd="0" presId="urn:microsoft.com/office/officeart/2005/8/layout/radial1"/>
    <dgm:cxn modelId="{014C90B8-FEBA-4DA0-9A2C-10AA4F7FAF2C}" type="presParOf" srcId="{370D0CD2-6DCA-4C54-A98C-8755B1130776}" destId="{4F9BA1C1-8FE5-4131-BFBD-BC58A52D9514}" srcOrd="0" destOrd="0" presId="urn:microsoft.com/office/officeart/2005/8/layout/radial1"/>
    <dgm:cxn modelId="{1F70C76F-5F4C-488D-9305-3FBE443EA22D}" type="presParOf" srcId="{9F4ACE4D-1660-4D31-9D4C-9226003A6E77}" destId="{3724E400-B6ED-4600-B196-7599ABDFDF59}" srcOrd="4" destOrd="0" presId="urn:microsoft.com/office/officeart/2005/8/layout/radial1"/>
    <dgm:cxn modelId="{67EDA6F0-7D0D-47CA-99B1-27DDD73EBBCB}" type="presParOf" srcId="{9F4ACE4D-1660-4D31-9D4C-9226003A6E77}" destId="{95AAD4FE-C39F-4ED8-A17C-23314CA682CA}" srcOrd="5" destOrd="0" presId="urn:microsoft.com/office/officeart/2005/8/layout/radial1"/>
    <dgm:cxn modelId="{03A64383-8CC9-4A07-BCA3-D57FF74759FD}" type="presParOf" srcId="{95AAD4FE-C39F-4ED8-A17C-23314CA682CA}" destId="{B4627059-C3D5-4D47-A9D6-3A603961C12E}" srcOrd="0" destOrd="0" presId="urn:microsoft.com/office/officeart/2005/8/layout/radial1"/>
    <dgm:cxn modelId="{996BEBF4-85D7-4AAD-B88C-E59ACC8AA003}" type="presParOf" srcId="{9F4ACE4D-1660-4D31-9D4C-9226003A6E77}" destId="{4B9352D3-8D37-430B-9EC2-87BEFEC15006}" srcOrd="6" destOrd="0" presId="urn:microsoft.com/office/officeart/2005/8/layout/radial1"/>
    <dgm:cxn modelId="{0BD2E626-00B4-487C-BFFC-17E763650856}" type="presParOf" srcId="{9F4ACE4D-1660-4D31-9D4C-9226003A6E77}" destId="{A6E91A60-3567-416E-87CB-D0C9473C2F65}" srcOrd="7" destOrd="0" presId="urn:microsoft.com/office/officeart/2005/8/layout/radial1"/>
    <dgm:cxn modelId="{FE05B408-8093-444D-9B19-E3F176BC35ED}" type="presParOf" srcId="{A6E91A60-3567-416E-87CB-D0C9473C2F65}" destId="{E299BE59-4181-4C0E-A45A-21BD183CF5CD}" srcOrd="0" destOrd="0" presId="urn:microsoft.com/office/officeart/2005/8/layout/radial1"/>
    <dgm:cxn modelId="{59FB5611-5156-4104-8861-0C93AE5AAF48}" type="presParOf" srcId="{9F4ACE4D-1660-4D31-9D4C-9226003A6E77}" destId="{BBBD6C3E-E2A0-49C5-B953-A57A3A3557F1}" srcOrd="8"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3/20/2020</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‹Nº›</a:t>
            </a:fld>
            <a:endParaRPr lang="en-US" dirty="0"/>
          </a:p>
        </p:txBody>
      </p:sp>
      <p:grpSp>
        <p:nvGrpSpPr>
          <p:cNvPr id="9" name="Group 8"/>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3/20/2020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3/20/2020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3/20/2020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accent1"/>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3/20/2020</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‹Nº›</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accent1"/>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s-ES"/>
              <a:t>Haga clic para modificar el estilo de título del patrón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3/20/2020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3/20/2020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3/20/2020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3/20/2020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3/20/2020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‹Nº›</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3/20/2020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‹Nº›</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3/20/2020</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‹Nº›</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14367ACC-02BF-478F-8CF1-7802A40FF0BB}"/>
              </a:ext>
            </a:extLst>
          </p:cNvPr>
          <p:cNvSpPr>
            <a:spLocks noGrp="1"/>
          </p:cNvSpPr>
          <p:nvPr>
            <p:ph type="ctrTitle"/>
          </p:nvPr>
        </p:nvSpPr>
        <p:spPr/>
        <p:txBody>
          <a:bodyPr/>
          <a:lstStyle/>
          <a:p>
            <a:r>
              <a:rPr lang="es-CL" dirty="0"/>
              <a:t>Formas discursivas</a:t>
            </a:r>
          </a:p>
        </p:txBody>
      </p:sp>
      <p:sp>
        <p:nvSpPr>
          <p:cNvPr id="3" name="Subtítulo 2">
            <a:extLst>
              <a:ext uri="{FF2B5EF4-FFF2-40B4-BE49-F238E27FC236}">
                <a16:creationId xmlns:a16="http://schemas.microsoft.com/office/drawing/2014/main" xmlns="" id="{C1130397-15BE-4291-9341-12668D4D7E86}"/>
              </a:ext>
            </a:extLst>
          </p:cNvPr>
          <p:cNvSpPr>
            <a:spLocks noGrp="1"/>
          </p:cNvSpPr>
          <p:nvPr>
            <p:ph type="subTitle" idx="1"/>
          </p:nvPr>
        </p:nvSpPr>
        <p:spPr/>
        <p:txBody>
          <a:bodyPr/>
          <a:lstStyle/>
          <a:p>
            <a:r>
              <a:rPr lang="es-CL" dirty="0"/>
              <a:t>3 Medio C y D</a:t>
            </a:r>
          </a:p>
          <a:p>
            <a:r>
              <a:rPr lang="es-CL" dirty="0"/>
              <a:t>Liceo República Argentina</a:t>
            </a:r>
          </a:p>
        </p:txBody>
      </p:sp>
    </p:spTree>
    <p:extLst>
      <p:ext uri="{BB962C8B-B14F-4D97-AF65-F5344CB8AC3E}">
        <p14:creationId xmlns:p14="http://schemas.microsoft.com/office/powerpoint/2010/main" val="6424360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a:extLst>
              <a:ext uri="{FF2B5EF4-FFF2-40B4-BE49-F238E27FC236}">
                <a16:creationId xmlns:a16="http://schemas.microsoft.com/office/drawing/2014/main" xmlns="" id="{5F9C537C-2704-4A07-A84B-8BE9CF69BD06}"/>
              </a:ext>
            </a:extLst>
          </p:cNvPr>
          <p:cNvSpPr>
            <a:spLocks noGrp="1"/>
          </p:cNvSpPr>
          <p:nvPr>
            <p:ph type="title"/>
          </p:nvPr>
        </p:nvSpPr>
        <p:spPr/>
        <p:txBody>
          <a:bodyPr/>
          <a:lstStyle/>
          <a:p>
            <a:r>
              <a:rPr lang="es-CL" dirty="0"/>
              <a:t>Ejemplo</a:t>
            </a:r>
          </a:p>
        </p:txBody>
      </p:sp>
      <p:sp>
        <p:nvSpPr>
          <p:cNvPr id="6" name="Marcador de contenido 5">
            <a:extLst>
              <a:ext uri="{FF2B5EF4-FFF2-40B4-BE49-F238E27FC236}">
                <a16:creationId xmlns:a16="http://schemas.microsoft.com/office/drawing/2014/main" xmlns="" id="{6480F408-9A93-40CE-8A54-9852479FC090}"/>
              </a:ext>
            </a:extLst>
          </p:cNvPr>
          <p:cNvSpPr>
            <a:spLocks noGrp="1"/>
          </p:cNvSpPr>
          <p:nvPr>
            <p:ph idx="1"/>
          </p:nvPr>
        </p:nvSpPr>
        <p:spPr>
          <a:xfrm>
            <a:off x="1371600" y="1537252"/>
            <a:ext cx="9601200" cy="4330148"/>
          </a:xfrm>
        </p:spPr>
        <p:txBody>
          <a:bodyPr>
            <a:normAutofit/>
          </a:bodyPr>
          <a:lstStyle/>
          <a:p>
            <a:pPr algn="just"/>
            <a:r>
              <a:rPr lang="es-ES" dirty="0"/>
              <a:t>“Internet se ha convertido hoy día en una herramienta indispensable en la vida de las personas. Sería difícil, especialmente para los más jóvenes, concebir un mundo en el cual ‘no estemos conectados’ Ingo Lackerbauer, en su libro ‘Internet’, señala que la importancia de internet en el futuro desborda todo lo acontecido hasta ahora, se está convirtiendo en el "medio de comunicación global". No hace falta explicar con detalles los beneficios de estas maravilloso invento tecnológico. Nos permite educarnos, conocer, disfrutar. Es decir, es una herramienta multiuso. Precisamente, es este uso el que puede volverse negativo. Estamos hablando de la adicción al internet. Muchos jóvenes pasan una gran parte del día navegando por páginas, publicando en las redes sociales, o viendo videos en </a:t>
            </a:r>
            <a:r>
              <a:rPr lang="es-ES" dirty="0" err="1"/>
              <a:t>Youtube</a:t>
            </a:r>
            <a:r>
              <a:rPr lang="es-ES" dirty="0"/>
              <a:t>. Usar el internet para el entretenimiento no es algo malo en sí. Lo malo es abusar. </a:t>
            </a:r>
            <a:endParaRPr lang="es-CL" dirty="0"/>
          </a:p>
        </p:txBody>
      </p:sp>
      <p:pic>
        <p:nvPicPr>
          <p:cNvPr id="8" name="Imagen 7">
            <a:extLst>
              <a:ext uri="{FF2B5EF4-FFF2-40B4-BE49-F238E27FC236}">
                <a16:creationId xmlns:a16="http://schemas.microsoft.com/office/drawing/2014/main" xmlns="" id="{0CEF5773-9395-42C2-9D1A-3F103E83226B}"/>
              </a:ext>
            </a:extLst>
          </p:cNvPr>
          <p:cNvPicPr>
            <a:picLocks noChangeAspect="1"/>
          </p:cNvPicPr>
          <p:nvPr/>
        </p:nvPicPr>
        <p:blipFill>
          <a:blip r:embed="rId2"/>
          <a:stretch>
            <a:fillRect/>
          </a:stretch>
        </p:blipFill>
        <p:spPr>
          <a:xfrm>
            <a:off x="6970643" y="4906204"/>
            <a:ext cx="3405809" cy="1769424"/>
          </a:xfrm>
          <a:prstGeom prst="rect">
            <a:avLst/>
          </a:prstGeom>
        </p:spPr>
      </p:pic>
    </p:spTree>
    <p:extLst>
      <p:ext uri="{BB962C8B-B14F-4D97-AF65-F5344CB8AC3E}">
        <p14:creationId xmlns:p14="http://schemas.microsoft.com/office/powerpoint/2010/main" val="22656812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Marcador de contenido 4">
            <a:extLst>
              <a:ext uri="{FF2B5EF4-FFF2-40B4-BE49-F238E27FC236}">
                <a16:creationId xmlns:a16="http://schemas.microsoft.com/office/drawing/2014/main" xmlns="" id="{CB92E8B7-A85C-48F6-9115-D23E73544E85}"/>
              </a:ext>
            </a:extLst>
          </p:cNvPr>
          <p:cNvGraphicFramePr>
            <a:graphicFrameLocks noGrp="1"/>
          </p:cNvGraphicFramePr>
          <p:nvPr>
            <p:ph idx="1"/>
            <p:extLst>
              <p:ext uri="{D42A27DB-BD31-4B8C-83A1-F6EECF244321}">
                <p14:modId xmlns:p14="http://schemas.microsoft.com/office/powerpoint/2010/main" val="519634745"/>
              </p:ext>
            </p:extLst>
          </p:nvPr>
        </p:nvGraphicFramePr>
        <p:xfrm>
          <a:off x="1371600" y="304801"/>
          <a:ext cx="10224052" cy="6096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790881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C8994D6D-F90F-4D1F-B80A-E105F2B9C140}"/>
              </a:ext>
            </a:extLst>
          </p:cNvPr>
          <p:cNvSpPr>
            <a:spLocks noGrp="1"/>
          </p:cNvSpPr>
          <p:nvPr>
            <p:ph type="title"/>
          </p:nvPr>
        </p:nvSpPr>
        <p:spPr/>
        <p:txBody>
          <a:bodyPr/>
          <a:lstStyle/>
          <a:p>
            <a:pPr algn="ctr"/>
            <a:r>
              <a:rPr lang="es-CL" dirty="0"/>
              <a:t>¿Qué son las formas discursivas?</a:t>
            </a:r>
          </a:p>
        </p:txBody>
      </p:sp>
      <p:sp>
        <p:nvSpPr>
          <p:cNvPr id="3" name="Marcador de contenido 2">
            <a:extLst>
              <a:ext uri="{FF2B5EF4-FFF2-40B4-BE49-F238E27FC236}">
                <a16:creationId xmlns:a16="http://schemas.microsoft.com/office/drawing/2014/main" xmlns="" id="{A9882FF2-7F99-4F53-A0E5-AF5C806E150F}"/>
              </a:ext>
            </a:extLst>
          </p:cNvPr>
          <p:cNvSpPr>
            <a:spLocks noGrp="1"/>
          </p:cNvSpPr>
          <p:nvPr>
            <p:ph idx="1"/>
          </p:nvPr>
        </p:nvSpPr>
        <p:spPr/>
        <p:txBody>
          <a:bodyPr>
            <a:noAutofit/>
          </a:bodyPr>
          <a:lstStyle/>
          <a:p>
            <a:pPr algn="just"/>
            <a:r>
              <a:rPr lang="es-CL" sz="2800" dirty="0"/>
              <a:t>Son modalidades que se escogen para organizar el contenido de un texto (Discurso oral o escrito)</a:t>
            </a:r>
          </a:p>
          <a:p>
            <a:pPr algn="just"/>
            <a:r>
              <a:rPr lang="es-CL" sz="2800" dirty="0"/>
              <a:t>Son cuatro:</a:t>
            </a:r>
          </a:p>
          <a:p>
            <a:pPr algn="just"/>
            <a:r>
              <a:rPr lang="es-CL" sz="2800" dirty="0"/>
              <a:t>1. Narración</a:t>
            </a:r>
          </a:p>
          <a:p>
            <a:pPr algn="just"/>
            <a:r>
              <a:rPr lang="es-CL" sz="2800" dirty="0"/>
              <a:t>2. Descripción</a:t>
            </a:r>
          </a:p>
          <a:p>
            <a:pPr algn="just"/>
            <a:r>
              <a:rPr lang="es-CL" sz="2800" dirty="0"/>
              <a:t>3. Exposición</a:t>
            </a:r>
          </a:p>
          <a:p>
            <a:pPr algn="just"/>
            <a:r>
              <a:rPr lang="es-CL" sz="2800" dirty="0"/>
              <a:t>4. Argumentación</a:t>
            </a:r>
          </a:p>
        </p:txBody>
      </p:sp>
      <p:pic>
        <p:nvPicPr>
          <p:cNvPr id="5" name="Imagen 4">
            <a:extLst>
              <a:ext uri="{FF2B5EF4-FFF2-40B4-BE49-F238E27FC236}">
                <a16:creationId xmlns:a16="http://schemas.microsoft.com/office/drawing/2014/main" xmlns="" id="{FC882367-507F-4D96-95FF-1CC5CA0CE034}"/>
              </a:ext>
            </a:extLst>
          </p:cNvPr>
          <p:cNvPicPr>
            <a:picLocks noChangeAspect="1"/>
          </p:cNvPicPr>
          <p:nvPr/>
        </p:nvPicPr>
        <p:blipFill>
          <a:blip r:embed="rId2"/>
          <a:stretch>
            <a:fillRect/>
          </a:stretch>
        </p:blipFill>
        <p:spPr>
          <a:xfrm>
            <a:off x="7461388" y="3608683"/>
            <a:ext cx="3630682" cy="2563517"/>
          </a:xfrm>
          <a:prstGeom prst="rect">
            <a:avLst/>
          </a:prstGeom>
        </p:spPr>
      </p:pic>
    </p:spTree>
    <p:extLst>
      <p:ext uri="{BB962C8B-B14F-4D97-AF65-F5344CB8AC3E}">
        <p14:creationId xmlns:p14="http://schemas.microsoft.com/office/powerpoint/2010/main" val="25239034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62828C0D-65CE-4B09-B2FA-5263B6EDE81A}"/>
              </a:ext>
            </a:extLst>
          </p:cNvPr>
          <p:cNvSpPr>
            <a:spLocks noGrp="1"/>
          </p:cNvSpPr>
          <p:nvPr>
            <p:ph type="title"/>
          </p:nvPr>
        </p:nvSpPr>
        <p:spPr/>
        <p:txBody>
          <a:bodyPr/>
          <a:lstStyle/>
          <a:p>
            <a:pPr algn="ctr"/>
            <a:r>
              <a:rPr lang="es-CL" dirty="0"/>
              <a:t>Narración</a:t>
            </a:r>
          </a:p>
        </p:txBody>
      </p:sp>
      <p:sp>
        <p:nvSpPr>
          <p:cNvPr id="3" name="Marcador de contenido 2">
            <a:extLst>
              <a:ext uri="{FF2B5EF4-FFF2-40B4-BE49-F238E27FC236}">
                <a16:creationId xmlns:a16="http://schemas.microsoft.com/office/drawing/2014/main" xmlns="" id="{440B3BE4-DBEA-4007-8FA9-DDB44256390E}"/>
              </a:ext>
            </a:extLst>
          </p:cNvPr>
          <p:cNvSpPr>
            <a:spLocks noGrp="1"/>
          </p:cNvSpPr>
          <p:nvPr>
            <p:ph sz="half" idx="1"/>
          </p:nvPr>
        </p:nvSpPr>
        <p:spPr>
          <a:xfrm>
            <a:off x="1371599" y="1514060"/>
            <a:ext cx="4525617" cy="4611755"/>
          </a:xfrm>
        </p:spPr>
        <p:txBody>
          <a:bodyPr>
            <a:normAutofit fontScale="85000" lnSpcReduction="10000"/>
          </a:bodyPr>
          <a:lstStyle/>
          <a:p>
            <a:pPr algn="just"/>
            <a:r>
              <a:rPr lang="es-CL" sz="2800" dirty="0"/>
              <a:t>Consiste en relatar hechos o situaciones que suceden en una secuencia. </a:t>
            </a:r>
          </a:p>
          <a:p>
            <a:pPr algn="just"/>
            <a:r>
              <a:rPr lang="es-CL" sz="2800" dirty="0"/>
              <a:t>La narración responde a la pregunta ¿Qué sucede o sucedió? ¿Qué pasó?</a:t>
            </a:r>
          </a:p>
          <a:p>
            <a:pPr algn="just"/>
            <a:r>
              <a:rPr lang="es-CL" sz="2800" dirty="0"/>
              <a:t>Esta forma del discurso establece un orden temporal de los acontecimientos. </a:t>
            </a:r>
          </a:p>
          <a:p>
            <a:pPr algn="just"/>
            <a:r>
              <a:rPr lang="es-CL" sz="2800" dirty="0"/>
              <a:t>Comienza con una presentación o introducción, luego un nudo o problema y por último el desenlace.</a:t>
            </a:r>
          </a:p>
          <a:p>
            <a:pPr marL="0" indent="0">
              <a:buNone/>
            </a:pPr>
            <a:endParaRPr lang="es-CL" dirty="0"/>
          </a:p>
        </p:txBody>
      </p:sp>
      <p:pic>
        <p:nvPicPr>
          <p:cNvPr id="5" name="Imagen 4">
            <a:extLst>
              <a:ext uri="{FF2B5EF4-FFF2-40B4-BE49-F238E27FC236}">
                <a16:creationId xmlns:a16="http://schemas.microsoft.com/office/drawing/2014/main" xmlns="" id="{B750FECC-FD79-485C-9A73-5984A6AD5EB5}"/>
              </a:ext>
            </a:extLst>
          </p:cNvPr>
          <p:cNvPicPr>
            <a:picLocks noChangeAspect="1"/>
          </p:cNvPicPr>
          <p:nvPr/>
        </p:nvPicPr>
        <p:blipFill>
          <a:blip r:embed="rId2"/>
          <a:stretch>
            <a:fillRect/>
          </a:stretch>
        </p:blipFill>
        <p:spPr>
          <a:xfrm>
            <a:off x="6679096" y="1514060"/>
            <a:ext cx="5208104" cy="4611756"/>
          </a:xfrm>
          <a:prstGeom prst="rect">
            <a:avLst/>
          </a:prstGeom>
        </p:spPr>
      </p:pic>
    </p:spTree>
    <p:extLst>
      <p:ext uri="{BB962C8B-B14F-4D97-AF65-F5344CB8AC3E}">
        <p14:creationId xmlns:p14="http://schemas.microsoft.com/office/powerpoint/2010/main" val="9254938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a:extLst>
              <a:ext uri="{FF2B5EF4-FFF2-40B4-BE49-F238E27FC236}">
                <a16:creationId xmlns:a16="http://schemas.microsoft.com/office/drawing/2014/main" xmlns="" id="{B1CA1858-14A0-4A6D-A403-94284D6B9BA5}"/>
              </a:ext>
            </a:extLst>
          </p:cNvPr>
          <p:cNvSpPr>
            <a:spLocks noGrp="1"/>
          </p:cNvSpPr>
          <p:nvPr>
            <p:ph type="title"/>
          </p:nvPr>
        </p:nvSpPr>
        <p:spPr>
          <a:xfrm>
            <a:off x="1371600" y="685800"/>
            <a:ext cx="9455426" cy="745435"/>
          </a:xfrm>
        </p:spPr>
        <p:txBody>
          <a:bodyPr/>
          <a:lstStyle/>
          <a:p>
            <a:r>
              <a:rPr lang="es-CL" dirty="0"/>
              <a:t>EJEMPLO:</a:t>
            </a:r>
          </a:p>
        </p:txBody>
      </p:sp>
      <p:sp>
        <p:nvSpPr>
          <p:cNvPr id="6" name="Marcador de contenido 5">
            <a:extLst>
              <a:ext uri="{FF2B5EF4-FFF2-40B4-BE49-F238E27FC236}">
                <a16:creationId xmlns:a16="http://schemas.microsoft.com/office/drawing/2014/main" xmlns="" id="{D3C3C72B-5522-4214-9F4A-5D288A3D1B55}"/>
              </a:ext>
            </a:extLst>
          </p:cNvPr>
          <p:cNvSpPr>
            <a:spLocks noGrp="1"/>
          </p:cNvSpPr>
          <p:nvPr>
            <p:ph idx="1"/>
          </p:nvPr>
        </p:nvSpPr>
        <p:spPr>
          <a:xfrm>
            <a:off x="1371600" y="1948069"/>
            <a:ext cx="9773478" cy="4346713"/>
          </a:xfrm>
        </p:spPr>
        <p:txBody>
          <a:bodyPr>
            <a:normAutofit/>
          </a:bodyPr>
          <a:lstStyle/>
          <a:p>
            <a:pPr algn="just"/>
            <a:r>
              <a:rPr lang="es-ES" dirty="0"/>
              <a:t>“Nos habíamos mudado a Rosario. Mis primeros seis años los habíamos pasado, papá, mamá y yo, en un pueblo de la provincia de Buenos Aires del que no guardo memoria alguna y al que no he vuelto después: Coronel Pringles. La gran ciudad (era lo que parecía Rosario, viniendo de donde veníamos) nos produjo una sensación inmensa. Mi padre no demoró más que un par de días en cumplir una promesa que me había hecho: llevarme a tomar un helado. Sería el primero para mí, pues en Pringles no existían. Él, que en su juventud había conocido ciudades, me había hecho más de una vez el elogio de esa golosina, que recordaba deliciosa y festiva aunque no atinaba a explicar su encanto con palabras. Me lo había descripto, muy correctamente, como algo inimaginable para el no iniciado, y eso había bastado para que el helado echara raíces en mi mente infantil y creciera en ella hasta tomar las dimensiones de un mito.” [Obviamente en este texto no hay como tal una estructura argumental desarrollada, por lo que espero que pronto leamos el libro completo] [César Aira, Cómo me hice monja.]</a:t>
            </a:r>
            <a:endParaRPr lang="es-CL" dirty="0"/>
          </a:p>
        </p:txBody>
      </p:sp>
      <p:pic>
        <p:nvPicPr>
          <p:cNvPr id="8" name="Imagen 7">
            <a:extLst>
              <a:ext uri="{FF2B5EF4-FFF2-40B4-BE49-F238E27FC236}">
                <a16:creationId xmlns:a16="http://schemas.microsoft.com/office/drawing/2014/main" xmlns="" id="{5CB870BF-A051-4702-B80A-FC7F4D1A2BE0}"/>
              </a:ext>
            </a:extLst>
          </p:cNvPr>
          <p:cNvPicPr>
            <a:picLocks noChangeAspect="1"/>
          </p:cNvPicPr>
          <p:nvPr/>
        </p:nvPicPr>
        <p:blipFill>
          <a:blip r:embed="rId2"/>
          <a:stretch>
            <a:fillRect/>
          </a:stretch>
        </p:blipFill>
        <p:spPr>
          <a:xfrm>
            <a:off x="9495182" y="437321"/>
            <a:ext cx="1325218" cy="1325218"/>
          </a:xfrm>
          <a:prstGeom prst="rect">
            <a:avLst/>
          </a:prstGeom>
        </p:spPr>
      </p:pic>
    </p:spTree>
    <p:extLst>
      <p:ext uri="{BB962C8B-B14F-4D97-AF65-F5344CB8AC3E}">
        <p14:creationId xmlns:p14="http://schemas.microsoft.com/office/powerpoint/2010/main" val="2577513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22BB8B1F-0270-4A1F-AEBA-6E3546B43A89}"/>
              </a:ext>
            </a:extLst>
          </p:cNvPr>
          <p:cNvSpPr>
            <a:spLocks noGrp="1"/>
          </p:cNvSpPr>
          <p:nvPr>
            <p:ph type="title"/>
          </p:nvPr>
        </p:nvSpPr>
        <p:spPr/>
        <p:txBody>
          <a:bodyPr/>
          <a:lstStyle/>
          <a:p>
            <a:pPr algn="ctr"/>
            <a:r>
              <a:rPr lang="es-CL" dirty="0"/>
              <a:t>Descripción </a:t>
            </a:r>
          </a:p>
        </p:txBody>
      </p:sp>
      <p:sp>
        <p:nvSpPr>
          <p:cNvPr id="3" name="Marcador de contenido 2">
            <a:extLst>
              <a:ext uri="{FF2B5EF4-FFF2-40B4-BE49-F238E27FC236}">
                <a16:creationId xmlns:a16="http://schemas.microsoft.com/office/drawing/2014/main" xmlns="" id="{257A82E7-1F8B-4096-9A83-17C7FFE9729B}"/>
              </a:ext>
            </a:extLst>
          </p:cNvPr>
          <p:cNvSpPr>
            <a:spLocks noGrp="1"/>
          </p:cNvSpPr>
          <p:nvPr>
            <p:ph idx="1"/>
          </p:nvPr>
        </p:nvSpPr>
        <p:spPr>
          <a:xfrm>
            <a:off x="1371600" y="1802296"/>
            <a:ext cx="9601200" cy="4065104"/>
          </a:xfrm>
        </p:spPr>
        <p:txBody>
          <a:bodyPr/>
          <a:lstStyle/>
          <a:p>
            <a:pPr algn="just"/>
            <a:r>
              <a:rPr lang="es-ES" sz="2800" dirty="0"/>
              <a:t>Consiste en la mención de una serie de características, tanto concretas como abstractas, sobre un determinado objeto, persona o lugar. </a:t>
            </a:r>
          </a:p>
          <a:p>
            <a:pPr algn="just"/>
            <a:r>
              <a:rPr lang="es-ES" sz="2800" dirty="0"/>
              <a:t>Implica los elementos distintivos que permiten identificar un objeto o ser vivo en especifico.</a:t>
            </a:r>
          </a:p>
          <a:p>
            <a:pPr algn="just"/>
            <a:r>
              <a:rPr lang="es-ES" sz="2800" dirty="0"/>
              <a:t>Responde a la pregunta ¿Cómo es?</a:t>
            </a:r>
          </a:p>
          <a:p>
            <a:pPr marL="0" indent="0">
              <a:buNone/>
            </a:pPr>
            <a:endParaRPr lang="es-CL" dirty="0"/>
          </a:p>
        </p:txBody>
      </p:sp>
      <p:pic>
        <p:nvPicPr>
          <p:cNvPr id="9" name="Imagen 8">
            <a:extLst>
              <a:ext uri="{FF2B5EF4-FFF2-40B4-BE49-F238E27FC236}">
                <a16:creationId xmlns:a16="http://schemas.microsoft.com/office/drawing/2014/main" xmlns="" id="{E8243AC3-1BF4-4FFF-895E-769BD9F496B1}"/>
              </a:ext>
            </a:extLst>
          </p:cNvPr>
          <p:cNvPicPr>
            <a:picLocks noChangeAspect="1"/>
          </p:cNvPicPr>
          <p:nvPr/>
        </p:nvPicPr>
        <p:blipFill>
          <a:blip r:embed="rId2"/>
          <a:stretch>
            <a:fillRect/>
          </a:stretch>
        </p:blipFill>
        <p:spPr>
          <a:xfrm>
            <a:off x="7832035" y="3834848"/>
            <a:ext cx="3631096" cy="2723322"/>
          </a:xfrm>
          <a:prstGeom prst="rect">
            <a:avLst/>
          </a:prstGeom>
        </p:spPr>
      </p:pic>
    </p:spTree>
    <p:extLst>
      <p:ext uri="{BB962C8B-B14F-4D97-AF65-F5344CB8AC3E}">
        <p14:creationId xmlns:p14="http://schemas.microsoft.com/office/powerpoint/2010/main" val="4915083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E061226A-D860-4B72-B7B1-E4BEBAD2128A}"/>
              </a:ext>
            </a:extLst>
          </p:cNvPr>
          <p:cNvSpPr>
            <a:spLocks noGrp="1"/>
          </p:cNvSpPr>
          <p:nvPr>
            <p:ph type="title"/>
          </p:nvPr>
        </p:nvSpPr>
        <p:spPr/>
        <p:txBody>
          <a:bodyPr/>
          <a:lstStyle/>
          <a:p>
            <a:r>
              <a:rPr lang="es-CL" dirty="0"/>
              <a:t>EJEMPLO</a:t>
            </a:r>
          </a:p>
        </p:txBody>
      </p:sp>
      <p:sp>
        <p:nvSpPr>
          <p:cNvPr id="3" name="Marcador de contenido 2">
            <a:extLst>
              <a:ext uri="{FF2B5EF4-FFF2-40B4-BE49-F238E27FC236}">
                <a16:creationId xmlns:a16="http://schemas.microsoft.com/office/drawing/2014/main" xmlns="" id="{61CD744A-9A26-4302-BC35-DF256BCDACDE}"/>
              </a:ext>
            </a:extLst>
          </p:cNvPr>
          <p:cNvSpPr>
            <a:spLocks noGrp="1"/>
          </p:cNvSpPr>
          <p:nvPr>
            <p:ph idx="1"/>
          </p:nvPr>
        </p:nvSpPr>
        <p:spPr/>
        <p:txBody>
          <a:bodyPr/>
          <a:lstStyle/>
          <a:p>
            <a:pPr algn="just"/>
            <a:r>
              <a:rPr lang="es-ES" dirty="0"/>
              <a:t>“La Habana, centro cosmopolita del Caribe, es una ciudad encantadora y viva, sede de múltiples actividades culturales e internacionales. Te encantará pasear por sus calles coloniales, por el Malecón, descubrir su rica vida nocturna y disfrutar de la calidez de su gente. La Habana es la ciudad capital de la República de Cuba, su ciudad más grande, principal puerto y centro económico y cultural. Es la sede oficial de los órganos superiores legislativo, ejecutivo y judicial del Estado, de todos los organismos centrales y de casi la totalidad de empresas y asociaciones de ámbito nacional. Lo más raro es que si uno camina por sus calles, de pronto se siente varado en la mitad de siglo, pues sus calles son viejas y sus autos antiguos, la gente sonríe por todos lados, pero el hambre se deja ver en los cuerpo de los niños, en el insistir por unas monedas que nunca deja al turista disfrutar de este paraíso caribeño y comunista.” [Internet, Wikipedia.]</a:t>
            </a:r>
            <a:endParaRPr lang="es-CL" dirty="0"/>
          </a:p>
        </p:txBody>
      </p:sp>
      <p:pic>
        <p:nvPicPr>
          <p:cNvPr id="5" name="Imagen 4">
            <a:extLst>
              <a:ext uri="{FF2B5EF4-FFF2-40B4-BE49-F238E27FC236}">
                <a16:creationId xmlns:a16="http://schemas.microsoft.com/office/drawing/2014/main" xmlns="" id="{A77F8E98-F0E2-47C1-BDEE-C74AB618F40F}"/>
              </a:ext>
            </a:extLst>
          </p:cNvPr>
          <p:cNvPicPr>
            <a:picLocks noChangeAspect="1"/>
          </p:cNvPicPr>
          <p:nvPr/>
        </p:nvPicPr>
        <p:blipFill>
          <a:blip r:embed="rId2"/>
          <a:stretch>
            <a:fillRect/>
          </a:stretch>
        </p:blipFill>
        <p:spPr>
          <a:xfrm>
            <a:off x="8188187" y="114300"/>
            <a:ext cx="2943639" cy="1962426"/>
          </a:xfrm>
          <a:prstGeom prst="rect">
            <a:avLst/>
          </a:prstGeom>
        </p:spPr>
      </p:pic>
    </p:spTree>
    <p:extLst>
      <p:ext uri="{BB962C8B-B14F-4D97-AF65-F5344CB8AC3E}">
        <p14:creationId xmlns:p14="http://schemas.microsoft.com/office/powerpoint/2010/main" val="13853474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92DCD922-B0AE-4A47-B0D3-2EEA5B13BF7B}"/>
              </a:ext>
            </a:extLst>
          </p:cNvPr>
          <p:cNvSpPr>
            <a:spLocks noGrp="1"/>
          </p:cNvSpPr>
          <p:nvPr>
            <p:ph type="title"/>
          </p:nvPr>
        </p:nvSpPr>
        <p:spPr/>
        <p:txBody>
          <a:bodyPr/>
          <a:lstStyle/>
          <a:p>
            <a:pPr algn="ctr"/>
            <a:r>
              <a:rPr lang="es-CL" dirty="0"/>
              <a:t>Exposición</a:t>
            </a:r>
          </a:p>
        </p:txBody>
      </p:sp>
      <p:sp>
        <p:nvSpPr>
          <p:cNvPr id="3" name="Marcador de contenido 2">
            <a:extLst>
              <a:ext uri="{FF2B5EF4-FFF2-40B4-BE49-F238E27FC236}">
                <a16:creationId xmlns:a16="http://schemas.microsoft.com/office/drawing/2014/main" xmlns="" id="{B6961C94-AC37-4465-9D6A-822C457E97D1}"/>
              </a:ext>
            </a:extLst>
          </p:cNvPr>
          <p:cNvSpPr>
            <a:spLocks noGrp="1"/>
          </p:cNvSpPr>
          <p:nvPr>
            <p:ph idx="1"/>
          </p:nvPr>
        </p:nvSpPr>
        <p:spPr/>
        <p:txBody>
          <a:bodyPr/>
          <a:lstStyle/>
          <a:p>
            <a:pPr algn="just"/>
            <a:r>
              <a:rPr lang="es-CL" sz="2800" dirty="0"/>
              <a:t>Se utiliza para dar a conocer un tema específico.</a:t>
            </a:r>
          </a:p>
          <a:p>
            <a:pPr algn="just"/>
            <a:r>
              <a:rPr lang="es-CL" sz="2800" dirty="0"/>
              <a:t>Expresa hechos, conceptos o ideas, de forma objetiva. </a:t>
            </a:r>
          </a:p>
          <a:p>
            <a:pPr algn="just"/>
            <a:r>
              <a:rPr lang="es-CL" sz="2800" dirty="0"/>
              <a:t>Responde a la pregunta ¿Qué es?</a:t>
            </a:r>
          </a:p>
          <a:p>
            <a:pPr algn="just"/>
            <a:r>
              <a:rPr lang="es-CL" sz="2800" dirty="0"/>
              <a:t>Se utiliza generalmente en divulgación en el área científica, jurídica y académica. </a:t>
            </a:r>
          </a:p>
          <a:p>
            <a:endParaRPr lang="es-CL" dirty="0"/>
          </a:p>
        </p:txBody>
      </p:sp>
      <p:pic>
        <p:nvPicPr>
          <p:cNvPr id="5" name="Imagen 4">
            <a:extLst>
              <a:ext uri="{FF2B5EF4-FFF2-40B4-BE49-F238E27FC236}">
                <a16:creationId xmlns:a16="http://schemas.microsoft.com/office/drawing/2014/main" xmlns="" id="{D20D5287-7756-4E65-BED8-321FCA7BB9DF}"/>
              </a:ext>
            </a:extLst>
          </p:cNvPr>
          <p:cNvPicPr>
            <a:picLocks noChangeAspect="1"/>
          </p:cNvPicPr>
          <p:nvPr/>
        </p:nvPicPr>
        <p:blipFill>
          <a:blip r:embed="rId2"/>
          <a:stretch>
            <a:fillRect/>
          </a:stretch>
        </p:blipFill>
        <p:spPr>
          <a:xfrm>
            <a:off x="9634744" y="354910"/>
            <a:ext cx="1619664" cy="1619664"/>
          </a:xfrm>
          <a:prstGeom prst="rect">
            <a:avLst/>
          </a:prstGeom>
        </p:spPr>
      </p:pic>
      <p:pic>
        <p:nvPicPr>
          <p:cNvPr id="7" name="Imagen 6">
            <a:extLst>
              <a:ext uri="{FF2B5EF4-FFF2-40B4-BE49-F238E27FC236}">
                <a16:creationId xmlns:a16="http://schemas.microsoft.com/office/drawing/2014/main" xmlns="" id="{A68D93DE-604D-46B6-97A1-0490CA8BD747}"/>
              </a:ext>
            </a:extLst>
          </p:cNvPr>
          <p:cNvPicPr>
            <a:picLocks noChangeAspect="1"/>
          </p:cNvPicPr>
          <p:nvPr/>
        </p:nvPicPr>
        <p:blipFill>
          <a:blip r:embed="rId3"/>
          <a:stretch>
            <a:fillRect/>
          </a:stretch>
        </p:blipFill>
        <p:spPr>
          <a:xfrm>
            <a:off x="1371600" y="4915314"/>
            <a:ext cx="1962772" cy="1456062"/>
          </a:xfrm>
          <a:prstGeom prst="rect">
            <a:avLst/>
          </a:prstGeom>
        </p:spPr>
      </p:pic>
    </p:spTree>
    <p:extLst>
      <p:ext uri="{BB962C8B-B14F-4D97-AF65-F5344CB8AC3E}">
        <p14:creationId xmlns:p14="http://schemas.microsoft.com/office/powerpoint/2010/main" val="38754430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2422FC73-9DB8-4E74-A30E-740F30A356BE}"/>
              </a:ext>
            </a:extLst>
          </p:cNvPr>
          <p:cNvSpPr>
            <a:spLocks noGrp="1"/>
          </p:cNvSpPr>
          <p:nvPr>
            <p:ph type="title"/>
          </p:nvPr>
        </p:nvSpPr>
        <p:spPr/>
        <p:txBody>
          <a:bodyPr/>
          <a:lstStyle/>
          <a:p>
            <a:r>
              <a:rPr lang="es-CL" dirty="0"/>
              <a:t>EJEMPLO</a:t>
            </a:r>
          </a:p>
        </p:txBody>
      </p:sp>
      <p:sp>
        <p:nvSpPr>
          <p:cNvPr id="3" name="Marcador de contenido 2">
            <a:extLst>
              <a:ext uri="{FF2B5EF4-FFF2-40B4-BE49-F238E27FC236}">
                <a16:creationId xmlns:a16="http://schemas.microsoft.com/office/drawing/2014/main" xmlns="" id="{8CCBD93B-B748-4DA0-90FF-A62DD5D25102}"/>
              </a:ext>
            </a:extLst>
          </p:cNvPr>
          <p:cNvSpPr>
            <a:spLocks noGrp="1"/>
          </p:cNvSpPr>
          <p:nvPr>
            <p:ph idx="1"/>
          </p:nvPr>
        </p:nvSpPr>
        <p:spPr/>
        <p:txBody>
          <a:bodyPr/>
          <a:lstStyle/>
          <a:p>
            <a:pPr algn="just"/>
            <a:r>
              <a:rPr lang="es-ES" sz="2400" dirty="0">
                <a:latin typeface="Arial" panose="020B0604020202020204" pitchFamily="34" charset="0"/>
                <a:cs typeface="Arial" panose="020B0604020202020204" pitchFamily="34" charset="0"/>
              </a:rPr>
              <a:t>Un cuásar o </a:t>
            </a:r>
            <a:r>
              <a:rPr lang="es-ES" sz="2400" dirty="0" err="1">
                <a:latin typeface="Arial" panose="020B0604020202020204" pitchFamily="34" charset="0"/>
                <a:cs typeface="Arial" panose="020B0604020202020204" pitchFamily="34" charset="0"/>
              </a:rPr>
              <a:t>quasar</a:t>
            </a:r>
            <a:r>
              <a:rPr lang="es-ES" sz="2400" dirty="0">
                <a:latin typeface="Arial" panose="020B0604020202020204" pitchFamily="34" charset="0"/>
                <a:cs typeface="Arial" panose="020B0604020202020204" pitchFamily="34" charset="0"/>
              </a:rPr>
              <a:t> es una fuente astronómica de energías de orden electromagnético, incluidas las radiofrecuencias y la luz visible. Su nombre es un acrónimo de “Fuente de Radio Cuasi- Estelar” en inglés (</a:t>
            </a:r>
            <a:r>
              <a:rPr lang="es-ES" sz="2400" dirty="0" err="1">
                <a:latin typeface="Arial" panose="020B0604020202020204" pitchFamily="34" charset="0"/>
                <a:cs typeface="Arial" panose="020B0604020202020204" pitchFamily="34" charset="0"/>
              </a:rPr>
              <a:t>quasi-stellar</a:t>
            </a:r>
            <a:r>
              <a:rPr lang="es-ES" sz="2400" dirty="0">
                <a:latin typeface="Arial" panose="020B0604020202020204" pitchFamily="34" charset="0"/>
                <a:cs typeface="Arial" panose="020B0604020202020204" pitchFamily="34" charset="0"/>
              </a:rPr>
              <a:t> radio </a:t>
            </a:r>
            <a:r>
              <a:rPr lang="es-ES" sz="2400" dirty="0" err="1">
                <a:latin typeface="Arial" panose="020B0604020202020204" pitchFamily="34" charset="0"/>
                <a:cs typeface="Arial" panose="020B0604020202020204" pitchFamily="34" charset="0"/>
              </a:rPr>
              <a:t>source</a:t>
            </a:r>
            <a:r>
              <a:rPr lang="es-ES" sz="2400" dirty="0">
                <a:latin typeface="Arial" panose="020B0604020202020204" pitchFamily="34" charset="0"/>
                <a:cs typeface="Arial" panose="020B0604020202020204" pitchFamily="34" charset="0"/>
              </a:rPr>
              <a:t>).</a:t>
            </a:r>
            <a:r>
              <a:rPr lang="es-ES" dirty="0"/>
              <a:t/>
            </a:r>
            <a:br>
              <a:rPr lang="es-ES" dirty="0"/>
            </a:br>
            <a:r>
              <a:rPr lang="es-ES" dirty="0"/>
              <a:t/>
            </a:r>
            <a:br>
              <a:rPr lang="es-ES" dirty="0"/>
            </a:br>
            <a:endParaRPr lang="es-CL" dirty="0"/>
          </a:p>
        </p:txBody>
      </p:sp>
      <p:pic>
        <p:nvPicPr>
          <p:cNvPr id="5" name="Imagen 4">
            <a:extLst>
              <a:ext uri="{FF2B5EF4-FFF2-40B4-BE49-F238E27FC236}">
                <a16:creationId xmlns:a16="http://schemas.microsoft.com/office/drawing/2014/main" xmlns="" id="{8874A5FF-DAE4-4666-817A-E711D7AB1E00}"/>
              </a:ext>
            </a:extLst>
          </p:cNvPr>
          <p:cNvPicPr>
            <a:picLocks noChangeAspect="1"/>
          </p:cNvPicPr>
          <p:nvPr/>
        </p:nvPicPr>
        <p:blipFill>
          <a:blip r:embed="rId2"/>
          <a:stretch>
            <a:fillRect/>
          </a:stretch>
        </p:blipFill>
        <p:spPr>
          <a:xfrm>
            <a:off x="5021362" y="4076700"/>
            <a:ext cx="3128724" cy="2345922"/>
          </a:xfrm>
          <a:prstGeom prst="rect">
            <a:avLst/>
          </a:prstGeom>
        </p:spPr>
      </p:pic>
    </p:spTree>
    <p:extLst>
      <p:ext uri="{BB962C8B-B14F-4D97-AF65-F5344CB8AC3E}">
        <p14:creationId xmlns:p14="http://schemas.microsoft.com/office/powerpoint/2010/main" val="10183952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170E9D20-4320-48A2-A9DC-59F44805C5BB}"/>
              </a:ext>
            </a:extLst>
          </p:cNvPr>
          <p:cNvSpPr>
            <a:spLocks noGrp="1"/>
          </p:cNvSpPr>
          <p:nvPr>
            <p:ph type="title"/>
          </p:nvPr>
        </p:nvSpPr>
        <p:spPr/>
        <p:txBody>
          <a:bodyPr/>
          <a:lstStyle/>
          <a:p>
            <a:pPr algn="ctr"/>
            <a:r>
              <a:rPr lang="es-CL" dirty="0"/>
              <a:t>Argumentación</a:t>
            </a:r>
          </a:p>
        </p:txBody>
      </p:sp>
      <p:sp>
        <p:nvSpPr>
          <p:cNvPr id="3" name="Marcador de contenido 2">
            <a:extLst>
              <a:ext uri="{FF2B5EF4-FFF2-40B4-BE49-F238E27FC236}">
                <a16:creationId xmlns:a16="http://schemas.microsoft.com/office/drawing/2014/main" xmlns="" id="{93A6A3EB-3716-4C3A-B45B-50F381F9504F}"/>
              </a:ext>
            </a:extLst>
          </p:cNvPr>
          <p:cNvSpPr>
            <a:spLocks noGrp="1"/>
          </p:cNvSpPr>
          <p:nvPr>
            <p:ph sz="half" idx="1"/>
          </p:nvPr>
        </p:nvSpPr>
        <p:spPr/>
        <p:txBody>
          <a:bodyPr>
            <a:normAutofit fontScale="92500" lnSpcReduction="10000"/>
          </a:bodyPr>
          <a:lstStyle/>
          <a:p>
            <a:pPr algn="just"/>
            <a:r>
              <a:rPr lang="es-ES" sz="2400" dirty="0"/>
              <a:t>El texto argumentativo tiene como objetivo expresar opiniones o rebatirlas con el fin de convencer y/o persuadir a un receptor. La finalidad del autor puede ser probar o demostrar una idea (o tesis), refutar la contraria o bien convencer/persuadir/disuadir al receptor sobre determinados comportamientos, hechos o ideas.</a:t>
            </a:r>
            <a:endParaRPr lang="es-CL" sz="2400" dirty="0"/>
          </a:p>
        </p:txBody>
      </p:sp>
      <p:pic>
        <p:nvPicPr>
          <p:cNvPr id="6" name="Marcador de contenido 5">
            <a:extLst>
              <a:ext uri="{FF2B5EF4-FFF2-40B4-BE49-F238E27FC236}">
                <a16:creationId xmlns:a16="http://schemas.microsoft.com/office/drawing/2014/main" xmlns="" id="{333F7732-AB16-4885-8A10-302B29EB3F10}"/>
              </a:ext>
            </a:extLst>
          </p:cNvPr>
          <p:cNvPicPr>
            <a:picLocks noGrp="1" noChangeAspect="1"/>
          </p:cNvPicPr>
          <p:nvPr>
            <p:ph sz="half" idx="2"/>
          </p:nvPr>
        </p:nvPicPr>
        <p:blipFill>
          <a:blip r:embed="rId2"/>
          <a:stretch>
            <a:fillRect/>
          </a:stretch>
        </p:blipFill>
        <p:spPr>
          <a:xfrm>
            <a:off x="6524625" y="2425148"/>
            <a:ext cx="4448175" cy="2763595"/>
          </a:xfrm>
        </p:spPr>
      </p:pic>
    </p:spTree>
    <p:extLst>
      <p:ext uri="{BB962C8B-B14F-4D97-AF65-F5344CB8AC3E}">
        <p14:creationId xmlns:p14="http://schemas.microsoft.com/office/powerpoint/2010/main" val="3997577392"/>
      </p:ext>
    </p:extLst>
  </p:cSld>
  <p:clrMapOvr>
    <a:masterClrMapping/>
  </p:clrMapOvr>
</p:sld>
</file>

<file path=ppt/theme/theme1.xml><?xml version="1.0" encoding="utf-8"?>
<a:theme xmlns:a="http://schemas.openxmlformats.org/drawingml/2006/main" name="Recorte">
  <a:themeElements>
    <a:clrScheme name="Crop">
      <a:dk1>
        <a:sysClr val="windowText" lastClr="000000"/>
      </a:dk1>
      <a:lt1>
        <a:sysClr val="window" lastClr="FFFFFF"/>
      </a:lt1>
      <a:dk2>
        <a:srgbClr val="432A30"/>
      </a:dk2>
      <a:lt2>
        <a:srgbClr val="F2F2F0"/>
      </a:lt2>
      <a:accent1>
        <a:srgbClr val="836C9F"/>
      </a:accent1>
      <a:accent2>
        <a:srgbClr val="BDAB56"/>
      </a:accent2>
      <a:accent3>
        <a:srgbClr val="B0565D"/>
      </a:accent3>
      <a:accent4>
        <a:srgbClr val="55B1BC"/>
      </a:accent4>
      <a:accent5>
        <a:srgbClr val="4D925F"/>
      </a:accent5>
      <a:accent6>
        <a:srgbClr val="E08C4A"/>
      </a:accent6>
      <a:hlink>
        <a:srgbClr val="55B1BC"/>
      </a:hlink>
      <a:folHlink>
        <a:srgbClr val="836C9F"/>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9270AA94-2367-4B1E-B579-26147B222BD0}"/>
    </a:ext>
  </a:extLst>
</a:theme>
</file>

<file path=docProps/app.xml><?xml version="1.0" encoding="utf-8"?>
<Properties xmlns="http://schemas.openxmlformats.org/officeDocument/2006/extended-properties" xmlns:vt="http://schemas.openxmlformats.org/officeDocument/2006/docPropsVTypes">
  <Template>TM10001105[[fn=Recorte]]</Template>
  <TotalTime>205</TotalTime>
  <Words>877</Words>
  <Application>Microsoft Office PowerPoint</Application>
  <PresentationFormat>Panorámica</PresentationFormat>
  <Paragraphs>39</Paragraphs>
  <Slides>11</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11</vt:i4>
      </vt:variant>
    </vt:vector>
  </HeadingPairs>
  <TitlesOfParts>
    <vt:vector size="14" baseType="lpstr">
      <vt:lpstr>Arial</vt:lpstr>
      <vt:lpstr>Franklin Gothic Book</vt:lpstr>
      <vt:lpstr>Recorte</vt:lpstr>
      <vt:lpstr>Formas discursivas</vt:lpstr>
      <vt:lpstr>¿Qué son las formas discursivas?</vt:lpstr>
      <vt:lpstr>Narración</vt:lpstr>
      <vt:lpstr>EJEMPLO:</vt:lpstr>
      <vt:lpstr>Descripción </vt:lpstr>
      <vt:lpstr>EJEMPLO</vt:lpstr>
      <vt:lpstr>Exposición</vt:lpstr>
      <vt:lpstr>EJEMPLO</vt:lpstr>
      <vt:lpstr>Argumentación</vt:lpstr>
      <vt:lpstr>Ejemplo</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Formas discursivas</dc:title>
  <dc:creator>Constanza</dc:creator>
  <cp:lastModifiedBy>Rubén Valdés Vásquez</cp:lastModifiedBy>
  <cp:revision>9</cp:revision>
  <dcterms:created xsi:type="dcterms:W3CDTF">2020-03-19T14:45:01Z</dcterms:created>
  <dcterms:modified xsi:type="dcterms:W3CDTF">2020-03-20T03:23:07Z</dcterms:modified>
</cp:coreProperties>
</file>