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63" r:id="rId6"/>
    <p:sldId id="264" r:id="rId7"/>
    <p:sldId id="259" r:id="rId8"/>
    <p:sldId id="260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67342-8E38-48D2-9F99-8DEA1DA0C37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007C20-28DC-4517-9B3B-0C67EE611BCD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Dirección</a:t>
          </a:r>
        </a:p>
      </dgm:t>
    </dgm:pt>
    <dgm:pt modelId="{C29B48FD-6E73-409D-B1A5-0142E5314181}" type="parTrans" cxnId="{6968FEE1-C22D-47DD-A283-39C50F0D0874}">
      <dgm:prSet/>
      <dgm:spPr/>
      <dgm:t>
        <a:bodyPr/>
        <a:lstStyle/>
        <a:p>
          <a:endParaRPr lang="es-ES" sz="1400">
            <a:solidFill>
              <a:srgbClr val="FFFF00"/>
            </a:solidFill>
          </a:endParaRPr>
        </a:p>
      </dgm:t>
    </dgm:pt>
    <dgm:pt modelId="{96D00341-2BA0-4BA0-841B-168F81761A16}" type="sibTrans" cxnId="{6968FEE1-C22D-47DD-A283-39C50F0D087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400">
            <a:solidFill>
              <a:srgbClr val="FFFF00"/>
            </a:solidFill>
          </a:endParaRPr>
        </a:p>
      </dgm:t>
    </dgm:pt>
    <dgm:pt modelId="{B44EA166-3D3E-4F9D-82F1-5EFF7D312569}">
      <dgm:prSet phldrT="[Texto]" custT="1"/>
      <dgm:spPr>
        <a:solidFill>
          <a:srgbClr val="9BBB59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Toma de Decisiones</a:t>
          </a:r>
        </a:p>
      </dgm:t>
    </dgm:pt>
    <dgm:pt modelId="{DA0C4992-1C2A-47A8-8775-D864598A6952}" type="parTrans" cxnId="{6D0CD1E6-FE0D-421B-85D8-7D4A7FEA22E9}">
      <dgm:prSet/>
      <dgm:spPr/>
      <dgm:t>
        <a:bodyPr/>
        <a:lstStyle/>
        <a:p>
          <a:endParaRPr lang="es-ES" sz="1400">
            <a:solidFill>
              <a:srgbClr val="FFFF00"/>
            </a:solidFill>
          </a:endParaRPr>
        </a:p>
      </dgm:t>
    </dgm:pt>
    <dgm:pt modelId="{042F04C2-29B9-4F4A-9D83-717BB1724EFC}" type="sibTrans" cxnId="{6D0CD1E6-FE0D-421B-85D8-7D4A7FEA22E9}">
      <dgm:prSet/>
      <dgm:spPr/>
      <dgm:t>
        <a:bodyPr/>
        <a:lstStyle/>
        <a:p>
          <a:endParaRPr lang="es-ES" sz="1400">
            <a:solidFill>
              <a:srgbClr val="FFFF00"/>
            </a:solidFill>
          </a:endParaRPr>
        </a:p>
      </dgm:t>
    </dgm:pt>
    <dgm:pt modelId="{2C2419F6-6247-44D6-9630-B109CC52FEB7}">
      <dgm:prSet phldrT="[Texto]" custT="1"/>
      <dgm:spPr>
        <a:solidFill>
          <a:srgbClr val="9BBB59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Motivación</a:t>
          </a:r>
        </a:p>
      </dgm:t>
    </dgm:pt>
    <dgm:pt modelId="{60C63F0D-F2B6-4AF4-BB29-E888154DEE95}" type="parTrans" cxnId="{12F3AF1F-A779-4FB2-A3AE-5CBDB99985F4}">
      <dgm:prSet/>
      <dgm:spPr/>
      <dgm:t>
        <a:bodyPr/>
        <a:lstStyle/>
        <a:p>
          <a:endParaRPr lang="es-ES" sz="1400">
            <a:solidFill>
              <a:srgbClr val="FFFF00"/>
            </a:solidFill>
          </a:endParaRPr>
        </a:p>
      </dgm:t>
    </dgm:pt>
    <dgm:pt modelId="{C36657B4-3183-459D-BC9A-597CA91A7DFB}" type="sibTrans" cxnId="{12F3AF1F-A779-4FB2-A3AE-5CBDB99985F4}">
      <dgm:prSet/>
      <dgm:spPr/>
      <dgm:t>
        <a:bodyPr/>
        <a:lstStyle/>
        <a:p>
          <a:endParaRPr lang="es-ES" sz="1400">
            <a:solidFill>
              <a:srgbClr val="FFFF00"/>
            </a:solidFill>
          </a:endParaRPr>
        </a:p>
      </dgm:t>
    </dgm:pt>
    <dgm:pt modelId="{74AAD13A-4CD5-4E41-B608-2939236DCFB2}">
      <dgm:prSet phldrT="[Texto]" custT="1"/>
      <dgm:spPr>
        <a:solidFill>
          <a:srgbClr val="9BBB59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Comunicación</a:t>
          </a:r>
        </a:p>
      </dgm:t>
    </dgm:pt>
    <dgm:pt modelId="{C4C2E077-C6A4-4069-8FFC-A846B82631DF}" type="parTrans" cxnId="{F67A78E9-BFB4-4F65-A9E6-AC630BECA6F7}">
      <dgm:prSet/>
      <dgm:spPr/>
      <dgm:t>
        <a:bodyPr/>
        <a:lstStyle/>
        <a:p>
          <a:endParaRPr lang="es-ES" sz="1400">
            <a:solidFill>
              <a:srgbClr val="FFFF00"/>
            </a:solidFill>
          </a:endParaRPr>
        </a:p>
      </dgm:t>
    </dgm:pt>
    <dgm:pt modelId="{4BB6A4EC-10CB-4C40-9994-7E174F8EAA8E}" type="sibTrans" cxnId="{F67A78E9-BFB4-4F65-A9E6-AC630BECA6F7}">
      <dgm:prSet/>
      <dgm:spPr/>
      <dgm:t>
        <a:bodyPr/>
        <a:lstStyle/>
        <a:p>
          <a:endParaRPr lang="es-ES" sz="1400">
            <a:solidFill>
              <a:srgbClr val="FFFF00"/>
            </a:solidFill>
          </a:endParaRPr>
        </a:p>
      </dgm:t>
    </dgm:pt>
    <dgm:pt modelId="{98E03E3F-1474-4322-A5F6-B026C8959744}">
      <dgm:prSet phldrT="[Texto]" custT="1"/>
      <dgm:spPr>
        <a:solidFill>
          <a:srgbClr val="9BBB59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Liderazgo</a:t>
          </a:r>
        </a:p>
      </dgm:t>
    </dgm:pt>
    <dgm:pt modelId="{BBE3D133-12E0-41E0-875B-B0EE816C3EBA}" type="parTrans" cxnId="{047E439D-629B-4295-89AE-810F816E0F6D}">
      <dgm:prSet/>
      <dgm:spPr/>
      <dgm:t>
        <a:bodyPr/>
        <a:lstStyle/>
        <a:p>
          <a:endParaRPr lang="es-ES" sz="1400">
            <a:solidFill>
              <a:srgbClr val="FFFF00"/>
            </a:solidFill>
          </a:endParaRPr>
        </a:p>
      </dgm:t>
    </dgm:pt>
    <dgm:pt modelId="{A42FAC9E-F322-4099-BBA0-E66FAEDE9ABA}" type="sibTrans" cxnId="{047E439D-629B-4295-89AE-810F816E0F6D}">
      <dgm:prSet/>
      <dgm:spPr/>
      <dgm:t>
        <a:bodyPr/>
        <a:lstStyle/>
        <a:p>
          <a:endParaRPr lang="es-ES" sz="1400">
            <a:solidFill>
              <a:srgbClr val="FFFF00"/>
            </a:solidFill>
          </a:endParaRPr>
        </a:p>
      </dgm:t>
    </dgm:pt>
    <dgm:pt modelId="{167AD041-6F7A-4C60-B239-546170D1A4C8}" type="pres">
      <dgm:prSet presAssocID="{02F67342-8E38-48D2-9F99-8DEA1DA0C3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686E02-D00B-42DF-9342-E312C341B544}" type="pres">
      <dgm:prSet presAssocID="{02F67342-8E38-48D2-9F99-8DEA1DA0C373}" presName="cycle" presStyleCnt="0"/>
      <dgm:spPr/>
    </dgm:pt>
    <dgm:pt modelId="{73CF4BB5-8A40-46FF-B98A-FCAB60BAA09B}" type="pres">
      <dgm:prSet presAssocID="{F9007C20-28DC-4517-9B3B-0C67EE611BC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94744D-24DC-441D-B226-A91FBB4ECE05}" type="pres">
      <dgm:prSet presAssocID="{96D00341-2BA0-4BA0-841B-168F81761A16}" presName="sibTransFirstNode" presStyleLbl="bgShp" presStyleIdx="0" presStyleCnt="1"/>
      <dgm:spPr/>
      <dgm:t>
        <a:bodyPr/>
        <a:lstStyle/>
        <a:p>
          <a:endParaRPr lang="es-CL"/>
        </a:p>
      </dgm:t>
    </dgm:pt>
    <dgm:pt modelId="{C712C394-7C04-431B-929D-F171C25F5092}" type="pres">
      <dgm:prSet presAssocID="{B44EA166-3D3E-4F9D-82F1-5EFF7D312569}" presName="nodeFollowingNodes" presStyleLbl="node1" presStyleIdx="1" presStyleCnt="5">
        <dgm:presLayoutVars>
          <dgm:bulletEnabled val="1"/>
        </dgm:presLayoutVars>
      </dgm:prSet>
      <dgm:spPr>
        <a:xfrm>
          <a:off x="4525185" y="1252334"/>
          <a:ext cx="1986319" cy="993159"/>
        </a:xfrm>
        <a:prstGeom prst="roundRect">
          <a:avLst/>
        </a:prstGeom>
      </dgm:spPr>
      <dgm:t>
        <a:bodyPr/>
        <a:lstStyle/>
        <a:p>
          <a:endParaRPr lang="es-CL"/>
        </a:p>
      </dgm:t>
    </dgm:pt>
    <dgm:pt modelId="{CA9CDE5D-281B-403F-9327-4A7D52771CE1}" type="pres">
      <dgm:prSet presAssocID="{2C2419F6-6247-44D6-9630-B109CC52FEB7}" presName="nodeFollowingNodes" presStyleLbl="node1" presStyleIdx="2" presStyleCnt="5">
        <dgm:presLayoutVars>
          <dgm:bulletEnabled val="1"/>
        </dgm:presLayoutVars>
      </dgm:prSet>
      <dgm:spPr>
        <a:xfrm>
          <a:off x="3866834" y="3278531"/>
          <a:ext cx="1986319" cy="993159"/>
        </a:xfrm>
        <a:prstGeom prst="roundRect">
          <a:avLst/>
        </a:prstGeom>
      </dgm:spPr>
      <dgm:t>
        <a:bodyPr/>
        <a:lstStyle/>
        <a:p>
          <a:endParaRPr lang="es-CL"/>
        </a:p>
      </dgm:t>
    </dgm:pt>
    <dgm:pt modelId="{C19473D2-830B-433B-ACCD-4DA7A6EADC3B}" type="pres">
      <dgm:prSet presAssocID="{74AAD13A-4CD5-4E41-B608-2939236DCFB2}" presName="nodeFollowingNodes" presStyleLbl="node1" presStyleIdx="3" presStyleCnt="5">
        <dgm:presLayoutVars>
          <dgm:bulletEnabled val="1"/>
        </dgm:presLayoutVars>
      </dgm:prSet>
      <dgm:spPr>
        <a:xfrm>
          <a:off x="1736365" y="3278531"/>
          <a:ext cx="1986319" cy="993159"/>
        </a:xfrm>
        <a:prstGeom prst="roundRect">
          <a:avLst/>
        </a:prstGeom>
      </dgm:spPr>
      <dgm:t>
        <a:bodyPr/>
        <a:lstStyle/>
        <a:p>
          <a:endParaRPr lang="es-CL"/>
        </a:p>
      </dgm:t>
    </dgm:pt>
    <dgm:pt modelId="{540E9299-92EB-4415-AC89-F1E00B1B71B9}" type="pres">
      <dgm:prSet presAssocID="{98E03E3F-1474-4322-A5F6-B026C8959744}" presName="nodeFollowingNodes" presStyleLbl="node1" presStyleIdx="4" presStyleCnt="5">
        <dgm:presLayoutVars>
          <dgm:bulletEnabled val="1"/>
        </dgm:presLayoutVars>
      </dgm:prSet>
      <dgm:spPr>
        <a:xfrm>
          <a:off x="1078014" y="1252334"/>
          <a:ext cx="1986319" cy="993159"/>
        </a:xfrm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F67A78E9-BFB4-4F65-A9E6-AC630BECA6F7}" srcId="{02F67342-8E38-48D2-9F99-8DEA1DA0C373}" destId="{74AAD13A-4CD5-4E41-B608-2939236DCFB2}" srcOrd="3" destOrd="0" parTransId="{C4C2E077-C6A4-4069-8FFC-A846B82631DF}" sibTransId="{4BB6A4EC-10CB-4C40-9994-7E174F8EAA8E}"/>
    <dgm:cxn modelId="{6D0CD1E6-FE0D-421B-85D8-7D4A7FEA22E9}" srcId="{02F67342-8E38-48D2-9F99-8DEA1DA0C373}" destId="{B44EA166-3D3E-4F9D-82F1-5EFF7D312569}" srcOrd="1" destOrd="0" parTransId="{DA0C4992-1C2A-47A8-8775-D864598A6952}" sibTransId="{042F04C2-29B9-4F4A-9D83-717BB1724EFC}"/>
    <dgm:cxn modelId="{5983F3DE-955D-472D-9F90-60F1EA1D8E1B}" type="presOf" srcId="{96D00341-2BA0-4BA0-841B-168F81761A16}" destId="{4694744D-24DC-441D-B226-A91FBB4ECE05}" srcOrd="0" destOrd="0" presId="urn:microsoft.com/office/officeart/2005/8/layout/cycle3"/>
    <dgm:cxn modelId="{047E439D-629B-4295-89AE-810F816E0F6D}" srcId="{02F67342-8E38-48D2-9F99-8DEA1DA0C373}" destId="{98E03E3F-1474-4322-A5F6-B026C8959744}" srcOrd="4" destOrd="0" parTransId="{BBE3D133-12E0-41E0-875B-B0EE816C3EBA}" sibTransId="{A42FAC9E-F322-4099-BBA0-E66FAEDE9ABA}"/>
    <dgm:cxn modelId="{A59B521B-EFAE-4B39-842D-1D9A1EF030F3}" type="presOf" srcId="{98E03E3F-1474-4322-A5F6-B026C8959744}" destId="{540E9299-92EB-4415-AC89-F1E00B1B71B9}" srcOrd="0" destOrd="0" presId="urn:microsoft.com/office/officeart/2005/8/layout/cycle3"/>
    <dgm:cxn modelId="{F21535AF-CF1D-4A8F-874F-3DB468537093}" type="presOf" srcId="{B44EA166-3D3E-4F9D-82F1-5EFF7D312569}" destId="{C712C394-7C04-431B-929D-F171C25F5092}" srcOrd="0" destOrd="0" presId="urn:microsoft.com/office/officeart/2005/8/layout/cycle3"/>
    <dgm:cxn modelId="{6968FEE1-C22D-47DD-A283-39C50F0D0874}" srcId="{02F67342-8E38-48D2-9F99-8DEA1DA0C373}" destId="{F9007C20-28DC-4517-9B3B-0C67EE611BCD}" srcOrd="0" destOrd="0" parTransId="{C29B48FD-6E73-409D-B1A5-0142E5314181}" sibTransId="{96D00341-2BA0-4BA0-841B-168F81761A16}"/>
    <dgm:cxn modelId="{774F80E7-34CB-423C-9AD5-E3C8318F5EFA}" type="presOf" srcId="{F9007C20-28DC-4517-9B3B-0C67EE611BCD}" destId="{73CF4BB5-8A40-46FF-B98A-FCAB60BAA09B}" srcOrd="0" destOrd="0" presId="urn:microsoft.com/office/officeart/2005/8/layout/cycle3"/>
    <dgm:cxn modelId="{71F2A98A-978C-4251-821E-A82CA03F1F96}" type="presOf" srcId="{74AAD13A-4CD5-4E41-B608-2939236DCFB2}" destId="{C19473D2-830B-433B-ACCD-4DA7A6EADC3B}" srcOrd="0" destOrd="0" presId="urn:microsoft.com/office/officeart/2005/8/layout/cycle3"/>
    <dgm:cxn modelId="{12F3AF1F-A779-4FB2-A3AE-5CBDB99985F4}" srcId="{02F67342-8E38-48D2-9F99-8DEA1DA0C373}" destId="{2C2419F6-6247-44D6-9630-B109CC52FEB7}" srcOrd="2" destOrd="0" parTransId="{60C63F0D-F2B6-4AF4-BB29-E888154DEE95}" sibTransId="{C36657B4-3183-459D-BC9A-597CA91A7DFB}"/>
    <dgm:cxn modelId="{6F064DC3-3E42-4777-8057-B2773E1E682E}" type="presOf" srcId="{2C2419F6-6247-44D6-9630-B109CC52FEB7}" destId="{CA9CDE5D-281B-403F-9327-4A7D52771CE1}" srcOrd="0" destOrd="0" presId="urn:microsoft.com/office/officeart/2005/8/layout/cycle3"/>
    <dgm:cxn modelId="{9D3C9B76-E7A8-441F-A7DC-F6B7CACC1193}" type="presOf" srcId="{02F67342-8E38-48D2-9F99-8DEA1DA0C373}" destId="{167AD041-6F7A-4C60-B239-546170D1A4C8}" srcOrd="0" destOrd="0" presId="urn:microsoft.com/office/officeart/2005/8/layout/cycle3"/>
    <dgm:cxn modelId="{8E430651-F2D2-441D-B29B-2DCD91394F48}" type="presParOf" srcId="{167AD041-6F7A-4C60-B239-546170D1A4C8}" destId="{A3686E02-D00B-42DF-9342-E312C341B544}" srcOrd="0" destOrd="0" presId="urn:microsoft.com/office/officeart/2005/8/layout/cycle3"/>
    <dgm:cxn modelId="{5243D1E6-168E-4C14-95A3-43E7FFBDCE35}" type="presParOf" srcId="{A3686E02-D00B-42DF-9342-E312C341B544}" destId="{73CF4BB5-8A40-46FF-B98A-FCAB60BAA09B}" srcOrd="0" destOrd="0" presId="urn:microsoft.com/office/officeart/2005/8/layout/cycle3"/>
    <dgm:cxn modelId="{24387514-9A39-4178-A1F6-339721CD5EDA}" type="presParOf" srcId="{A3686E02-D00B-42DF-9342-E312C341B544}" destId="{4694744D-24DC-441D-B226-A91FBB4ECE05}" srcOrd="1" destOrd="0" presId="urn:microsoft.com/office/officeart/2005/8/layout/cycle3"/>
    <dgm:cxn modelId="{F0CFC140-483E-4740-8573-17932B3869F7}" type="presParOf" srcId="{A3686E02-D00B-42DF-9342-E312C341B544}" destId="{C712C394-7C04-431B-929D-F171C25F5092}" srcOrd="2" destOrd="0" presId="urn:microsoft.com/office/officeart/2005/8/layout/cycle3"/>
    <dgm:cxn modelId="{1F773A2B-BB7D-4ACA-8006-DB39BB7A5005}" type="presParOf" srcId="{A3686E02-D00B-42DF-9342-E312C341B544}" destId="{CA9CDE5D-281B-403F-9327-4A7D52771CE1}" srcOrd="3" destOrd="0" presId="urn:microsoft.com/office/officeart/2005/8/layout/cycle3"/>
    <dgm:cxn modelId="{3DAFA673-A88E-4FA0-9890-44529753D230}" type="presParOf" srcId="{A3686E02-D00B-42DF-9342-E312C341B544}" destId="{C19473D2-830B-433B-ACCD-4DA7A6EADC3B}" srcOrd="4" destOrd="0" presId="urn:microsoft.com/office/officeart/2005/8/layout/cycle3"/>
    <dgm:cxn modelId="{9D2F8ECE-BE05-403D-A0AE-EAF79AC02558}" type="presParOf" srcId="{A3686E02-D00B-42DF-9342-E312C341B544}" destId="{540E9299-92EB-4415-AC89-F1E00B1B71B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6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101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42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049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2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719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7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307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823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79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121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61356FE-B337-4279-A465-63D018E5728E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57F2EEB-DB51-4F41-80A2-A80824B8E49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01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astillocamila304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: ovalado 3">
            <a:extLst>
              <a:ext uri="{FF2B5EF4-FFF2-40B4-BE49-F238E27FC236}">
                <a16:creationId xmlns:a16="http://schemas.microsoft.com/office/drawing/2014/main" xmlns="" id="{86EF581C-A4A1-4991-814D-6CBD8BBE11C3}"/>
              </a:ext>
            </a:extLst>
          </p:cNvPr>
          <p:cNvSpPr/>
          <p:nvPr/>
        </p:nvSpPr>
        <p:spPr>
          <a:xfrm>
            <a:off x="2771800" y="267494"/>
            <a:ext cx="3819739" cy="1673334"/>
          </a:xfrm>
          <a:prstGeom prst="wedgeEllipseCallo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50" dirty="0">
                <a:solidFill>
                  <a:schemeClr val="tx1"/>
                </a:solidFill>
                <a:latin typeface="Arial Black" panose="020B0A04020102020204" pitchFamily="34" charset="0"/>
              </a:rPr>
              <a:t>Estimadas y Estimado, debido a las contingencia que estamos viviendo en el país, les hago llegar a ustedes el siguiente material. Con la finalidad que les sea útil para aplicar en la actividad, que será evaluada.</a:t>
            </a:r>
            <a:r>
              <a:rPr lang="es-CL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17C7F15-6A02-432B-84D7-C8EBB6415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9219" l="9961" r="89844">
                        <a14:foregroundMark x1="50195" y1="7227" x2="50195" y2="7227"/>
                        <a14:foregroundMark x1="47070" y1="3711" x2="47070" y2="3711"/>
                        <a14:foregroundMark x1="43164" y1="93945" x2="43164" y2="93945"/>
                        <a14:foregroundMark x1="51172" y1="99219" x2="51172" y2="9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6592" y="123478"/>
            <a:ext cx="4896544" cy="489654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C8978E8-BE49-4BCE-BEBA-BD6666B1FC51}"/>
              </a:ext>
            </a:extLst>
          </p:cNvPr>
          <p:cNvSpPr/>
          <p:nvPr/>
        </p:nvSpPr>
        <p:spPr>
          <a:xfrm>
            <a:off x="2771800" y="2390958"/>
            <a:ext cx="44666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PD: Les envío la Santa</a:t>
            </a:r>
          </a:p>
          <a:p>
            <a:pPr algn="ctr"/>
            <a:r>
              <a:rPr lang="es-E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Camila, para que no se contagien </a:t>
            </a:r>
          </a:p>
          <a:p>
            <a:pPr algn="ctr"/>
            <a:r>
              <a:rPr lang="es-E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Del……</a:t>
            </a:r>
          </a:p>
        </p:txBody>
      </p:sp>
      <p:pic>
        <p:nvPicPr>
          <p:cNvPr id="1030" name="Picture 6" descr="Resultado de imagen para coronavirus meme">
            <a:extLst>
              <a:ext uri="{FF2B5EF4-FFF2-40B4-BE49-F238E27FC236}">
                <a16:creationId xmlns:a16="http://schemas.microsoft.com/office/drawing/2014/main" xmlns="" id="{2FB50D07-0B01-4F6D-8FDA-6C69329DC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20"/>
          <a:stretch/>
        </p:blipFill>
        <p:spPr bwMode="auto">
          <a:xfrm>
            <a:off x="5580112" y="3180225"/>
            <a:ext cx="1127694" cy="18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5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9502"/>
            <a:ext cx="5486400" cy="2441448"/>
          </a:xfrm>
        </p:spPr>
        <p:txBody>
          <a:bodyPr anchor="t">
            <a:normAutofit fontScale="90000"/>
          </a:bodyPr>
          <a:lstStyle/>
          <a:p>
            <a:r>
              <a:rPr lang="es-CL" b="1" dirty="0">
                <a:latin typeface="Bahnschrift" panose="020B0502040204020203" pitchFamily="34" charset="0"/>
              </a:rPr>
              <a:t>La toma de decisiones en la etapa de Dirección.</a:t>
            </a:r>
          </a:p>
        </p:txBody>
      </p:sp>
    </p:spTree>
    <p:extLst>
      <p:ext uri="{BB962C8B-B14F-4D97-AF65-F5344CB8AC3E}">
        <p14:creationId xmlns:p14="http://schemas.microsoft.com/office/powerpoint/2010/main" val="64449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800" b="1" dirty="0"/>
              <a:t>INTRODUCCIÓN</a:t>
            </a:r>
            <a:r>
              <a:rPr lang="es-CL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72307" y="1707654"/>
            <a:ext cx="4082792" cy="2838183"/>
          </a:xfrm>
        </p:spPr>
        <p:txBody>
          <a:bodyPr anchor="t">
            <a:normAutofit/>
          </a:bodyPr>
          <a:lstStyle/>
          <a:p>
            <a:pPr algn="just"/>
            <a:r>
              <a:rPr lang="es-ES" sz="2400" b="1" dirty="0"/>
              <a:t>Objetivo en clase: </a:t>
            </a:r>
            <a:r>
              <a:rPr lang="es-ES" sz="2400" dirty="0"/>
              <a:t>Identificar la toma de decisiones en el caso de </a:t>
            </a:r>
            <a:r>
              <a:rPr lang="es-ES" sz="2400" dirty="0" err="1"/>
              <a:t>Starbuck</a:t>
            </a:r>
            <a:r>
              <a:rPr lang="es-ES" sz="2400" dirty="0"/>
              <a:t>, por medio de la definición de toma de decisión y los procesos de dirección. Incentivando el </a:t>
            </a:r>
            <a:r>
              <a:rPr lang="es-ES" sz="2400" b="1" u="sng" dirty="0"/>
              <a:t>trabajo autónomo.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D0E3FC5-8E8B-4DC9-A661-9ADF36472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" b="97461" l="4297" r="93555">
                        <a14:foregroundMark x1="10156" y1="34375" x2="7617" y2="24609"/>
                        <a14:foregroundMark x1="7617" y1="24609" x2="13086" y2="15430"/>
                        <a14:foregroundMark x1="13086" y1="15430" x2="37891" y2="8203"/>
                        <a14:foregroundMark x1="37891" y1="8203" x2="38281" y2="8203"/>
                        <a14:foregroundMark x1="51367" y1="17383" x2="41797" y2="9570"/>
                        <a14:foregroundMark x1="53906" y1="8008" x2="44531" y2="3320"/>
                        <a14:foregroundMark x1="44531" y1="3320" x2="44531" y2="3125"/>
                        <a14:foregroundMark x1="43945" y1="977" x2="27930" y2="1172"/>
                        <a14:foregroundMark x1="4492" y1="1758" x2="24805" y2="1758"/>
                        <a14:foregroundMark x1="24805" y1="1758" x2="28516" y2="1563"/>
                        <a14:foregroundMark x1="4492" y1="3125" x2="4297" y2="27148"/>
                        <a14:foregroundMark x1="4297" y1="65430" x2="4883" y2="86523"/>
                        <a14:foregroundMark x1="4883" y1="86523" x2="12305" y2="96289"/>
                        <a14:foregroundMark x1="12305" y1="96289" x2="61328" y2="91406"/>
                        <a14:foregroundMark x1="61328" y1="91406" x2="70117" y2="82813"/>
                        <a14:foregroundMark x1="70117" y1="82813" x2="77734" y2="57422"/>
                        <a14:foregroundMark x1="77734" y1="57422" x2="77734" y2="51563"/>
                        <a14:foregroundMark x1="23828" y1="65039" x2="19141" y2="74414"/>
                        <a14:foregroundMark x1="19141" y1="74414" x2="18945" y2="88477"/>
                        <a14:foregroundMark x1="18945" y1="88477" x2="25586" y2="90625"/>
                        <a14:foregroundMark x1="10547" y1="59961" x2="12305" y2="76563"/>
                        <a14:foregroundMark x1="12305" y1="76563" x2="13477" y2="62695"/>
                        <a14:foregroundMark x1="13477" y1="62695" x2="17578" y2="81641"/>
                        <a14:foregroundMark x1="17578" y1="81641" x2="24805" y2="70508"/>
                        <a14:foregroundMark x1="24805" y1="70508" x2="35547" y2="69531"/>
                        <a14:foregroundMark x1="35547" y1="69531" x2="25781" y2="67969"/>
                        <a14:foregroundMark x1="25781" y1="67969" x2="26563" y2="67969"/>
                        <a14:foregroundMark x1="40234" y1="63477" x2="18359" y2="65039"/>
                        <a14:foregroundMark x1="18359" y1="65039" x2="28320" y2="62305"/>
                        <a14:foregroundMark x1="28320" y1="62305" x2="37305" y2="68359"/>
                        <a14:foregroundMark x1="37305" y1="68359" x2="30664" y2="75781"/>
                        <a14:foregroundMark x1="30664" y1="75781" x2="7813" y2="89844"/>
                        <a14:foregroundMark x1="7813" y1="89844" x2="13086" y2="80859"/>
                        <a14:foregroundMark x1="13086" y1="80859" x2="34180" y2="86523"/>
                        <a14:foregroundMark x1="34180" y1="86523" x2="75586" y2="79492"/>
                        <a14:foregroundMark x1="75586" y1="79492" x2="46094" y2="80859"/>
                        <a14:foregroundMark x1="46094" y1="80859" x2="22656" y2="92969"/>
                        <a14:foregroundMark x1="22656" y1="92969" x2="41406" y2="94922"/>
                        <a14:foregroundMark x1="41406" y1="94922" x2="52344" y2="93945"/>
                        <a14:foregroundMark x1="52344" y1="93945" x2="78320" y2="85352"/>
                        <a14:foregroundMark x1="78320" y1="85352" x2="48047" y2="81250"/>
                        <a14:foregroundMark x1="48047" y1="81250" x2="41797" y2="87891"/>
                        <a14:foregroundMark x1="26563" y1="60742" x2="15234" y2="62109"/>
                        <a14:foregroundMark x1="15234" y1="62109" x2="31641" y2="57031"/>
                        <a14:foregroundMark x1="31641" y1="57031" x2="30078" y2="67969"/>
                        <a14:foregroundMark x1="30078" y1="67969" x2="21680" y2="78711"/>
                        <a14:foregroundMark x1="21680" y1="78711" x2="26172" y2="65430"/>
                        <a14:foregroundMark x1="26172" y1="65430" x2="30664" y2="59766"/>
                        <a14:foregroundMark x1="94727" y1="85742" x2="85156" y2="79883"/>
                        <a14:foregroundMark x1="85156" y1="79883" x2="77734" y2="86914"/>
                        <a14:foregroundMark x1="77734" y1="86914" x2="66016" y2="87891"/>
                        <a14:foregroundMark x1="66016" y1="87891" x2="76172" y2="94141"/>
                        <a14:foregroundMark x1="76172" y1="94141" x2="60352" y2="97656"/>
                        <a14:foregroundMark x1="60352" y1="97656" x2="41797" y2="94336"/>
                        <a14:foregroundMark x1="93555" y1="88477" x2="89648" y2="78711"/>
                        <a14:foregroundMark x1="89648" y1="78711" x2="88867" y2="78320"/>
                        <a14:foregroundMark x1="88867" y1="86914" x2="86328" y2="88672"/>
                        <a14:foregroundMark x1="79688" y1="88672" x2="46289" y2="86523"/>
                        <a14:foregroundMark x1="46289" y1="86523" x2="56445" y2="84961"/>
                        <a14:foregroundMark x1="56445" y1="84961" x2="31836" y2="84570"/>
                        <a14:foregroundMark x1="31836" y1="84570" x2="45703" y2="90820"/>
                        <a14:foregroundMark x1="45703" y1="90820" x2="56250" y2="89844"/>
                        <a14:foregroundMark x1="56250" y1="89844" x2="44531" y2="88672"/>
                        <a14:foregroundMark x1="44531" y1="88672" x2="68555" y2="85156"/>
                        <a14:foregroundMark x1="46094" y1="85742" x2="34961" y2="86523"/>
                        <a14:foregroundMark x1="34961" y1="86523" x2="32227" y2="87891"/>
                        <a14:foregroundMark x1="34375" y1="92188" x2="33203" y2="89258"/>
                        <a14:foregroundMark x1="31445" y1="82422" x2="32422" y2="81641"/>
                        <a14:foregroundMark x1="78906" y1="86914" x2="82617" y2="87109"/>
                        <a14:foregroundMark x1="84570" y1="85742" x2="83008" y2="86133"/>
                        <a14:foregroundMark x1="85352" y1="88477" x2="79297" y2="908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6" y="2444779"/>
            <a:ext cx="2483768" cy="24837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D756D52-430F-44CA-9F8E-995D4700F777}"/>
              </a:ext>
            </a:extLst>
          </p:cNvPr>
          <p:cNvSpPr/>
          <p:nvPr/>
        </p:nvSpPr>
        <p:spPr>
          <a:xfrm>
            <a:off x="1638637" y="2571750"/>
            <a:ext cx="333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con nota participativa. </a:t>
            </a:r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64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HAZ AHORA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3872" y="1303021"/>
            <a:ext cx="7543800" cy="3017520"/>
          </a:xfrm>
        </p:spPr>
        <p:txBody>
          <a:bodyPr anchor="t">
            <a:normAutofit/>
          </a:bodyPr>
          <a:lstStyle/>
          <a:p>
            <a:r>
              <a:rPr lang="es-CL" sz="2800" b="1" dirty="0"/>
              <a:t>¿CUAL ES EL PROCESO DE DIRECCIÓN?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A8E5B55-1327-48BD-B610-92FB32F02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9219" l="9961" r="89844">
                        <a14:foregroundMark x1="50195" y1="7227" x2="50195" y2="7227"/>
                        <a14:foregroundMark x1="47070" y1="3711" x2="47070" y2="3711"/>
                        <a14:foregroundMark x1="43164" y1="93945" x2="43164" y2="93945"/>
                        <a14:foregroundMark x1="51172" y1="99219" x2="51172" y2="9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6592" y="2579800"/>
            <a:ext cx="2592288" cy="2592288"/>
          </a:xfrm>
          <a:prstGeom prst="rect">
            <a:avLst/>
          </a:prstGeom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xmlns="" id="{010F0AE6-8D06-4A4A-B7D4-82A706557A62}"/>
              </a:ext>
            </a:extLst>
          </p:cNvPr>
          <p:cNvSpPr/>
          <p:nvPr/>
        </p:nvSpPr>
        <p:spPr>
          <a:xfrm>
            <a:off x="251520" y="1707654"/>
            <a:ext cx="2808312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Revisen Su cuaderno de Dotación de Personal.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BF8C3BD-DF1B-46B3-8331-C7C675A2E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8828" l="9961" r="89844">
                        <a14:foregroundMark x1="39063" y1="14063" x2="39844" y2="4102"/>
                        <a14:foregroundMark x1="39844" y1="4102" x2="63281" y2="391"/>
                        <a14:foregroundMark x1="63281" y1="391" x2="74805" y2="781"/>
                        <a14:foregroundMark x1="74805" y1="781" x2="83594" y2="5273"/>
                        <a14:foregroundMark x1="83594" y1="5273" x2="73047" y2="13281"/>
                        <a14:foregroundMark x1="73047" y1="13281" x2="39258" y2="13086"/>
                        <a14:foregroundMark x1="39258" y1="13086" x2="39258" y2="13086"/>
                        <a14:foregroundMark x1="41016" y1="977" x2="53320" y2="195"/>
                        <a14:foregroundMark x1="53320" y1="195" x2="71289" y2="391"/>
                        <a14:foregroundMark x1="71289" y1="391" x2="60547" y2="1367"/>
                        <a14:foregroundMark x1="60547" y1="1367" x2="70703" y2="2148"/>
                        <a14:foregroundMark x1="70703" y1="2148" x2="80859" y2="1953"/>
                        <a14:foregroundMark x1="80859" y1="1953" x2="69531" y2="1758"/>
                        <a14:foregroundMark x1="48047" y1="78320" x2="38672" y2="73828"/>
                        <a14:foregroundMark x1="38672" y1="73828" x2="39844" y2="73438"/>
                        <a14:foregroundMark x1="40234" y1="77930" x2="32813" y2="71094"/>
                        <a14:foregroundMark x1="32813" y1="71094" x2="32617" y2="68945"/>
                        <a14:foregroundMark x1="12305" y1="89453" x2="14453" y2="99219"/>
                        <a14:foregroundMark x1="14453" y1="99219" x2="64453" y2="99805"/>
                        <a14:foregroundMark x1="64453" y1="99805" x2="86523" y2="98047"/>
                        <a14:foregroundMark x1="86523" y1="98047" x2="68359" y2="84766"/>
                        <a14:foregroundMark x1="68359" y1="84766" x2="67383" y2="74805"/>
                        <a14:foregroundMark x1="67383" y1="74805" x2="68555" y2="85156"/>
                        <a14:foregroundMark x1="68555" y1="85156" x2="60352" y2="91211"/>
                        <a14:foregroundMark x1="60352" y1="91211" x2="48633" y2="87891"/>
                        <a14:foregroundMark x1="48633" y1="87891" x2="11133" y2="90234"/>
                        <a14:foregroundMark x1="13086" y1="92578" x2="20313" y2="99609"/>
                        <a14:foregroundMark x1="20313" y1="99609" x2="50586" y2="97852"/>
                        <a14:foregroundMark x1="50586" y1="97852" x2="63672" y2="99023"/>
                        <a14:foregroundMark x1="63672" y1="99023" x2="40820" y2="95313"/>
                        <a14:foregroundMark x1="40820" y1="95313" x2="26758" y2="95508"/>
                        <a14:foregroundMark x1="26758" y1="95508" x2="42773" y2="89063"/>
                        <a14:foregroundMark x1="42773" y1="89063" x2="50391" y2="96875"/>
                        <a14:foregroundMark x1="50391" y1="96875" x2="21484" y2="97266"/>
                        <a14:foregroundMark x1="21484" y1="97266" x2="31055" y2="95313"/>
                        <a14:foregroundMark x1="31055" y1="95313" x2="40820" y2="95508"/>
                        <a14:foregroundMark x1="40820" y1="95508" x2="28906" y2="96094"/>
                        <a14:foregroundMark x1="28906" y1="96094" x2="38477" y2="91406"/>
                        <a14:foregroundMark x1="38477" y1="91406" x2="41992" y2="91602"/>
                        <a14:foregroundMark x1="38281" y1="71094" x2="34180" y2="66211"/>
                        <a14:foregroundMark x1="88086" y1="95508" x2="61523" y2="98828"/>
                        <a14:foregroundMark x1="61523" y1="98828" x2="74609" y2="97070"/>
                        <a14:foregroundMark x1="74609" y1="97070" x2="58984" y2="97266"/>
                        <a14:foregroundMark x1="58984" y1="97266" x2="76563" y2="96875"/>
                        <a14:foregroundMark x1="76563" y1="96875" x2="30664" y2="97266"/>
                        <a14:foregroundMark x1="30664" y1="97266" x2="40625" y2="96289"/>
                        <a14:foregroundMark x1="40625" y1="96289" x2="24805" y2="97266"/>
                        <a14:foregroundMark x1="24805" y1="97266" x2="15234" y2="95117"/>
                        <a14:foregroundMark x1="15234" y1="95117" x2="18555" y2="98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9498" y="2949712"/>
            <a:ext cx="2222376" cy="2222376"/>
          </a:xfrm>
          <a:prstGeom prst="rect">
            <a:avLst/>
          </a:prstGeom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9A130E52-7C10-4BF2-8644-931F39AA7B7C}"/>
              </a:ext>
            </a:extLst>
          </p:cNvPr>
          <p:cNvSpPr/>
          <p:nvPr/>
        </p:nvSpPr>
        <p:spPr>
          <a:xfrm>
            <a:off x="3420677" y="1931728"/>
            <a:ext cx="1921356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Lo deje en el Liceo…….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A798623-A9A9-402C-9DF0-9EC40D5A7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97070" l="9961" r="89844">
                        <a14:foregroundMark x1="30859" y1="11914" x2="33789" y2="2344"/>
                        <a14:foregroundMark x1="33789" y1="2344" x2="45313" y2="2734"/>
                        <a14:foregroundMark x1="45313" y1="2734" x2="55273" y2="2344"/>
                        <a14:foregroundMark x1="55273" y1="2344" x2="45313" y2="977"/>
                        <a14:foregroundMark x1="45313" y1="977" x2="56836" y2="391"/>
                        <a14:foregroundMark x1="56836" y1="391" x2="65820" y2="5078"/>
                        <a14:foregroundMark x1="65820" y1="5078" x2="57031" y2="9961"/>
                        <a14:foregroundMark x1="57031" y1="9961" x2="31641" y2="8594"/>
                        <a14:foregroundMark x1="31641" y1="8594" x2="35547" y2="7031"/>
                        <a14:foregroundMark x1="33789" y1="1563" x2="46875" y2="2148"/>
                        <a14:foregroundMark x1="46875" y1="2148" x2="56641" y2="1758"/>
                        <a14:foregroundMark x1="56641" y1="1758" x2="51563" y2="4688"/>
                        <a14:foregroundMark x1="12109" y1="87891" x2="12109" y2="87891"/>
                        <a14:foregroundMark x1="12109" y1="87891" x2="16992" y2="98242"/>
                        <a14:foregroundMark x1="16992" y1="98242" x2="58008" y2="99219"/>
                        <a14:foregroundMark x1="58008" y1="99219" x2="73242" y2="96875"/>
                        <a14:foregroundMark x1="73242" y1="96875" x2="83203" y2="97461"/>
                        <a14:foregroundMark x1="83203" y1="97461" x2="43359" y2="92383"/>
                        <a14:foregroundMark x1="43359" y1="92383" x2="52930" y2="97266"/>
                        <a14:foregroundMark x1="52930" y1="97266" x2="36133" y2="91602"/>
                        <a14:foregroundMark x1="36133" y1="91602" x2="25391" y2="91016"/>
                        <a14:foregroundMark x1="25391" y1="91016" x2="45508" y2="91992"/>
                        <a14:foregroundMark x1="45508" y1="91992" x2="30078" y2="92188"/>
                        <a14:foregroundMark x1="30078" y1="92188" x2="45313" y2="97070"/>
                        <a14:foregroundMark x1="45313" y1="97070" x2="57031" y2="88281"/>
                        <a14:foregroundMark x1="57031" y1="88281" x2="46094" y2="82617"/>
                        <a14:foregroundMark x1="46094" y1="82617" x2="60547" y2="90625"/>
                        <a14:foregroundMark x1="60547" y1="90625" x2="66406" y2="90234"/>
                        <a14:foregroundMark x1="16992" y1="97070" x2="15430" y2="96094"/>
                        <a14:foregroundMark x1="15430" y1="96094" x2="33008" y2="9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9240" y="2949712"/>
            <a:ext cx="2265988" cy="2265988"/>
          </a:xfrm>
          <a:prstGeom prst="rect">
            <a:avLst/>
          </a:prstGeom>
        </p:spPr>
      </p:pic>
      <p:sp>
        <p:nvSpPr>
          <p:cNvPr id="14" name="Bocadillo: ovalado 13">
            <a:extLst>
              <a:ext uri="{FF2B5EF4-FFF2-40B4-BE49-F238E27FC236}">
                <a16:creationId xmlns:a16="http://schemas.microsoft.com/office/drawing/2014/main" xmlns="" id="{45D88314-300F-410A-909D-D8FFC59DF717}"/>
              </a:ext>
            </a:extLst>
          </p:cNvPr>
          <p:cNvSpPr/>
          <p:nvPr/>
        </p:nvSpPr>
        <p:spPr>
          <a:xfrm>
            <a:off x="6634973" y="1527634"/>
            <a:ext cx="2088232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Pero puedo tomar mis apuntes en otra hoja y luego agregarlo al cuaderno</a:t>
            </a:r>
          </a:p>
        </p:txBody>
      </p:sp>
    </p:spTree>
    <p:extLst>
      <p:ext uri="{BB962C8B-B14F-4D97-AF65-F5344CB8AC3E}">
        <p14:creationId xmlns:p14="http://schemas.microsoft.com/office/powerpoint/2010/main" val="139200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HAZ AHORA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331720"/>
            <a:ext cx="2686000" cy="3017520"/>
          </a:xfrm>
        </p:spPr>
        <p:txBody>
          <a:bodyPr anchor="t">
            <a:normAutofit/>
          </a:bodyPr>
          <a:lstStyle/>
          <a:p>
            <a:r>
              <a:rPr lang="es-CL" sz="2800" b="1" dirty="0"/>
              <a:t>¿CUAL ES EL PROCESO DE DIRECCIÓN?</a:t>
            </a:r>
          </a:p>
        </p:txBody>
      </p:sp>
      <p:graphicFrame>
        <p:nvGraphicFramePr>
          <p:cNvPr id="10" name="Marcador de contenido 4">
            <a:extLst>
              <a:ext uri="{FF2B5EF4-FFF2-40B4-BE49-F238E27FC236}">
                <a16:creationId xmlns:a16="http://schemas.microsoft.com/office/drawing/2014/main" xmlns="" id="{E9A57625-084F-4B23-8555-CF8B059D62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31577"/>
              </p:ext>
            </p:extLst>
          </p:nvPr>
        </p:nvGraphicFramePr>
        <p:xfrm>
          <a:off x="3419872" y="1424492"/>
          <a:ext cx="695709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6811082-178C-4667-8812-948201807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97852" l="7227" r="89844">
                        <a14:foregroundMark x1="17969" y1="25586" x2="10742" y2="18359"/>
                        <a14:foregroundMark x1="10742" y1="18359" x2="9375" y2="8594"/>
                        <a14:foregroundMark x1="9375" y1="8594" x2="16406" y2="1563"/>
                        <a14:foregroundMark x1="43496" y1="6772" x2="57031" y2="9375"/>
                        <a14:foregroundMark x1="16406" y1="1563" x2="33096" y2="4773"/>
                        <a14:foregroundMark x1="57031" y1="9375" x2="75586" y2="6641"/>
                        <a14:foregroundMark x1="8203" y1="12305" x2="13867" y2="2734"/>
                        <a14:foregroundMark x1="13867" y1="2734" x2="23828" y2="2539"/>
                        <a14:foregroundMark x1="23828" y1="2539" x2="26172" y2="3125"/>
                        <a14:foregroundMark x1="15820" y1="28906" x2="9766" y2="38672"/>
                        <a14:foregroundMark x1="9766" y1="38672" x2="8203" y2="60352"/>
                        <a14:foregroundMark x1="8203" y1="60352" x2="13281" y2="82031"/>
                        <a14:foregroundMark x1="13281" y1="82031" x2="18750" y2="90820"/>
                        <a14:foregroundMark x1="18750" y1="90820" x2="27539" y2="97852"/>
                        <a14:foregroundMark x1="27539" y1="97852" x2="38672" y2="98438"/>
                        <a14:foregroundMark x1="38672" y1="98438" x2="48633" y2="97070"/>
                        <a14:foregroundMark x1="48633" y1="97070" x2="38672" y2="90820"/>
                        <a14:foregroundMark x1="38672" y1="90820" x2="24805" y2="91406"/>
                        <a14:foregroundMark x1="24805" y1="91406" x2="37500" y2="94727"/>
                        <a14:foregroundMark x1="37500" y1="94727" x2="48438" y2="92773"/>
                        <a14:foregroundMark x1="48438" y1="92773" x2="48438" y2="92773"/>
                        <a14:foregroundMark x1="9375" y1="38281" x2="7227" y2="49609"/>
                        <a14:foregroundMark x1="7227" y1="49609" x2="8594" y2="54883"/>
                        <a14:foregroundMark x1="74609" y1="5078" x2="85352" y2="7422"/>
                        <a14:foregroundMark x1="85352" y1="7422" x2="85742" y2="18164"/>
                        <a14:foregroundMark x1="85742" y1="18164" x2="80078" y2="26563"/>
                        <a14:foregroundMark x1="80078" y1="26563" x2="78320" y2="31641"/>
                        <a14:foregroundMark x1="78320" y1="30859" x2="85156" y2="39648"/>
                        <a14:foregroundMark x1="85156" y1="39648" x2="78320" y2="30664"/>
                        <a14:foregroundMark x1="78320" y1="30664" x2="78125" y2="30469"/>
                        <a14:foregroundMark x1="83008" y1="40039" x2="91797" y2="74219"/>
                        <a14:foregroundMark x1="91797" y1="74219" x2="91211" y2="84766"/>
                        <a14:foregroundMark x1="91211" y1="84766" x2="85938" y2="93359"/>
                        <a14:foregroundMark x1="85938" y1="93359" x2="77539" y2="98047"/>
                        <a14:foregroundMark x1="77539" y1="98047" x2="30664" y2="97852"/>
                        <a14:foregroundMark x1="30664" y1="97852" x2="24023" y2="96094"/>
                        <a14:backgroundMark x1="34766" y1="4492" x2="39258" y2="6055"/>
                        <a14:backgroundMark x1="44531" y1="4102" x2="34375" y2="3516"/>
                        <a14:backgroundMark x1="34375" y1="3516" x2="36719" y2="50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22" y="1424492"/>
            <a:ext cx="3158480" cy="31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B1670A-84FA-4B78-9DF4-91D808062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09" y="555526"/>
            <a:ext cx="7543800" cy="2674620"/>
          </a:xfrm>
        </p:spPr>
        <p:txBody>
          <a:bodyPr/>
          <a:lstStyle/>
          <a:p>
            <a:r>
              <a:rPr lang="es-CL" dirty="0"/>
              <a:t>Ahora de Cabeza al Contenido…..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9BB5D0B-660B-49E3-B90C-28C2500FB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215" y="266700"/>
            <a:ext cx="2305050" cy="23050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FD93E0A-4654-4880-A172-AC6AE9A55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3" b="10133"/>
          <a:stretch/>
        </p:blipFill>
        <p:spPr>
          <a:xfrm>
            <a:off x="6366767" y="2787774"/>
            <a:ext cx="2515724" cy="20058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A3DDE2B-7F9F-42B6-AEF5-5E57E2039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350151"/>
            <a:ext cx="2674620" cy="2674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510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/>
              <a:t>TOMA DE DECISIONES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Es el proceso mediante el cual se realiza una elección entre diferentes opciones o formas posibles para resolver diferentes situaciones en la vida en diferentes contextos: empresarial, laboral, económico, familiar, personal, social. </a:t>
            </a:r>
            <a:endParaRPr lang="es-CL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B4741CD-219C-4B46-AC5F-D4D1F9493470}"/>
              </a:ext>
            </a:extLst>
          </p:cNvPr>
          <p:cNvSpPr/>
          <p:nvPr/>
        </p:nvSpPr>
        <p:spPr>
          <a:xfrm>
            <a:off x="4139952" y="496292"/>
            <a:ext cx="404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DEFINICIÓN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AE54CB7-35F5-4AF7-9C7B-AB18FD2114D1}"/>
              </a:ext>
            </a:extLst>
          </p:cNvPr>
          <p:cNvSpPr/>
          <p:nvPr/>
        </p:nvSpPr>
        <p:spPr>
          <a:xfrm>
            <a:off x="2109649" y="3723878"/>
            <a:ext cx="72460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Recuerda, debes hacer </a:t>
            </a:r>
          </a:p>
          <a:p>
            <a:pPr algn="ctr"/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 resumen de cada párrafo</a:t>
            </a:r>
            <a:endParaRPr lang="es-E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67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B22E5C75-815A-46E6-9888-372BBCFE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21792"/>
            <a:ext cx="4469120" cy="3017520"/>
          </a:xfrm>
        </p:spPr>
        <p:txBody>
          <a:bodyPr/>
          <a:lstStyle/>
          <a:p>
            <a:pPr algn="just"/>
            <a:r>
              <a:rPr lang="es-CL" dirty="0"/>
              <a:t>A continuación, debes leer el Siguiente caso de la empresa  </a:t>
            </a:r>
            <a:r>
              <a:rPr lang="es-CL" dirty="0" err="1"/>
              <a:t>Starbuck</a:t>
            </a:r>
            <a:r>
              <a:rPr lang="es-CL" dirty="0"/>
              <a:t>, para que puedas responder correctamente la actividad. Recuerda esto tendrá una calificación…..</a:t>
            </a:r>
          </a:p>
        </p:txBody>
      </p:sp>
      <p:pic>
        <p:nvPicPr>
          <p:cNvPr id="7170" name="Picture 2" descr="Resultado de imagen para starbucks">
            <a:extLst>
              <a:ext uri="{FF2B5EF4-FFF2-40B4-BE49-F238E27FC236}">
                <a16:creationId xmlns:a16="http://schemas.microsoft.com/office/drawing/2014/main" xmlns="" id="{15D02F67-584E-40AD-9A5A-53BA8F02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33706"/>
            <a:ext cx="3683411" cy="24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dirty="0"/>
              <a:t>1. Una vez terminada la actividad, puedes enviar tu tarea al </a:t>
            </a:r>
            <a:r>
              <a:rPr lang="es-CL" dirty="0" err="1"/>
              <a:t>whatsapp</a:t>
            </a:r>
            <a:r>
              <a:rPr lang="es-CL" dirty="0"/>
              <a:t> de la profesora o a su correo. </a:t>
            </a:r>
          </a:p>
          <a:p>
            <a:pPr marL="0" indent="0">
              <a:buNone/>
            </a:pPr>
            <a:r>
              <a:rPr lang="es-CL" dirty="0"/>
              <a:t>Celular: 86121071</a:t>
            </a:r>
          </a:p>
          <a:p>
            <a:pPr marL="0" indent="0">
              <a:buNone/>
            </a:pPr>
            <a:r>
              <a:rPr lang="es-CL" dirty="0"/>
              <a:t>Correo: </a:t>
            </a:r>
            <a:r>
              <a:rPr lang="es-CL" dirty="0">
                <a:hlinkClick r:id="rId2"/>
              </a:rPr>
              <a:t>castillocamila304@Gmail.com</a:t>
            </a:r>
            <a:endParaRPr lang="es-CL" dirty="0"/>
          </a:p>
          <a:p>
            <a:pPr marL="0" indent="0" algn="ctr">
              <a:buNone/>
            </a:pPr>
            <a:r>
              <a:rPr lang="es-CL" dirty="0"/>
              <a:t>2. Plazo para la entrega de la actividad.. Tienen hasta el día viernes 20 de marzo. </a:t>
            </a:r>
          </a:p>
          <a:p>
            <a:pPr marL="0" indent="0" algn="ctr">
              <a:buNone/>
            </a:pPr>
            <a:r>
              <a:rPr lang="es-CL" dirty="0"/>
              <a:t>3. Para cualquier consulta comunicarse por correo o celular. </a:t>
            </a:r>
          </a:p>
          <a:p>
            <a:pPr marL="457200" indent="-457200">
              <a:buFont typeface="+mj-lt"/>
              <a:buAutoNum type="arabicPeriod"/>
            </a:pPr>
            <a:endParaRPr lang="es-CL" dirty="0"/>
          </a:p>
          <a:p>
            <a:pPr marL="457200" indent="-457200">
              <a:buFont typeface="+mj-lt"/>
              <a:buAutoNum type="arabicPeriod"/>
            </a:pPr>
            <a:endParaRPr lang="es-CL" dirty="0"/>
          </a:p>
          <a:p>
            <a:pPr marL="457200" indent="-457200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158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TM02900769[[fn=Retrospección]]</Template>
  <TotalTime>109</TotalTime>
  <Words>307</Words>
  <Application>Microsoft Office PowerPoint</Application>
  <PresentationFormat>Presentación en pantalla (16:9)</PresentationFormat>
  <Paragraphs>38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 Black</vt:lpstr>
      <vt:lpstr>Bahnschrift</vt:lpstr>
      <vt:lpstr>Calibri</vt:lpstr>
      <vt:lpstr>Calibri Light</vt:lpstr>
      <vt:lpstr>Retrospección</vt:lpstr>
      <vt:lpstr>Presentación de PowerPoint</vt:lpstr>
      <vt:lpstr>La toma de decisiones en la etapa de Dirección.</vt:lpstr>
      <vt:lpstr>INTRODUCCIÓN.</vt:lpstr>
      <vt:lpstr>HAZ AHORA</vt:lpstr>
      <vt:lpstr>HAZ AHORA</vt:lpstr>
      <vt:lpstr>Ahora de Cabeza al Contenido…..</vt:lpstr>
      <vt:lpstr>TOMA DE DECISIONES</vt:lpstr>
      <vt:lpstr>Actividad </vt:lpstr>
      <vt:lpstr>Actividad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</dc:title>
  <dc:creator>Usuario de Windows</dc:creator>
  <cp:lastModifiedBy>Rubén Valdés Vásquez</cp:lastModifiedBy>
  <cp:revision>11</cp:revision>
  <dcterms:created xsi:type="dcterms:W3CDTF">2018-10-05T18:05:24Z</dcterms:created>
  <dcterms:modified xsi:type="dcterms:W3CDTF">2020-03-19T00:40:59Z</dcterms:modified>
</cp:coreProperties>
</file>