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6D2508-1DA4-41F4-9C9E-354D6C9E395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40EEF6E3-FF01-4509-BCD2-379734801447}">
      <dgm:prSet phldrT="[Texto]"/>
      <dgm:spPr/>
      <dgm:t>
        <a:bodyPr/>
        <a:lstStyle/>
        <a:p>
          <a:r>
            <a:rPr lang="es-CL" dirty="0"/>
            <a:t>Datos generales del autor y de la obra</a:t>
          </a:r>
        </a:p>
      </dgm:t>
    </dgm:pt>
    <dgm:pt modelId="{C4305B07-6602-480B-B788-44F539B0031E}" type="parTrans" cxnId="{D9393C73-D44A-472A-8723-D052012C8163}">
      <dgm:prSet/>
      <dgm:spPr/>
      <dgm:t>
        <a:bodyPr/>
        <a:lstStyle/>
        <a:p>
          <a:endParaRPr lang="es-CL"/>
        </a:p>
      </dgm:t>
    </dgm:pt>
    <dgm:pt modelId="{8C4A9365-0EFD-4084-93DA-2C0B1675A402}" type="sibTrans" cxnId="{D9393C73-D44A-472A-8723-D052012C8163}">
      <dgm:prSet/>
      <dgm:spPr/>
      <dgm:t>
        <a:bodyPr/>
        <a:lstStyle/>
        <a:p>
          <a:endParaRPr lang="es-CL"/>
        </a:p>
      </dgm:t>
    </dgm:pt>
    <dgm:pt modelId="{3322036F-7A9E-4334-9F2A-4E69045ED632}">
      <dgm:prSet phldrT="[Texto]"/>
      <dgm:spPr/>
      <dgm:t>
        <a:bodyPr/>
        <a:lstStyle/>
        <a:p>
          <a:r>
            <a:rPr lang="es-CL" dirty="0"/>
            <a:t>Personajes e importancia</a:t>
          </a:r>
        </a:p>
      </dgm:t>
    </dgm:pt>
    <dgm:pt modelId="{082FA3B8-EE0D-45D3-A5B3-B268AC745374}" type="parTrans" cxnId="{953F76C0-7358-45E9-B1F0-9A4A68337B51}">
      <dgm:prSet/>
      <dgm:spPr/>
      <dgm:t>
        <a:bodyPr/>
        <a:lstStyle/>
        <a:p>
          <a:endParaRPr lang="es-CL"/>
        </a:p>
      </dgm:t>
    </dgm:pt>
    <dgm:pt modelId="{23F85817-708F-4069-BF55-98048454F237}" type="sibTrans" cxnId="{953F76C0-7358-45E9-B1F0-9A4A68337B51}">
      <dgm:prSet/>
      <dgm:spPr/>
      <dgm:t>
        <a:bodyPr/>
        <a:lstStyle/>
        <a:p>
          <a:endParaRPr lang="es-CL"/>
        </a:p>
      </dgm:t>
    </dgm:pt>
    <dgm:pt modelId="{9556D77A-8569-408E-B261-E5DD9B25B1BE}">
      <dgm:prSet phldrT="[Texto]"/>
      <dgm:spPr/>
      <dgm:t>
        <a:bodyPr/>
        <a:lstStyle/>
        <a:p>
          <a:r>
            <a:rPr lang="es-CL" dirty="0"/>
            <a:t>Trama y temas</a:t>
          </a:r>
        </a:p>
      </dgm:t>
    </dgm:pt>
    <dgm:pt modelId="{EBB34F23-6B17-4EBC-976D-ED1B4795AF1A}" type="parTrans" cxnId="{ACC40022-13C6-4729-840C-934D750F17CB}">
      <dgm:prSet/>
      <dgm:spPr/>
      <dgm:t>
        <a:bodyPr/>
        <a:lstStyle/>
        <a:p>
          <a:endParaRPr lang="es-CL"/>
        </a:p>
      </dgm:t>
    </dgm:pt>
    <dgm:pt modelId="{5A84EB2F-666D-4423-84D3-1587032C300F}" type="sibTrans" cxnId="{ACC40022-13C6-4729-840C-934D750F17CB}">
      <dgm:prSet/>
      <dgm:spPr/>
      <dgm:t>
        <a:bodyPr/>
        <a:lstStyle/>
        <a:p>
          <a:endParaRPr lang="es-CL"/>
        </a:p>
      </dgm:t>
    </dgm:pt>
    <dgm:pt modelId="{04FEB727-7963-48BD-9009-118A0D3EA83F}">
      <dgm:prSet phldrT="[Texto]"/>
      <dgm:spPr/>
      <dgm:t>
        <a:bodyPr/>
        <a:lstStyle/>
        <a:p>
          <a:r>
            <a:rPr lang="es-CL" dirty="0"/>
            <a:t>Estructura y recursos literarios</a:t>
          </a:r>
        </a:p>
      </dgm:t>
    </dgm:pt>
    <dgm:pt modelId="{D722BFCA-BE61-4A16-AE57-5454EE5C9028}" type="parTrans" cxnId="{31261C41-B1A2-48D8-9F6B-E8C0F3332BB9}">
      <dgm:prSet/>
      <dgm:spPr/>
      <dgm:t>
        <a:bodyPr/>
        <a:lstStyle/>
        <a:p>
          <a:endParaRPr lang="es-CL"/>
        </a:p>
      </dgm:t>
    </dgm:pt>
    <dgm:pt modelId="{639BEFC3-C01A-4C6C-99C1-4701F6AB422A}" type="sibTrans" cxnId="{31261C41-B1A2-48D8-9F6B-E8C0F3332BB9}">
      <dgm:prSet/>
      <dgm:spPr/>
      <dgm:t>
        <a:bodyPr/>
        <a:lstStyle/>
        <a:p>
          <a:endParaRPr lang="es-CL"/>
        </a:p>
      </dgm:t>
    </dgm:pt>
    <dgm:pt modelId="{015FA109-FB19-4457-AC6F-13F653E2095C}">
      <dgm:prSet phldrT="[Texto]"/>
      <dgm:spPr/>
      <dgm:t>
        <a:bodyPr/>
        <a:lstStyle/>
        <a:p>
          <a:r>
            <a:rPr lang="es-CL" dirty="0"/>
            <a:t>Argumentos y valoración personal</a:t>
          </a:r>
        </a:p>
      </dgm:t>
    </dgm:pt>
    <dgm:pt modelId="{8E1DBC72-5197-4FA2-9807-46422A862832}" type="parTrans" cxnId="{68CB8DB8-AA71-48EE-8804-69F4FB84B0AF}">
      <dgm:prSet/>
      <dgm:spPr/>
      <dgm:t>
        <a:bodyPr/>
        <a:lstStyle/>
        <a:p>
          <a:endParaRPr lang="es-CL"/>
        </a:p>
      </dgm:t>
    </dgm:pt>
    <dgm:pt modelId="{5D9C9953-D4C1-4CE6-B30F-06F22F8083EB}" type="sibTrans" cxnId="{68CB8DB8-AA71-48EE-8804-69F4FB84B0AF}">
      <dgm:prSet/>
      <dgm:spPr/>
      <dgm:t>
        <a:bodyPr/>
        <a:lstStyle/>
        <a:p>
          <a:endParaRPr lang="es-CL"/>
        </a:p>
      </dgm:t>
    </dgm:pt>
    <dgm:pt modelId="{2F9802AE-1172-4E5D-B8E8-BB7385B2924B}" type="pres">
      <dgm:prSet presAssocID="{9E6D2508-1DA4-41F4-9C9E-354D6C9E395B}" presName="diagram" presStyleCnt="0">
        <dgm:presLayoutVars>
          <dgm:dir/>
          <dgm:resizeHandles val="exact"/>
        </dgm:presLayoutVars>
      </dgm:prSet>
      <dgm:spPr/>
    </dgm:pt>
    <dgm:pt modelId="{7ECBD70B-24F0-451E-945C-7D50E771624E}" type="pres">
      <dgm:prSet presAssocID="{40EEF6E3-FF01-4509-BCD2-379734801447}" presName="node" presStyleLbl="node1" presStyleIdx="0" presStyleCnt="5">
        <dgm:presLayoutVars>
          <dgm:bulletEnabled val="1"/>
        </dgm:presLayoutVars>
      </dgm:prSet>
      <dgm:spPr/>
    </dgm:pt>
    <dgm:pt modelId="{04060F48-7D96-48B6-9061-EC032AE26AD3}" type="pres">
      <dgm:prSet presAssocID="{8C4A9365-0EFD-4084-93DA-2C0B1675A402}" presName="sibTrans" presStyleCnt="0"/>
      <dgm:spPr/>
    </dgm:pt>
    <dgm:pt modelId="{4361955D-634A-4312-A4FB-D98764BE116E}" type="pres">
      <dgm:prSet presAssocID="{3322036F-7A9E-4334-9F2A-4E69045ED632}" presName="node" presStyleLbl="node1" presStyleIdx="1" presStyleCnt="5">
        <dgm:presLayoutVars>
          <dgm:bulletEnabled val="1"/>
        </dgm:presLayoutVars>
      </dgm:prSet>
      <dgm:spPr/>
    </dgm:pt>
    <dgm:pt modelId="{36DA2623-6C3D-48CB-8848-48F75DF8A3BE}" type="pres">
      <dgm:prSet presAssocID="{23F85817-708F-4069-BF55-98048454F237}" presName="sibTrans" presStyleCnt="0"/>
      <dgm:spPr/>
    </dgm:pt>
    <dgm:pt modelId="{08B8E9A9-8BC5-49FC-87E6-A6938191D7F5}" type="pres">
      <dgm:prSet presAssocID="{9556D77A-8569-408E-B261-E5DD9B25B1BE}" presName="node" presStyleLbl="node1" presStyleIdx="2" presStyleCnt="5">
        <dgm:presLayoutVars>
          <dgm:bulletEnabled val="1"/>
        </dgm:presLayoutVars>
      </dgm:prSet>
      <dgm:spPr/>
    </dgm:pt>
    <dgm:pt modelId="{2144EEB2-7A47-4ED0-B2C8-B5D06674F47C}" type="pres">
      <dgm:prSet presAssocID="{5A84EB2F-666D-4423-84D3-1587032C300F}" presName="sibTrans" presStyleCnt="0"/>
      <dgm:spPr/>
    </dgm:pt>
    <dgm:pt modelId="{49CD1BAB-834E-4D76-B12D-29759EC1E375}" type="pres">
      <dgm:prSet presAssocID="{04FEB727-7963-48BD-9009-118A0D3EA83F}" presName="node" presStyleLbl="node1" presStyleIdx="3" presStyleCnt="5">
        <dgm:presLayoutVars>
          <dgm:bulletEnabled val="1"/>
        </dgm:presLayoutVars>
      </dgm:prSet>
      <dgm:spPr/>
    </dgm:pt>
    <dgm:pt modelId="{634B310F-5673-4102-9609-8D932A679A9E}" type="pres">
      <dgm:prSet presAssocID="{639BEFC3-C01A-4C6C-99C1-4701F6AB422A}" presName="sibTrans" presStyleCnt="0"/>
      <dgm:spPr/>
    </dgm:pt>
    <dgm:pt modelId="{5DE87042-E73A-46EC-BFB7-1FBDA1D64D5D}" type="pres">
      <dgm:prSet presAssocID="{015FA109-FB19-4457-AC6F-13F653E2095C}" presName="node" presStyleLbl="node1" presStyleIdx="4" presStyleCnt="5">
        <dgm:presLayoutVars>
          <dgm:bulletEnabled val="1"/>
        </dgm:presLayoutVars>
      </dgm:prSet>
      <dgm:spPr/>
    </dgm:pt>
  </dgm:ptLst>
  <dgm:cxnLst>
    <dgm:cxn modelId="{7C01F41B-BDDD-4959-8390-04424817A064}" type="presOf" srcId="{04FEB727-7963-48BD-9009-118A0D3EA83F}" destId="{49CD1BAB-834E-4D76-B12D-29759EC1E375}" srcOrd="0" destOrd="0" presId="urn:microsoft.com/office/officeart/2005/8/layout/default"/>
    <dgm:cxn modelId="{ACC40022-13C6-4729-840C-934D750F17CB}" srcId="{9E6D2508-1DA4-41F4-9C9E-354D6C9E395B}" destId="{9556D77A-8569-408E-B261-E5DD9B25B1BE}" srcOrd="2" destOrd="0" parTransId="{EBB34F23-6B17-4EBC-976D-ED1B4795AF1A}" sibTransId="{5A84EB2F-666D-4423-84D3-1587032C300F}"/>
    <dgm:cxn modelId="{31261C41-B1A2-48D8-9F6B-E8C0F3332BB9}" srcId="{9E6D2508-1DA4-41F4-9C9E-354D6C9E395B}" destId="{04FEB727-7963-48BD-9009-118A0D3EA83F}" srcOrd="3" destOrd="0" parTransId="{D722BFCA-BE61-4A16-AE57-5454EE5C9028}" sibTransId="{639BEFC3-C01A-4C6C-99C1-4701F6AB422A}"/>
    <dgm:cxn modelId="{FCE72250-894A-4FE4-81BE-31FE39110E82}" type="presOf" srcId="{9E6D2508-1DA4-41F4-9C9E-354D6C9E395B}" destId="{2F9802AE-1172-4E5D-B8E8-BB7385B2924B}" srcOrd="0" destOrd="0" presId="urn:microsoft.com/office/officeart/2005/8/layout/default"/>
    <dgm:cxn modelId="{02A0B270-6126-4F13-8685-F66937E8A287}" type="presOf" srcId="{9556D77A-8569-408E-B261-E5DD9B25B1BE}" destId="{08B8E9A9-8BC5-49FC-87E6-A6938191D7F5}" srcOrd="0" destOrd="0" presId="urn:microsoft.com/office/officeart/2005/8/layout/default"/>
    <dgm:cxn modelId="{216F1273-5A46-4558-B212-EC22F2F2A560}" type="presOf" srcId="{40EEF6E3-FF01-4509-BCD2-379734801447}" destId="{7ECBD70B-24F0-451E-945C-7D50E771624E}" srcOrd="0" destOrd="0" presId="urn:microsoft.com/office/officeart/2005/8/layout/default"/>
    <dgm:cxn modelId="{D9393C73-D44A-472A-8723-D052012C8163}" srcId="{9E6D2508-1DA4-41F4-9C9E-354D6C9E395B}" destId="{40EEF6E3-FF01-4509-BCD2-379734801447}" srcOrd="0" destOrd="0" parTransId="{C4305B07-6602-480B-B788-44F539B0031E}" sibTransId="{8C4A9365-0EFD-4084-93DA-2C0B1675A402}"/>
    <dgm:cxn modelId="{78846979-7511-4B27-8431-C2DDD7413B2E}" type="presOf" srcId="{3322036F-7A9E-4334-9F2A-4E69045ED632}" destId="{4361955D-634A-4312-A4FB-D98764BE116E}" srcOrd="0" destOrd="0" presId="urn:microsoft.com/office/officeart/2005/8/layout/default"/>
    <dgm:cxn modelId="{B020587E-9540-442D-B9F3-3FE755D8E90F}" type="presOf" srcId="{015FA109-FB19-4457-AC6F-13F653E2095C}" destId="{5DE87042-E73A-46EC-BFB7-1FBDA1D64D5D}" srcOrd="0" destOrd="0" presId="urn:microsoft.com/office/officeart/2005/8/layout/default"/>
    <dgm:cxn modelId="{68CB8DB8-AA71-48EE-8804-69F4FB84B0AF}" srcId="{9E6D2508-1DA4-41F4-9C9E-354D6C9E395B}" destId="{015FA109-FB19-4457-AC6F-13F653E2095C}" srcOrd="4" destOrd="0" parTransId="{8E1DBC72-5197-4FA2-9807-46422A862832}" sibTransId="{5D9C9953-D4C1-4CE6-B30F-06F22F8083EB}"/>
    <dgm:cxn modelId="{953F76C0-7358-45E9-B1F0-9A4A68337B51}" srcId="{9E6D2508-1DA4-41F4-9C9E-354D6C9E395B}" destId="{3322036F-7A9E-4334-9F2A-4E69045ED632}" srcOrd="1" destOrd="0" parTransId="{082FA3B8-EE0D-45D3-A5B3-B268AC745374}" sibTransId="{23F85817-708F-4069-BF55-98048454F237}"/>
    <dgm:cxn modelId="{F811D67E-11FD-41F6-96E7-BC317D55BCDA}" type="presParOf" srcId="{2F9802AE-1172-4E5D-B8E8-BB7385B2924B}" destId="{7ECBD70B-24F0-451E-945C-7D50E771624E}" srcOrd="0" destOrd="0" presId="urn:microsoft.com/office/officeart/2005/8/layout/default"/>
    <dgm:cxn modelId="{8CB19CBF-1C1C-4CDD-BFD1-6F63ED3B1567}" type="presParOf" srcId="{2F9802AE-1172-4E5D-B8E8-BB7385B2924B}" destId="{04060F48-7D96-48B6-9061-EC032AE26AD3}" srcOrd="1" destOrd="0" presId="urn:microsoft.com/office/officeart/2005/8/layout/default"/>
    <dgm:cxn modelId="{8291B17C-8606-43DF-A174-C6E78631FB18}" type="presParOf" srcId="{2F9802AE-1172-4E5D-B8E8-BB7385B2924B}" destId="{4361955D-634A-4312-A4FB-D98764BE116E}" srcOrd="2" destOrd="0" presId="urn:microsoft.com/office/officeart/2005/8/layout/default"/>
    <dgm:cxn modelId="{AD1E401B-8E22-4F6F-81FF-8D021DC52F62}" type="presParOf" srcId="{2F9802AE-1172-4E5D-B8E8-BB7385B2924B}" destId="{36DA2623-6C3D-48CB-8848-48F75DF8A3BE}" srcOrd="3" destOrd="0" presId="urn:microsoft.com/office/officeart/2005/8/layout/default"/>
    <dgm:cxn modelId="{8410DA10-55F1-4EA9-8BDB-3A857810F6AA}" type="presParOf" srcId="{2F9802AE-1172-4E5D-B8E8-BB7385B2924B}" destId="{08B8E9A9-8BC5-49FC-87E6-A6938191D7F5}" srcOrd="4" destOrd="0" presId="urn:microsoft.com/office/officeart/2005/8/layout/default"/>
    <dgm:cxn modelId="{37DF0529-106A-4059-A64E-2202D587B8F5}" type="presParOf" srcId="{2F9802AE-1172-4E5D-B8E8-BB7385B2924B}" destId="{2144EEB2-7A47-4ED0-B2C8-B5D06674F47C}" srcOrd="5" destOrd="0" presId="urn:microsoft.com/office/officeart/2005/8/layout/default"/>
    <dgm:cxn modelId="{F55BD1C0-55C8-4676-8432-03A2840B1D76}" type="presParOf" srcId="{2F9802AE-1172-4E5D-B8E8-BB7385B2924B}" destId="{49CD1BAB-834E-4D76-B12D-29759EC1E375}" srcOrd="6" destOrd="0" presId="urn:microsoft.com/office/officeart/2005/8/layout/default"/>
    <dgm:cxn modelId="{CAC0384F-7290-4270-AACB-2C20E562A800}" type="presParOf" srcId="{2F9802AE-1172-4E5D-B8E8-BB7385B2924B}" destId="{634B310F-5673-4102-9609-8D932A679A9E}" srcOrd="7" destOrd="0" presId="urn:microsoft.com/office/officeart/2005/8/layout/default"/>
    <dgm:cxn modelId="{ADCD7AD8-F603-4D4C-90E3-B21CD1ED8FD1}" type="presParOf" srcId="{2F9802AE-1172-4E5D-B8E8-BB7385B2924B}" destId="{5DE87042-E73A-46EC-BFB7-1FBDA1D64D5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CBD70B-24F0-451E-945C-7D50E771624E}">
      <dsp:nvSpPr>
        <dsp:cNvPr id="0" name=""/>
        <dsp:cNvSpPr/>
      </dsp:nvSpPr>
      <dsp:spPr>
        <a:xfrm>
          <a:off x="808017" y="3018"/>
          <a:ext cx="2793020" cy="16758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600" kern="1200" dirty="0"/>
            <a:t>Datos generales del autor y de la obra</a:t>
          </a:r>
        </a:p>
      </dsp:txBody>
      <dsp:txXfrm>
        <a:off x="808017" y="3018"/>
        <a:ext cx="2793020" cy="1675812"/>
      </dsp:txXfrm>
    </dsp:sp>
    <dsp:sp modelId="{4361955D-634A-4312-A4FB-D98764BE116E}">
      <dsp:nvSpPr>
        <dsp:cNvPr id="0" name=""/>
        <dsp:cNvSpPr/>
      </dsp:nvSpPr>
      <dsp:spPr>
        <a:xfrm>
          <a:off x="3880339" y="3018"/>
          <a:ext cx="2793020" cy="16758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600" kern="1200" dirty="0"/>
            <a:t>Personajes e importancia</a:t>
          </a:r>
        </a:p>
      </dsp:txBody>
      <dsp:txXfrm>
        <a:off x="3880339" y="3018"/>
        <a:ext cx="2793020" cy="1675812"/>
      </dsp:txXfrm>
    </dsp:sp>
    <dsp:sp modelId="{08B8E9A9-8BC5-49FC-87E6-A6938191D7F5}">
      <dsp:nvSpPr>
        <dsp:cNvPr id="0" name=""/>
        <dsp:cNvSpPr/>
      </dsp:nvSpPr>
      <dsp:spPr>
        <a:xfrm>
          <a:off x="6952662" y="3018"/>
          <a:ext cx="2793020" cy="16758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600" kern="1200" dirty="0"/>
            <a:t>Trama y temas</a:t>
          </a:r>
        </a:p>
      </dsp:txBody>
      <dsp:txXfrm>
        <a:off x="6952662" y="3018"/>
        <a:ext cx="2793020" cy="1675812"/>
      </dsp:txXfrm>
    </dsp:sp>
    <dsp:sp modelId="{49CD1BAB-834E-4D76-B12D-29759EC1E375}">
      <dsp:nvSpPr>
        <dsp:cNvPr id="0" name=""/>
        <dsp:cNvSpPr/>
      </dsp:nvSpPr>
      <dsp:spPr>
        <a:xfrm>
          <a:off x="2344178" y="1958132"/>
          <a:ext cx="2793020" cy="16758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600" kern="1200" dirty="0"/>
            <a:t>Estructura y recursos literarios</a:t>
          </a:r>
        </a:p>
      </dsp:txBody>
      <dsp:txXfrm>
        <a:off x="2344178" y="1958132"/>
        <a:ext cx="2793020" cy="1675812"/>
      </dsp:txXfrm>
    </dsp:sp>
    <dsp:sp modelId="{5DE87042-E73A-46EC-BFB7-1FBDA1D64D5D}">
      <dsp:nvSpPr>
        <dsp:cNvPr id="0" name=""/>
        <dsp:cNvSpPr/>
      </dsp:nvSpPr>
      <dsp:spPr>
        <a:xfrm>
          <a:off x="5416501" y="1958132"/>
          <a:ext cx="2793020" cy="16758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600" kern="1200" dirty="0"/>
            <a:t>Argumentos y valoración personal</a:t>
          </a:r>
        </a:p>
      </dsp:txBody>
      <dsp:txXfrm>
        <a:off x="5416501" y="1958132"/>
        <a:ext cx="2793020" cy="16758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98F770-B117-4F8C-B78D-B49CD01317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Análisis literario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E56ED5-287E-454E-8AE2-08B6210456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4 medio B - D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907F06B-5117-4F4E-8C7A-21C03E7C03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5489" y="431524"/>
            <a:ext cx="5783026" cy="3829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628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0780F0-7A9D-47D3-AD2C-6714F40F1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4. Estructura y recursos literarios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AF8699-3760-462F-9BC7-A92CD7B11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sz="2400" b="1" dirty="0"/>
              <a:t>a. Estructura; capítulos y partes</a:t>
            </a:r>
            <a:r>
              <a:rPr lang="es-ES" sz="2400" dirty="0"/>
              <a:t> (En el caso de novela)</a:t>
            </a:r>
          </a:p>
          <a:p>
            <a:pPr algn="just"/>
            <a:endParaRPr lang="es-ES" sz="2400" dirty="0"/>
          </a:p>
          <a:p>
            <a:pPr algn="just"/>
            <a:r>
              <a:rPr lang="es-ES" sz="2400" b="1" dirty="0"/>
              <a:t>b. Figuras literarias empleadas.</a:t>
            </a:r>
            <a:r>
              <a:rPr lang="es-ES" sz="2400" b="1" i="1" dirty="0"/>
              <a:t> </a:t>
            </a:r>
            <a:r>
              <a:rPr lang="es-ES" sz="2400" dirty="0"/>
              <a:t>En la narrativa es esencial el uso de la retorica, de tropos literarios y muchos recursos, por eso los escritores los emplean y para entender mejor un texto es necesario identificar esos recursos que lo enriquecen.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09139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7C5319-001D-4994-ABBB-4145D9C12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sz="2400" b="1" dirty="0"/>
              <a:t>c. Tiempo narrativo</a:t>
            </a:r>
            <a:r>
              <a:rPr lang="es-ES" sz="2400" dirty="0"/>
              <a:t>. El concepto de tiempo en la narración presenta diferentes planos de estudio: el tiempo referencial histórico, el tiempo de la historia y el tiempo del relato. Para ello en un análisis es primordial interpretarlo.</a:t>
            </a:r>
          </a:p>
          <a:p>
            <a:pPr algn="just"/>
            <a:r>
              <a:rPr lang="es-ES" sz="2400" b="1" dirty="0"/>
              <a:t>d. Descripción de los ambientes</a:t>
            </a:r>
            <a:r>
              <a:rPr lang="es-ES" sz="2400" dirty="0"/>
              <a:t>. Es básico, toda narración se desarrolla en un espacio o lugar geográfico y en este apartado debes identificarlo en la narración.</a:t>
            </a:r>
          </a:p>
          <a:p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E08A30B-3928-4285-99C7-410330F80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2890" y="112229"/>
            <a:ext cx="3408293" cy="221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179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E31075-773C-4C1A-8021-4B36BAF7F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5. Argumentos y valoración personal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5F4C11-B006-42CE-83A1-5B19B9B1E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sz="2400" b="1" dirty="0"/>
              <a:t>a. Argumento</a:t>
            </a:r>
            <a:r>
              <a:rPr lang="es-ES" sz="2400" dirty="0"/>
              <a:t>, es como cuentas la obra según tu interpretación del texto literario leído. No se debe hacer muchos rodeos al escribirlo.</a:t>
            </a:r>
          </a:p>
          <a:p>
            <a:pPr algn="just"/>
            <a:r>
              <a:rPr lang="es-ES" sz="2400" b="1" dirty="0"/>
              <a:t>b. Valoración personal,</a:t>
            </a:r>
            <a:r>
              <a:rPr lang="es-ES" sz="2400" dirty="0"/>
              <a:t> elabora un ensayo breve (Siguiendo una estructura básica es: Introducción, desarrollo y conclusión) de la obra en análisis recordando que es una valoración propia como lector.</a:t>
            </a:r>
          </a:p>
          <a:p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CE5E19C-AF38-421D-BF1C-DF09EAC066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6383" y="4922509"/>
            <a:ext cx="3001617" cy="174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837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8422BE-3B45-4047-AA9C-D8278C52B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¿Qué es el análisis literario?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193804-267B-4B47-961A-CB896C348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3200" dirty="0"/>
              <a:t>El análisis literario comprende varios aspectos desde conocer el contexto histórico del autor, recursos literarios y narrativos empleados, tipo de lenguaje y a qué personas va dirigido el mensaje o intención del texto. </a:t>
            </a:r>
            <a:endParaRPr lang="es-CL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F94719C-B454-4A37-A976-ABE74ABC8B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6741" y="441325"/>
            <a:ext cx="1952625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109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A2906A-A93A-4A1C-A246-AB5443AE3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sz="4400" dirty="0"/>
              <a:t>Componentes</a:t>
            </a:r>
            <a:r>
              <a:rPr lang="es-CL" dirty="0"/>
              <a:t> 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E251992A-5F31-4D08-8413-828166CA11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9518261"/>
              </p:ext>
            </p:extLst>
          </p:nvPr>
        </p:nvGraphicFramePr>
        <p:xfrm>
          <a:off x="819150" y="2222500"/>
          <a:ext cx="10553700" cy="363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5453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97B737-1E4A-49F1-A351-BA892DB1F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1. Datos generales del autor y de la obra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D2F16F-4110-4DE7-A7B3-70349B9C5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sz="2400" dirty="0"/>
              <a:t>a. </a:t>
            </a:r>
            <a:r>
              <a:rPr lang="es-ES" sz="2400" b="1" dirty="0"/>
              <a:t>Biografía del autor:</a:t>
            </a:r>
            <a:r>
              <a:rPr lang="es-ES" sz="2400" dirty="0"/>
              <a:t> Se escribe un extracto de la biografía del autor e identificando el contexto social y literario del autor. Es importante detallar la experiencia literaria del mismo para determinar los motivos que lo impulsaron a escribir el texto literario.</a:t>
            </a:r>
          </a:p>
          <a:p>
            <a:pPr algn="just"/>
            <a:r>
              <a:rPr lang="es-ES" sz="2400" dirty="0"/>
              <a:t>b. </a:t>
            </a:r>
            <a:r>
              <a:rPr lang="es-ES" sz="2400" b="1" dirty="0"/>
              <a:t>Género y subgénero literario</a:t>
            </a:r>
            <a:r>
              <a:rPr lang="es-ES" sz="2400" dirty="0"/>
              <a:t> al que pertenece la obra: Hay tres géneros literarios que son los que desglosan los tipos literarios; la narrativa, lírica y teatro.</a:t>
            </a:r>
          </a:p>
          <a:p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7DED6B7-1EDD-4E3C-B105-A33A58D8DD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9587" y="5110492"/>
            <a:ext cx="2244918" cy="1496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062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957C19-058D-4253-B6C6-714D98B14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188525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2400" dirty="0"/>
              <a:t>c. </a:t>
            </a:r>
            <a:r>
              <a:rPr lang="es-ES" sz="2400" b="1" dirty="0"/>
              <a:t>Movimiento literario</a:t>
            </a:r>
            <a:r>
              <a:rPr lang="es-ES" sz="2400" i="1" dirty="0"/>
              <a:t> </a:t>
            </a:r>
            <a:r>
              <a:rPr lang="es-ES" sz="2400" dirty="0"/>
              <a:t>al que pertenece la obra. cabe destacar que los movimientos literario, se concretan en torno a un grupo de autores y obras identificados por ciertas características comunes, tanto de contenido como formales y estéticas; a las que se añaden su coincidencia temporal y espacial tal es el caso del Barroco, Romanticismo, Realismo y sus corrientes, Vanguardia.</a:t>
            </a:r>
          </a:p>
          <a:p>
            <a:pPr algn="just"/>
            <a:r>
              <a:rPr lang="es-ES" sz="2400" dirty="0"/>
              <a:t>d. </a:t>
            </a:r>
            <a:r>
              <a:rPr lang="es-ES" sz="2400" b="1" dirty="0"/>
              <a:t>Tipo de narrador: </a:t>
            </a:r>
            <a:r>
              <a:rPr lang="es-ES" sz="2400" dirty="0"/>
              <a:t>identificar el tipo de narrador si es interno o externo, estos pueden ser personaje que se divide en narrador protagonista y narrador testigo, u omnisciente que se clasifica en objetivo o subjetivo, este último narrador que conoce todo incluso los pensamientos de los personajes.</a:t>
            </a:r>
          </a:p>
          <a:p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2071796-2F6C-4ED6-889A-BCA2AE0B91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9881" y="79162"/>
            <a:ext cx="1720919" cy="172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785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74B145BA-C5BE-4A42-9E5D-274008BF67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0418" y="73976"/>
            <a:ext cx="10389704" cy="6710048"/>
          </a:xfrm>
        </p:spPr>
      </p:pic>
    </p:spTree>
    <p:extLst>
      <p:ext uri="{BB962C8B-B14F-4D97-AF65-F5344CB8AC3E}">
        <p14:creationId xmlns:p14="http://schemas.microsoft.com/office/powerpoint/2010/main" val="2698442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B972BB-79D9-429E-A64D-212B26DD3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2. Personajes e importancia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3BF89C-25F0-4920-B510-2DE5EF2FB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2400" dirty="0"/>
              <a:t>Describe a los personajes principales determinando sus características físicas y psicológicas, en el caso de los personajes secundarios no es tan necesario describirlos a menos que estos tengan un papel trascendental en la trama.</a:t>
            </a:r>
            <a:endParaRPr lang="es-CL" sz="24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5F176DF-A4BE-4AE9-BBEC-EFD253EE6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2633" y="980368"/>
            <a:ext cx="3369365" cy="1794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632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2C35F3-FD1B-4054-B599-1E0CFBDA9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3. Trama y temas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6182F8-9F72-4ED2-B741-6DE0015375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2400" dirty="0"/>
              <a:t>Describir en pocas palabras cuál es la trama de la historia; por lo general se realiza en tres o cuatro ideas principales, también se clasifican los temas según la importancia.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130083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21D811-F470-423D-9A42-8DF5197C1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b="1" dirty="0"/>
              <a:t>a. Trama:</a:t>
            </a:r>
            <a:r>
              <a:rPr lang="es-ES" dirty="0"/>
              <a:t> es el conjunto de acontecimientos de una historia según el orden causal y temporal en el que ocurren los hechos, así que, ordena esos hechos, dicho de otra forma, la trama es un orden cronológico, de diversos acontecimientos presentados por el narrador.</a:t>
            </a:r>
          </a:p>
          <a:p>
            <a:pPr algn="just"/>
            <a:r>
              <a:rPr lang="es-ES" dirty="0"/>
              <a:t>Se debe organizar los hechos de la manera que los interpretaste en la lectura del texto literario.</a:t>
            </a:r>
          </a:p>
          <a:p>
            <a:pPr algn="just"/>
            <a:r>
              <a:rPr lang="es-ES" b="1" dirty="0"/>
              <a:t>b. Tema principal o </a:t>
            </a:r>
            <a:r>
              <a:rPr lang="es-ES" b="1" dirty="0" err="1"/>
              <a:t>Leit-Motiv</a:t>
            </a:r>
            <a:r>
              <a:rPr lang="es-ES" dirty="0"/>
              <a:t> Según la RAE Motivo central o asunto que se repite, especialmente de una obra literaria o cinematográfica, en otras palabras, hay que identificar el tema que predomina a lo largo del texto literario leído.</a:t>
            </a:r>
          </a:p>
          <a:p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F65AEC6-DB02-40AC-8000-32FEB50FC6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4626" y="238539"/>
            <a:ext cx="5254488" cy="1852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3104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TM03457503[[fn=Citable]]</Template>
  <TotalTime>117</TotalTime>
  <Words>682</Words>
  <Application>Microsoft Office PowerPoint</Application>
  <PresentationFormat>Panorámica</PresentationFormat>
  <Paragraphs>31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Century Gothic</vt:lpstr>
      <vt:lpstr>Wingdings 2</vt:lpstr>
      <vt:lpstr>Citable</vt:lpstr>
      <vt:lpstr>Análisis literario</vt:lpstr>
      <vt:lpstr>¿Qué es el análisis literario?</vt:lpstr>
      <vt:lpstr>Componentes </vt:lpstr>
      <vt:lpstr>1. Datos generales del autor y de la obra</vt:lpstr>
      <vt:lpstr>Presentación de PowerPoint</vt:lpstr>
      <vt:lpstr>Presentación de PowerPoint</vt:lpstr>
      <vt:lpstr>2. Personajes e importancia</vt:lpstr>
      <vt:lpstr>3. Trama y temas</vt:lpstr>
      <vt:lpstr>Presentación de PowerPoint</vt:lpstr>
      <vt:lpstr>4. Estructura y recursos literarios</vt:lpstr>
      <vt:lpstr>Presentación de PowerPoint</vt:lpstr>
      <vt:lpstr>5. Argumentos y valoración personal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Análisis literario</dc:title>
  <dc:creator>Constanza</dc:creator>
  <cp:lastModifiedBy>Constanza</cp:lastModifiedBy>
  <cp:revision>7</cp:revision>
  <dcterms:created xsi:type="dcterms:W3CDTF">2020-03-27T16:12:50Z</dcterms:created>
  <dcterms:modified xsi:type="dcterms:W3CDTF">2020-03-27T18:10:42Z</dcterms:modified>
</cp:coreProperties>
</file>